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2" r:id="rId3"/>
    <p:sldId id="257" r:id="rId4"/>
    <p:sldId id="258" r:id="rId5"/>
    <p:sldId id="259" r:id="rId6"/>
    <p:sldId id="261" r:id="rId7"/>
    <p:sldId id="270" r:id="rId8"/>
    <p:sldId id="271" r:id="rId9"/>
    <p:sldId id="264" r:id="rId10"/>
    <p:sldId id="275" r:id="rId11"/>
    <p:sldId id="276" r:id="rId12"/>
    <p:sldId id="277" r:id="rId13"/>
    <p:sldId id="278" r:id="rId14"/>
    <p:sldId id="279" r:id="rId15"/>
    <p:sldId id="265" r:id="rId16"/>
    <p:sldId id="266" r:id="rId17"/>
    <p:sldId id="280" r:id="rId18"/>
    <p:sldId id="281" r:id="rId19"/>
    <p:sldId id="282" r:id="rId20"/>
    <p:sldId id="283" r:id="rId21"/>
    <p:sldId id="269" r:id="rId22"/>
    <p:sldId id="284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68721-C3A3-4748-81D4-1A2F0D2A9222}" type="datetimeFigureOut">
              <a:rPr lang="de-DE" smtClean="0"/>
              <a:t>21.08.2015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021E0-39D1-4AA9-B834-74E2CBEDF8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72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021E0-39D1-4AA9-B834-74E2CBEDF8E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030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4D9F1EA-CAED-4F9F-BCB4-8CF53B3FCDA8}" type="datetime1">
              <a:rPr lang="de-DE" smtClean="0"/>
              <a:t>21.08.2015</a:t>
            </a:fld>
            <a:endParaRPr lang="de-D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1A49-6091-4E6C-BA7B-EFA8EEDDBE9F}" type="datetime1">
              <a:rPr lang="de-DE" smtClean="0"/>
              <a:t>21.08.2015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8473-E2FA-42DD-BD15-9B06067ADD3E}" type="datetime1">
              <a:rPr lang="de-DE" smtClean="0"/>
              <a:t>21.08.2015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AEC3-DAC8-469E-AD06-8AC822D987D0}" type="datetime1">
              <a:rPr lang="de-DE" smtClean="0"/>
              <a:t>21.08.2015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B9549-7117-4E3B-AEE8-4FF0235855EE}" type="datetime1">
              <a:rPr lang="de-DE" smtClean="0"/>
              <a:t>21.08.2015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CAA-0912-49D1-96D9-011E8686408E}" type="datetime1">
              <a:rPr lang="de-DE" smtClean="0"/>
              <a:t>21.08.2015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61D47-2F61-4B34-AA99-CD0219F75386}" type="datetime1">
              <a:rPr lang="de-DE" smtClean="0"/>
              <a:t>21.08.2015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04C5-2203-4C9D-BD28-78DBA6237EDF}" type="datetime1">
              <a:rPr lang="de-DE" smtClean="0"/>
              <a:t>21.08.2015</a:t>
            </a:fld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C832-031F-44CC-A8C0-0DB8D6BD6F22}" type="datetime1">
              <a:rPr lang="de-DE" smtClean="0"/>
              <a:t>21.08.2015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3E3D1-578E-4DA7-A8C7-BDEEE87E39AD}" type="datetime1">
              <a:rPr lang="de-DE" smtClean="0"/>
              <a:t>21.08.2015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ED6CA-D479-4C19-B85E-411A87849807}" type="datetime1">
              <a:rPr lang="de-DE" smtClean="0"/>
              <a:t>21.08.2015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10EE2B5-EB68-4028-91A8-4E1C6FE417D6}" type="datetime1">
              <a:rPr lang="de-DE" smtClean="0"/>
              <a:t>21.08.2015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160F529-86B4-4962-B420-DD936CCB182D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Rückenschule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</a:t>
            </a:fld>
            <a:endParaRPr lang="de-DE"/>
          </a:p>
        </p:txBody>
      </p:sp>
      <p:pic>
        <p:nvPicPr>
          <p:cNvPr id="2050" name="Picture 2" descr="C:\Users\pc\Desktop\HolsingVital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661248"/>
            <a:ext cx="1971971" cy="40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82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Therapieziele der </a:t>
            </a:r>
            <a:r>
              <a:rPr lang="de-DE" b="1" dirty="0" smtClean="0"/>
              <a:t>Rückenschule……der Reha!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Verbesserung der eigenen Handlungskompetenz in Bezug auf Rückenschmerz </a:t>
            </a:r>
          </a:p>
          <a:p>
            <a:r>
              <a:rPr lang="de-DE" dirty="0"/>
              <a:t>Verminderung der Schmerzen </a:t>
            </a:r>
          </a:p>
          <a:p>
            <a:r>
              <a:rPr lang="de-DE" dirty="0"/>
              <a:t>Erhöhung der Funktionsfähigkeit und Lebensqualität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43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/>
              <a:t>Vorschau:</a:t>
            </a:r>
            <a:r>
              <a:rPr lang="de-DE" dirty="0" smtClean="0"/>
              <a:t> Themen in der Rückenschule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 smtClean="0"/>
              <a:t>HEUTE: Einführung, Theorie</a:t>
            </a:r>
          </a:p>
          <a:p>
            <a:r>
              <a:rPr lang="de-DE" b="1" dirty="0" smtClean="0"/>
              <a:t>Sitzen</a:t>
            </a:r>
            <a:r>
              <a:rPr lang="de-DE" dirty="0" smtClean="0"/>
              <a:t>, z.B. richtiges Hinsetzen-Aufstehen, Hilfsmittel</a:t>
            </a:r>
          </a:p>
          <a:p>
            <a:r>
              <a:rPr lang="de-DE" b="1" dirty="0" smtClean="0"/>
              <a:t>Bücken-Heben-Trage</a:t>
            </a:r>
            <a:r>
              <a:rPr lang="de-DE" dirty="0" smtClean="0"/>
              <a:t>n, z.B. empfohlene Bewegungsabläufe, Hilfsmittel</a:t>
            </a:r>
          </a:p>
          <a:p>
            <a:r>
              <a:rPr lang="de-DE" b="1" dirty="0" smtClean="0"/>
              <a:t>Liegen-Schlafen</a:t>
            </a:r>
            <a:r>
              <a:rPr lang="de-DE" dirty="0" smtClean="0"/>
              <a:t>, z.B. rückenfreundliches Hinlegen-Aufstehen, Lagerung, Hilfsmittel</a:t>
            </a:r>
          </a:p>
          <a:p>
            <a:r>
              <a:rPr lang="de-DE" b="1" dirty="0" smtClean="0"/>
              <a:t>Stehen-Gehen-Laufen</a:t>
            </a:r>
            <a:r>
              <a:rPr lang="de-DE" dirty="0" smtClean="0"/>
              <a:t>, z.B. richtiges Schuhwerk und andere Hilfsmittel 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HolsingVital </a:t>
            </a:r>
            <a:r>
              <a:rPr lang="de-DE" dirty="0" err="1" smtClean="0"/>
              <a:t>Gmbh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3</a:t>
            </a:fld>
            <a:endParaRPr lang="de-DE"/>
          </a:p>
        </p:txBody>
      </p:sp>
      <p:pic>
        <p:nvPicPr>
          <p:cNvPr id="7" name="Picture 2" descr="C:\Users\pc\Desktop\HolsingVital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0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757888"/>
          </a:xfrm>
        </p:spPr>
        <p:txBody>
          <a:bodyPr/>
          <a:lstStyle/>
          <a:p>
            <a:r>
              <a:rPr lang="de-DE" dirty="0" smtClean="0"/>
              <a:t>Fakten zum Thema Rücken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Bis zu 85% der Bevölkerung haben im Laufe ihres Lebens einmal Rückenschmerzen</a:t>
            </a:r>
          </a:p>
          <a:p>
            <a:r>
              <a:rPr lang="de-DE" dirty="0" smtClean="0"/>
              <a:t>Zwischen 30-45% der Bevölkerung mit akuten Beschwerden im Jahresverlauf</a:t>
            </a:r>
          </a:p>
          <a:p>
            <a:r>
              <a:rPr lang="de-DE" dirty="0" smtClean="0"/>
              <a:t>„bestes“ Risikoalter: 30. bis 50. LJ</a:t>
            </a:r>
          </a:p>
          <a:p>
            <a:r>
              <a:rPr lang="de-DE" dirty="0" smtClean="0"/>
              <a:t>4% der gesamten Arbeitskraft in Deutschland gehen durch Rückenschmerzen verloren</a:t>
            </a:r>
          </a:p>
          <a:p>
            <a:r>
              <a:rPr lang="de-DE" dirty="0" smtClean="0"/>
              <a:t>Ca. 3,5 Mio. Krankschreibungen/Jahr mit 75,5 Mio. Arbeitsunfähigkeitstagen (zweithäufigster Krankschreibungsgrund!)</a:t>
            </a:r>
          </a:p>
          <a:p>
            <a:r>
              <a:rPr lang="de-DE" dirty="0" smtClean="0"/>
              <a:t>Jeder 2. Patient beim Orthopäden hat Rückenbeschwerden, jeder 10. Patient beim Hausarzt</a:t>
            </a:r>
          </a:p>
          <a:p>
            <a:r>
              <a:rPr lang="de-DE" dirty="0" smtClean="0"/>
              <a:t>Bis 35 Mrd. Euro direkte und indirekte Kosten pro Jahr durch Rückenschmerz</a:t>
            </a:r>
          </a:p>
          <a:p>
            <a:r>
              <a:rPr lang="de-DE" dirty="0" smtClean="0"/>
              <a:t>Rückenschmerzen machen 18% aller Erwerbsminderungsrenten aus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4</a:t>
            </a:fld>
            <a:endParaRPr lang="de-DE"/>
          </a:p>
        </p:txBody>
      </p:sp>
      <p:pic>
        <p:nvPicPr>
          <p:cNvPr id="8" name="Picture 2" descr="C:\Users\pc\Desktop\HolsingVital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89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3960440" cy="829401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>Unser Rücken – </a:t>
            </a:r>
            <a:br>
              <a:rPr lang="de-DE" b="1" dirty="0" smtClean="0"/>
            </a:br>
            <a:r>
              <a:rPr lang="de-DE" b="1" dirty="0" smtClean="0"/>
              <a:t>Die Wirbelsäule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de-DE" dirty="0" smtClean="0"/>
              <a:t>Knöcherner Schutz des </a:t>
            </a:r>
          </a:p>
          <a:p>
            <a:pPr marL="68580" indent="0">
              <a:buNone/>
            </a:pPr>
            <a:r>
              <a:rPr lang="de-DE" dirty="0" smtClean="0"/>
              <a:t>    Rückenmarks</a:t>
            </a:r>
          </a:p>
          <a:p>
            <a:pPr marL="68580" indent="0">
              <a:buNone/>
            </a:pPr>
            <a:r>
              <a:rPr lang="de-DE" dirty="0" smtClean="0"/>
              <a:t>    und des Nervensystems</a:t>
            </a:r>
          </a:p>
          <a:p>
            <a:pPr>
              <a:buFontTx/>
              <a:buChar char="-"/>
            </a:pPr>
            <a:r>
              <a:rPr lang="de-DE" dirty="0" smtClean="0"/>
              <a:t>Ermöglicht Bewegung</a:t>
            </a:r>
          </a:p>
          <a:p>
            <a:pPr marL="68580" indent="0">
              <a:buNone/>
            </a:pPr>
            <a:r>
              <a:rPr lang="de-DE" dirty="0" smtClean="0"/>
              <a:t>    (Seitneigung, Rotation, </a:t>
            </a:r>
          </a:p>
          <a:p>
            <a:pPr marL="68580" indent="0">
              <a:buNone/>
            </a:pPr>
            <a:r>
              <a:rPr lang="de-DE" dirty="0"/>
              <a:t> </a:t>
            </a:r>
            <a:r>
              <a:rPr lang="de-DE" dirty="0" smtClean="0"/>
              <a:t>   Vor-, Rückbeugung)</a:t>
            </a:r>
          </a:p>
          <a:p>
            <a:pPr>
              <a:buFontTx/>
              <a:buChar char="-"/>
            </a:pPr>
            <a:r>
              <a:rPr lang="de-DE" dirty="0" smtClean="0"/>
              <a:t>Gibt Stabilität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92696"/>
            <a:ext cx="3528392" cy="604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5</a:t>
            </a:fld>
            <a:endParaRPr lang="de-DE"/>
          </a:p>
        </p:txBody>
      </p:sp>
      <p:pic>
        <p:nvPicPr>
          <p:cNvPr id="9" name="Picture 2" descr="C:\Users\pc\Desktop\HolsingVital_4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91149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35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720080"/>
          </a:xfrm>
        </p:spPr>
        <p:txBody>
          <a:bodyPr/>
          <a:lstStyle/>
          <a:p>
            <a:r>
              <a:rPr lang="de-DE" dirty="0" smtClean="0"/>
              <a:t>Die Bandscheibe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6</a:t>
            </a:fld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13396"/>
            <a:ext cx="5688632" cy="4619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pc\Desktop\HolsingVital_4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768280" y="1313396"/>
            <a:ext cx="28083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b="1" dirty="0" smtClean="0"/>
              <a:t>Verbindung </a:t>
            </a:r>
            <a:r>
              <a:rPr lang="de-DE" b="1" dirty="0"/>
              <a:t>der </a:t>
            </a:r>
            <a:r>
              <a:rPr lang="de-DE" b="1" dirty="0" smtClean="0"/>
              <a:t>Wirbelkörper</a:t>
            </a:r>
          </a:p>
          <a:p>
            <a:pPr marL="285750" indent="-285750">
              <a:buFontTx/>
              <a:buChar char="-"/>
            </a:pPr>
            <a:endParaRPr lang="de-DE" b="1" dirty="0"/>
          </a:p>
          <a:p>
            <a:pPr marL="285750" indent="-285750">
              <a:buFontTx/>
              <a:buChar char="-"/>
            </a:pPr>
            <a:r>
              <a:rPr lang="de-DE" b="1" dirty="0" smtClean="0"/>
              <a:t>Puffer</a:t>
            </a:r>
          </a:p>
          <a:p>
            <a:pPr marL="285750" indent="-285750">
              <a:buFontTx/>
              <a:buChar char="-"/>
            </a:pPr>
            <a:endParaRPr lang="de-DE" b="1" dirty="0"/>
          </a:p>
          <a:p>
            <a:pPr marL="285750" indent="-285750">
              <a:buFontTx/>
              <a:buChar char="-"/>
            </a:pPr>
            <a:r>
              <a:rPr lang="de-DE" b="1" dirty="0" smtClean="0"/>
              <a:t>Bewegungselement</a:t>
            </a:r>
          </a:p>
          <a:p>
            <a:pPr marL="285750" indent="-285750">
              <a:buFontTx/>
              <a:buChar char="-"/>
            </a:pPr>
            <a:endParaRPr lang="de-DE" b="1" dirty="0" smtClean="0"/>
          </a:p>
          <a:p>
            <a:pPr marL="285750" indent="-285750">
              <a:buFontTx/>
              <a:buChar char="-"/>
            </a:pPr>
            <a:r>
              <a:rPr lang="de-DE" b="1" dirty="0" smtClean="0"/>
              <a:t>BS </a:t>
            </a:r>
            <a:r>
              <a:rPr lang="de-DE" b="1" dirty="0"/>
              <a:t>-„Ernährung</a:t>
            </a:r>
            <a:r>
              <a:rPr lang="de-DE" b="1" dirty="0" smtClean="0"/>
              <a:t>“ durch </a:t>
            </a:r>
            <a:r>
              <a:rPr lang="de-DE" b="1" dirty="0"/>
              <a:t>Bewegung</a:t>
            </a:r>
          </a:p>
        </p:txBody>
      </p:sp>
    </p:spTree>
    <p:extLst>
      <p:ext uri="{BB962C8B-B14F-4D97-AF65-F5344CB8AC3E}">
        <p14:creationId xmlns:p14="http://schemas.microsoft.com/office/powerpoint/2010/main" val="131434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de-DE" dirty="0" smtClean="0"/>
              <a:t>Die Rückenmuskulatur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7</a:t>
            </a:fld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369" y="1628800"/>
            <a:ext cx="2761507" cy="3691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27717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67544" y="5292821"/>
            <a:ext cx="434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 oberflächliche Rückenmuskulatur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182369" y="5320308"/>
            <a:ext cx="321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 tiefe Rückenmuskulatur</a:t>
            </a:r>
            <a:endParaRPr lang="de-DE" dirty="0"/>
          </a:p>
        </p:txBody>
      </p:sp>
      <p:pic>
        <p:nvPicPr>
          <p:cNvPr id="9" name="Picture 2" descr="C:\Users\pc\Desktop\HolsingVital_4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6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/>
          <a:lstStyle/>
          <a:p>
            <a:r>
              <a:rPr lang="de-DE" dirty="0" smtClean="0"/>
              <a:t>Die Bauchmuskulatur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8</a:t>
            </a:fld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799"/>
            <a:ext cx="5472608" cy="4181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pc\Desktop\HolsingVital_4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6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7738" y="764704"/>
            <a:ext cx="7024744" cy="432048"/>
          </a:xfrm>
        </p:spPr>
        <p:txBody>
          <a:bodyPr>
            <a:normAutofit fontScale="90000"/>
          </a:bodyPr>
          <a:lstStyle/>
          <a:p>
            <a:r>
              <a:rPr lang="de-DE" sz="3200" b="1" dirty="0"/>
              <a:t>Ursachen von Rückenschmerzen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71600" y="1268760"/>
            <a:ext cx="3273172" cy="576064"/>
          </a:xfrm>
        </p:spPr>
        <p:txBody>
          <a:bodyPr>
            <a:noAutofit/>
          </a:bodyPr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83568" y="1772816"/>
            <a:ext cx="3419856" cy="3245587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Alter</a:t>
            </a:r>
          </a:p>
          <a:p>
            <a:r>
              <a:rPr lang="de-DE" dirty="0" smtClean="0"/>
              <a:t>Geschlecht: Frauen&gt;Männer</a:t>
            </a:r>
          </a:p>
          <a:p>
            <a:r>
              <a:rPr lang="de-DE" dirty="0" smtClean="0"/>
              <a:t>Strukturveränderung an der WS oder BS durch z.B. Unfall oder WS-Erkrankungen (Rheuma, Osteoporose…)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283968" y="1124744"/>
            <a:ext cx="3055717" cy="639762"/>
          </a:xfrm>
        </p:spPr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332626" y="1772816"/>
            <a:ext cx="3419856" cy="3888432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Falsche/einseitige Bewegungsmuster, einseitige Belastungen</a:t>
            </a:r>
          </a:p>
          <a:p>
            <a:r>
              <a:rPr lang="de-DE" dirty="0" smtClean="0"/>
              <a:t>Schlechte/einseitige Haltung</a:t>
            </a:r>
          </a:p>
          <a:p>
            <a:r>
              <a:rPr lang="de-DE" dirty="0" smtClean="0"/>
              <a:t>Muskuläres Ungleichgewicht</a:t>
            </a:r>
          </a:p>
          <a:p>
            <a:r>
              <a:rPr lang="de-DE" dirty="0" smtClean="0"/>
              <a:t>Bewegungsmangel</a:t>
            </a:r>
          </a:p>
          <a:p>
            <a:r>
              <a:rPr lang="de-DE" dirty="0" smtClean="0"/>
              <a:t>Psychische Belastungen</a:t>
            </a:r>
          </a:p>
          <a:p>
            <a:r>
              <a:rPr lang="de-DE" dirty="0" smtClean="0"/>
              <a:t>Stress</a:t>
            </a:r>
          </a:p>
          <a:p>
            <a:r>
              <a:rPr lang="de-DE" dirty="0" smtClean="0"/>
              <a:t>Verspannungen</a:t>
            </a:r>
          </a:p>
          <a:p>
            <a:r>
              <a:rPr lang="de-DE" dirty="0" smtClean="0"/>
              <a:t>Übergewicht</a:t>
            </a:r>
          </a:p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9</a:t>
            </a:fld>
            <a:endParaRPr lang="de-DE"/>
          </a:p>
        </p:txBody>
      </p:sp>
      <p:pic>
        <p:nvPicPr>
          <p:cNvPr id="10" name="Picture 2" descr="C:\Users\pc\Desktop\HolsingVital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979562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539552" y="5440953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err="1" smtClean="0">
                <a:solidFill>
                  <a:srgbClr val="FF0000"/>
                </a:solidFill>
              </a:rPr>
              <a:t>Biologische,Psychologische,Soziale</a:t>
            </a:r>
            <a:r>
              <a:rPr lang="de-DE" sz="3200" b="1" dirty="0" smtClean="0">
                <a:solidFill>
                  <a:srgbClr val="FF0000"/>
                </a:solidFill>
              </a:rPr>
              <a:t> Einflussfaktoren</a:t>
            </a:r>
            <a:endParaRPr lang="de-D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43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r>
              <a:rPr lang="de-DE" b="1" dirty="0"/>
              <a:t>Untersuchung / Diagnostik 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ärztliche Untersuchung</a:t>
            </a:r>
            <a:r>
              <a:rPr lang="de-DE" b="0" dirty="0"/>
              <a:t>	</a:t>
            </a:r>
          </a:p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41721" y="2564904"/>
            <a:ext cx="3419856" cy="3816424"/>
          </a:xfrm>
        </p:spPr>
        <p:txBody>
          <a:bodyPr>
            <a:normAutofit fontScale="85000" lnSpcReduction="20000"/>
          </a:bodyPr>
          <a:lstStyle/>
          <a:p>
            <a:endParaRPr lang="de-DE" dirty="0"/>
          </a:p>
          <a:p>
            <a:r>
              <a:rPr lang="de-DE" dirty="0"/>
              <a:t>Seit wann</a:t>
            </a:r>
          </a:p>
          <a:p>
            <a:r>
              <a:rPr lang="de-DE" dirty="0"/>
              <a:t>Wo sind die Schmerzen</a:t>
            </a:r>
          </a:p>
          <a:p>
            <a:r>
              <a:rPr lang="de-DE" dirty="0"/>
              <a:t>Wohin strahlen sie aus</a:t>
            </a:r>
          </a:p>
          <a:p>
            <a:r>
              <a:rPr lang="de-DE" dirty="0"/>
              <a:t>Wie häufig, wie stark</a:t>
            </a:r>
          </a:p>
          <a:p>
            <a:r>
              <a:rPr lang="de-DE" dirty="0"/>
              <a:t>Was lindert, was verstärkt</a:t>
            </a:r>
          </a:p>
          <a:p>
            <a:r>
              <a:rPr lang="de-DE" dirty="0"/>
              <a:t>Welcher Art sind die Schmerzen</a:t>
            </a:r>
          </a:p>
          <a:p>
            <a:r>
              <a:rPr lang="de-DE" dirty="0"/>
              <a:t>Gefühlstörungen, Lähmungen </a:t>
            </a:r>
          </a:p>
          <a:p>
            <a:r>
              <a:rPr lang="de-DE" dirty="0"/>
              <a:t>Gehstrecke</a:t>
            </a:r>
          </a:p>
          <a:p>
            <a:r>
              <a:rPr lang="de-DE" dirty="0"/>
              <a:t>Und andere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technische Untersuchung </a:t>
            </a:r>
            <a:r>
              <a:rPr lang="de-DE" b="0" dirty="0"/>
              <a:t>	</a:t>
            </a:r>
          </a:p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Röntgen </a:t>
            </a:r>
          </a:p>
          <a:p>
            <a:r>
              <a:rPr lang="de-DE" dirty="0"/>
              <a:t>MRT </a:t>
            </a:r>
          </a:p>
          <a:p>
            <a:r>
              <a:rPr lang="de-DE" dirty="0"/>
              <a:t>CT 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090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allgemeine Therapieempfehlungen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….</a:t>
            </a:r>
            <a:r>
              <a:rPr lang="de-DE" b="1" dirty="0" smtClean="0"/>
              <a:t>in </a:t>
            </a:r>
            <a:r>
              <a:rPr lang="de-DE" b="1" dirty="0"/>
              <a:t>der Akutphase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e-DE" dirty="0"/>
          </a:p>
          <a:p>
            <a:r>
              <a:rPr lang="de-DE" dirty="0"/>
              <a:t>Schonung ??</a:t>
            </a:r>
          </a:p>
          <a:p>
            <a:r>
              <a:rPr lang="de-DE" dirty="0" smtClean="0"/>
              <a:t>Schmerzbekämpfung</a:t>
            </a:r>
          </a:p>
          <a:p>
            <a:pPr lvl="1"/>
            <a:r>
              <a:rPr lang="de-DE" dirty="0"/>
              <a:t>l</a:t>
            </a:r>
            <a:r>
              <a:rPr lang="de-DE" dirty="0" smtClean="0"/>
              <a:t>okale </a:t>
            </a:r>
            <a:r>
              <a:rPr lang="de-DE" dirty="0"/>
              <a:t>Wärme</a:t>
            </a:r>
          </a:p>
          <a:p>
            <a:pPr lvl="1"/>
            <a:r>
              <a:rPr lang="de-DE" dirty="0"/>
              <a:t>Stufenlagerung</a:t>
            </a:r>
          </a:p>
          <a:p>
            <a:pPr lvl="1"/>
            <a:r>
              <a:rPr lang="de-DE" dirty="0"/>
              <a:t>Schmerzmittel, </a:t>
            </a:r>
            <a:r>
              <a:rPr lang="de-DE" dirty="0" smtClean="0"/>
              <a:t>muskelentspannende Medikamente</a:t>
            </a:r>
            <a:endParaRPr lang="de-DE" dirty="0"/>
          </a:p>
          <a:p>
            <a:pPr lvl="1"/>
            <a:r>
              <a:rPr lang="de-DE" dirty="0" smtClean="0"/>
              <a:t>Infiltration </a:t>
            </a:r>
            <a:r>
              <a:rPr lang="de-DE" dirty="0"/>
              <a:t>(Analgetika, Cortison)</a:t>
            </a:r>
          </a:p>
          <a:p>
            <a:pPr lvl="1"/>
            <a:r>
              <a:rPr lang="de-DE" dirty="0"/>
              <a:t>Elektrotherapie u.a.</a:t>
            </a:r>
          </a:p>
          <a:p>
            <a:r>
              <a:rPr lang="de-DE" dirty="0" smtClean="0"/>
              <a:t>Krankengymnastik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221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allgemeine Therapieempfehlungen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….</a:t>
            </a:r>
            <a:r>
              <a:rPr lang="de-DE" b="1" dirty="0" smtClean="0"/>
              <a:t>in </a:t>
            </a:r>
            <a:r>
              <a:rPr lang="de-DE" b="1" dirty="0"/>
              <a:t>der subakuten Phase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Bewegungstherapie</a:t>
            </a:r>
          </a:p>
          <a:p>
            <a:r>
              <a:rPr lang="de-DE" dirty="0"/>
              <a:t>Wärmeanwendung</a:t>
            </a:r>
          </a:p>
          <a:p>
            <a:r>
              <a:rPr lang="de-DE" dirty="0"/>
              <a:t>Elektrotherapie</a:t>
            </a:r>
          </a:p>
          <a:p>
            <a:r>
              <a:rPr lang="de-DE" dirty="0"/>
              <a:t>Ultraschallbehandlung</a:t>
            </a:r>
          </a:p>
          <a:p>
            <a:r>
              <a:rPr lang="de-DE" dirty="0"/>
              <a:t>Medizinische Bäder</a:t>
            </a:r>
          </a:p>
          <a:p>
            <a:r>
              <a:rPr lang="de-DE" dirty="0"/>
              <a:t>Medikamente</a:t>
            </a:r>
          </a:p>
          <a:p>
            <a:r>
              <a:rPr lang="de-DE" dirty="0"/>
              <a:t>Akupunktur und anderes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9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allgemeine Therapieempfehlungen 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….</a:t>
            </a:r>
            <a:r>
              <a:rPr lang="de-DE" b="1" dirty="0" smtClean="0"/>
              <a:t>in </a:t>
            </a:r>
            <a:r>
              <a:rPr lang="de-DE" b="1" dirty="0"/>
              <a:t>der chronischen Phase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Bewegungstherapie / Wasseranwendung </a:t>
            </a:r>
          </a:p>
          <a:p>
            <a:r>
              <a:rPr lang="de-DE" dirty="0"/>
              <a:t>Kraft-, Ausdauertraining </a:t>
            </a:r>
          </a:p>
          <a:p>
            <a:r>
              <a:rPr lang="de-DE" dirty="0"/>
              <a:t>Rückenschule </a:t>
            </a:r>
          </a:p>
          <a:p>
            <a:r>
              <a:rPr lang="de-DE" dirty="0"/>
              <a:t>etc. </a:t>
            </a:r>
          </a:p>
          <a:p>
            <a:r>
              <a:rPr lang="de-DE" dirty="0"/>
              <a:t>Ärztliche und psychologische Schmerztherapie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265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/>
          </a:p>
          <a:p>
            <a:r>
              <a:rPr lang="de-DE" dirty="0"/>
              <a:t>Rückenschmerzen sind häufig</a:t>
            </a:r>
          </a:p>
          <a:p>
            <a:r>
              <a:rPr lang="de-DE" dirty="0"/>
              <a:t>Rückenschmerzen sind meistens nicht schlimm</a:t>
            </a:r>
          </a:p>
          <a:p>
            <a:r>
              <a:rPr lang="de-DE" dirty="0"/>
              <a:t>Die Ursachen stehen häufig nicht im Zusammenhang mit den </a:t>
            </a:r>
            <a:r>
              <a:rPr lang="de-DE" dirty="0" smtClean="0"/>
              <a:t>bildgebenden technischen </a:t>
            </a:r>
            <a:r>
              <a:rPr lang="de-DE" dirty="0"/>
              <a:t>Diagnosen (unspezifisch)</a:t>
            </a:r>
          </a:p>
          <a:p>
            <a:r>
              <a:rPr lang="de-DE" dirty="0"/>
              <a:t>Man kann immer etwas dagegen tun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58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024744" cy="1143000"/>
          </a:xfrm>
        </p:spPr>
        <p:txBody>
          <a:bodyPr/>
          <a:lstStyle/>
          <a:p>
            <a:r>
              <a:rPr lang="de-DE" dirty="0" smtClean="0"/>
              <a:t>Was dem Rücken guttut!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 smtClean="0"/>
              <a:t>Bewegung, Bewegung, Bewegung </a:t>
            </a:r>
            <a:r>
              <a:rPr lang="de-DE" dirty="0" smtClean="0"/>
              <a:t>= Ausdauer, Kraft, Beweglichkeit, Koordination, Schnelligkeit verbessern </a:t>
            </a:r>
          </a:p>
          <a:p>
            <a:pPr lvl="1"/>
            <a:r>
              <a:rPr lang="de-DE" dirty="0" smtClean="0"/>
              <a:t>Mehr Bewegung im Alltag (z.B. Treppe statt Aufzug, Fahrrad statt Auto…..)</a:t>
            </a:r>
          </a:p>
          <a:p>
            <a:pPr lvl="1"/>
            <a:r>
              <a:rPr lang="de-DE" dirty="0" smtClean="0"/>
              <a:t>Mehr Sport: Empfehlung = 3x pro Woche, ca. 60-90 Min., in einer Gruppe, mit ÜL</a:t>
            </a:r>
          </a:p>
          <a:p>
            <a:r>
              <a:rPr lang="de-DE" dirty="0" smtClean="0"/>
              <a:t>Wärme bei Verspannungen</a:t>
            </a:r>
          </a:p>
          <a:p>
            <a:r>
              <a:rPr lang="de-DE" dirty="0" smtClean="0"/>
              <a:t>…………………….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15</a:t>
            </a:fld>
            <a:endParaRPr lang="de-DE"/>
          </a:p>
        </p:txBody>
      </p:sp>
      <p:pic>
        <p:nvPicPr>
          <p:cNvPr id="7" name="Picture 2" descr="C:\Users\pc\Desktop\HolsingVital_4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76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Empfehlenswerte Sportarten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1628800"/>
            <a:ext cx="6777317" cy="4608512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Schwimmen, Aquagymnastik, Aquafitness, Aquajogging</a:t>
            </a:r>
          </a:p>
          <a:p>
            <a:r>
              <a:rPr lang="de-DE" dirty="0" smtClean="0"/>
              <a:t>Walking, Nordic Walking, Wandern, Jogging</a:t>
            </a:r>
          </a:p>
          <a:p>
            <a:r>
              <a:rPr lang="de-DE" dirty="0" smtClean="0"/>
              <a:t>Wirbelsäulengymnastik (Funktionstraining)</a:t>
            </a:r>
          </a:p>
          <a:p>
            <a:r>
              <a:rPr lang="de-DE" dirty="0" smtClean="0"/>
              <a:t>Medizinische Trainingstherapie (Fitnesstraining an Geräten unter Anleitung!)</a:t>
            </a:r>
          </a:p>
          <a:p>
            <a:r>
              <a:rPr lang="de-DE" dirty="0" smtClean="0"/>
              <a:t>Aerobic, </a:t>
            </a:r>
            <a:r>
              <a:rPr lang="de-DE" dirty="0" err="1" smtClean="0"/>
              <a:t>Step</a:t>
            </a:r>
            <a:r>
              <a:rPr lang="de-DE" dirty="0" smtClean="0"/>
              <a:t>-Aerobic u.a. Fitnesskurse (gibt es auch rückengerecht!)</a:t>
            </a:r>
          </a:p>
          <a:p>
            <a:r>
              <a:rPr lang="de-DE" dirty="0" smtClean="0"/>
              <a:t>Fahrradfahren (Fahrradeinstellungen  kontrollieren!), auch Spinning</a:t>
            </a:r>
          </a:p>
          <a:p>
            <a:r>
              <a:rPr lang="de-DE" dirty="0" smtClean="0"/>
              <a:t>Rückenfreundliches Yoga</a:t>
            </a:r>
          </a:p>
          <a:p>
            <a:r>
              <a:rPr lang="de-DE" dirty="0" smtClean="0"/>
              <a:t>Qi Gong oder Tai Chi</a:t>
            </a:r>
          </a:p>
          <a:p>
            <a:r>
              <a:rPr lang="de-DE" dirty="0" smtClean="0"/>
              <a:t>Tanzen</a:t>
            </a:r>
          </a:p>
          <a:p>
            <a:r>
              <a:rPr lang="de-DE" dirty="0" smtClean="0"/>
              <a:t>………………..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16</a:t>
            </a:fld>
            <a:endParaRPr lang="de-DE"/>
          </a:p>
        </p:txBody>
      </p:sp>
      <p:pic>
        <p:nvPicPr>
          <p:cNvPr id="6" name="Picture 2" descr="C:\Users\pc\Desktop\HolsingVital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805264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5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„Trainingsarten“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b="1" dirty="0"/>
              <a:t>Allgemeines Ausdauertraining</a:t>
            </a:r>
            <a:endParaRPr lang="de-DE" dirty="0"/>
          </a:p>
          <a:p>
            <a:pPr lvl="1"/>
            <a:r>
              <a:rPr lang="de-DE" dirty="0"/>
              <a:t>z.B. </a:t>
            </a:r>
          </a:p>
          <a:p>
            <a:pPr lvl="1"/>
            <a:r>
              <a:rPr lang="de-DE" dirty="0"/>
              <a:t>Fahrradfahren, </a:t>
            </a:r>
          </a:p>
          <a:p>
            <a:pPr lvl="1"/>
            <a:r>
              <a:rPr lang="de-DE" dirty="0"/>
              <a:t>Schwimmen, </a:t>
            </a:r>
          </a:p>
          <a:p>
            <a:pPr lvl="1"/>
            <a:r>
              <a:rPr lang="de-DE" dirty="0"/>
              <a:t>Geh- und Lauftraining </a:t>
            </a:r>
            <a:endParaRPr lang="de-DE" dirty="0" smtClean="0"/>
          </a:p>
          <a:p>
            <a:pPr lvl="1"/>
            <a:r>
              <a:rPr lang="de-DE" dirty="0" smtClean="0"/>
              <a:t>…..</a:t>
            </a:r>
            <a:endParaRPr lang="de-DE" dirty="0"/>
          </a:p>
          <a:p>
            <a:r>
              <a:rPr lang="de-DE" b="1" dirty="0"/>
              <a:t>Problemorientiertes Training </a:t>
            </a:r>
            <a:endParaRPr lang="de-DE" dirty="0"/>
          </a:p>
          <a:p>
            <a:pPr lvl="1"/>
            <a:r>
              <a:rPr lang="de-DE" dirty="0"/>
              <a:t>z.B. </a:t>
            </a:r>
            <a:r>
              <a:rPr lang="de-DE" dirty="0" smtClean="0"/>
              <a:t>isometrische </a:t>
            </a:r>
            <a:r>
              <a:rPr lang="de-DE" dirty="0"/>
              <a:t>Übungen </a:t>
            </a:r>
          </a:p>
          <a:p>
            <a:pPr lvl="1"/>
            <a:r>
              <a:rPr lang="de-DE" dirty="0" smtClean="0"/>
              <a:t>Sequenztraining</a:t>
            </a:r>
          </a:p>
          <a:p>
            <a:pPr lvl="1"/>
            <a:r>
              <a:rPr lang="de-DE" dirty="0" smtClean="0"/>
              <a:t>…..</a:t>
            </a:r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895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„Aktivitäten“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Ausdauer</a:t>
            </a:r>
            <a:endParaRPr lang="de-DE" dirty="0"/>
          </a:p>
          <a:p>
            <a:r>
              <a:rPr lang="de-DE" b="1" dirty="0"/>
              <a:t>Kraft</a:t>
            </a:r>
            <a:endParaRPr lang="de-DE" dirty="0"/>
          </a:p>
          <a:p>
            <a:r>
              <a:rPr lang="de-DE" b="1" dirty="0"/>
              <a:t>Beweglichkeit</a:t>
            </a:r>
            <a:endParaRPr lang="de-DE" dirty="0"/>
          </a:p>
          <a:p>
            <a:r>
              <a:rPr lang="de-DE" b="1" dirty="0"/>
              <a:t>Koordination</a:t>
            </a:r>
            <a:endParaRPr lang="de-DE" dirty="0"/>
          </a:p>
          <a:p>
            <a:r>
              <a:rPr lang="de-DE" b="1" dirty="0"/>
              <a:t>Schnelligkeit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7338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/>
              <a:t>Der Patient/die Patientin reflektiert die eigene Motivation und vorhandene Bewegungsabsichten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e-DE" dirty="0"/>
          </a:p>
          <a:p>
            <a:r>
              <a:rPr lang="de-DE" dirty="0"/>
              <a:t>Klärung eigener Motivation hinsichtlich Training und körperlicher Aktivität im Alltag </a:t>
            </a:r>
          </a:p>
          <a:p>
            <a:r>
              <a:rPr lang="de-DE" dirty="0"/>
              <a:t>Sammeln von persönlichen Bewegungsziele/-absichten </a:t>
            </a:r>
          </a:p>
          <a:p>
            <a:r>
              <a:rPr lang="de-DE" dirty="0"/>
              <a:t>Reflexion der Stärke und Umsetzbarkeit persönlicher Bewegungsziele/-absichten </a:t>
            </a:r>
          </a:p>
          <a:p>
            <a:r>
              <a:rPr lang="de-DE" dirty="0"/>
              <a:t>Problemprophylaxe: Wie sich gute Vorsätze in den Alltag übertragen lassen </a:t>
            </a:r>
          </a:p>
          <a:p>
            <a:r>
              <a:rPr lang="de-DE" dirty="0"/>
              <a:t>Der Patient/die Patientin entwickelt Ideen für eigene Bewegungsaktivitäten für den Alltag 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559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400" dirty="0"/>
              <a:t>Der Patient/die Patientin kennt zentrale Punkte der Handlungs- und Bewältigungsplanung eigener körperlicher Aktivität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272924" cy="3985668"/>
          </a:xfrm>
        </p:spPr>
        <p:txBody>
          <a:bodyPr>
            <a:normAutofit fontScale="77500" lnSpcReduction="20000"/>
          </a:bodyPr>
          <a:lstStyle/>
          <a:p>
            <a:endParaRPr lang="de-DE" dirty="0"/>
          </a:p>
          <a:p>
            <a:r>
              <a:rPr lang="de-DE" dirty="0"/>
              <a:t>Nutzen von konkreten Bewegungsplänen (an </a:t>
            </a:r>
            <a:r>
              <a:rPr lang="de-DE" dirty="0" smtClean="0"/>
              <a:t>Beispielen)</a:t>
            </a:r>
          </a:p>
          <a:p>
            <a:pPr lvl="1"/>
            <a:r>
              <a:rPr lang="de-DE" dirty="0" smtClean="0"/>
              <a:t>Fördert </a:t>
            </a:r>
            <a:r>
              <a:rPr lang="de-DE" dirty="0"/>
              <a:t>Umsetzung von Vorsätzen zu körperlicher Aktivität im Alltag </a:t>
            </a:r>
          </a:p>
          <a:p>
            <a:pPr lvl="1"/>
            <a:r>
              <a:rPr lang="de-DE" dirty="0"/>
              <a:t>Abfolge: Ziel festlegen – konkreten Plan erstellen – Hindernisse kennen - Bewältigungsmöglichkeiten kennen </a:t>
            </a:r>
          </a:p>
          <a:p>
            <a:r>
              <a:rPr lang="de-DE" dirty="0"/>
              <a:t>Erklärung von Bestandteilen von Bewegungsplänen (an </a:t>
            </a:r>
            <a:r>
              <a:rPr lang="de-DE" dirty="0" smtClean="0"/>
              <a:t>Beispielen) </a:t>
            </a:r>
          </a:p>
          <a:p>
            <a:pPr lvl="1"/>
            <a:r>
              <a:rPr lang="de-DE" dirty="0" smtClean="0"/>
              <a:t>Was-Wann-Wo- </a:t>
            </a:r>
            <a:r>
              <a:rPr lang="de-DE" dirty="0"/>
              <a:t>Pläne </a:t>
            </a:r>
          </a:p>
          <a:p>
            <a:pPr lvl="1"/>
            <a:r>
              <a:rPr lang="de-DE" dirty="0"/>
              <a:t>Kriterien: passend, praktikabel, präzise </a:t>
            </a:r>
          </a:p>
          <a:p>
            <a:r>
              <a:rPr lang="de-DE" dirty="0"/>
              <a:t>Erklärung von Bewältigungsplanung </a:t>
            </a:r>
            <a:endParaRPr lang="de-DE" dirty="0" smtClean="0"/>
          </a:p>
          <a:p>
            <a:pPr lvl="1"/>
            <a:r>
              <a:rPr lang="de-DE" dirty="0" smtClean="0"/>
              <a:t>Hindernisse </a:t>
            </a:r>
            <a:r>
              <a:rPr lang="de-DE" dirty="0"/>
              <a:t>für eine Umsetzung erkennen </a:t>
            </a:r>
          </a:p>
          <a:p>
            <a:pPr lvl="1"/>
            <a:r>
              <a:rPr lang="de-DE" dirty="0"/>
              <a:t>Gegenstrategien entwickeln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31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1143000"/>
          </a:xfrm>
        </p:spPr>
        <p:txBody>
          <a:bodyPr>
            <a:normAutofit/>
          </a:bodyPr>
          <a:lstStyle/>
          <a:p>
            <a:r>
              <a:rPr lang="de-DE" sz="3200" b="1" dirty="0" smtClean="0"/>
              <a:t>Problem : PLANUNG!!!! MOTIVATION!!!!</a:t>
            </a:r>
            <a:endParaRPr lang="de-DE" sz="3200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21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43608" y="1196752"/>
            <a:ext cx="6777317" cy="4608512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Was?		Sportarten auswählen</a:t>
            </a:r>
          </a:p>
          <a:p>
            <a:r>
              <a:rPr lang="de-DE" dirty="0" smtClean="0"/>
              <a:t>Wann?		Welche Zeit, welcher Tag 				ist passend, Wochenende!!</a:t>
            </a:r>
          </a:p>
          <a:p>
            <a:r>
              <a:rPr lang="de-DE" dirty="0" smtClean="0"/>
              <a:t>Wo?		Ort, Verein, Treffpunkt 				auswählen – je näher, 				unkomplizierter je besser</a:t>
            </a:r>
          </a:p>
          <a:p>
            <a:r>
              <a:rPr lang="de-DE" dirty="0" smtClean="0"/>
              <a:t>Mit wem?		Eine vertraute 					Begleitperson, Partner/in,     			Gruppe </a:t>
            </a:r>
            <a:r>
              <a:rPr lang="de-DE" dirty="0" err="1" smtClean="0"/>
              <a:t>u.ä.</a:t>
            </a:r>
            <a:r>
              <a:rPr lang="de-DE" dirty="0" smtClean="0"/>
              <a:t> erleichtern den 			Start </a:t>
            </a:r>
          </a:p>
          <a:p>
            <a:r>
              <a:rPr lang="de-DE" dirty="0" smtClean="0"/>
              <a:t>Kosten einschätzen</a:t>
            </a:r>
          </a:p>
          <a:p>
            <a:endParaRPr lang="de-DE" dirty="0"/>
          </a:p>
          <a:p>
            <a:pPr marL="68580" indent="0">
              <a:buNone/>
            </a:pPr>
            <a:r>
              <a:rPr lang="de-DE" dirty="0" smtClean="0"/>
              <a:t>Bei der erfolgreichen Umsetzung von realistischen Planungszielen, daran denken, bei Erfolg neue, veränderte Ziele zu formulieren!</a:t>
            </a:r>
          </a:p>
        </p:txBody>
      </p:sp>
      <p:pic>
        <p:nvPicPr>
          <p:cNvPr id="6" name="Picture 2" descr="C:\Users\pc\Desktop\HolsingVital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57765"/>
            <a:ext cx="1752452" cy="35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49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Barrieremanagement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de-DE" dirty="0"/>
          </a:p>
          <a:p>
            <a:r>
              <a:rPr lang="de-DE" dirty="0"/>
              <a:t>Aufmerksamkeitskontrolle</a:t>
            </a:r>
          </a:p>
          <a:p>
            <a:r>
              <a:rPr lang="de-DE" dirty="0"/>
              <a:t>Stimmungsmanagement</a:t>
            </a:r>
          </a:p>
          <a:p>
            <a:r>
              <a:rPr lang="de-DE" dirty="0"/>
              <a:t>Starthilfen</a:t>
            </a:r>
          </a:p>
          <a:p>
            <a:r>
              <a:rPr lang="de-DE" dirty="0"/>
              <a:t>Soziales Einbinden</a:t>
            </a:r>
          </a:p>
          <a:p>
            <a:r>
              <a:rPr lang="de-DE" dirty="0"/>
              <a:t>Ziele vergegenwärtigen</a:t>
            </a:r>
          </a:p>
          <a:p>
            <a:r>
              <a:rPr lang="de-DE" dirty="0"/>
              <a:t>Nachmotivieren</a:t>
            </a:r>
          </a:p>
          <a:p>
            <a:r>
              <a:rPr lang="de-DE" dirty="0"/>
              <a:t>Kosten anders sehen</a:t>
            </a:r>
          </a:p>
          <a:p>
            <a:r>
              <a:rPr lang="de-DE" dirty="0"/>
              <a:t>Prioritäten setzen</a:t>
            </a:r>
          </a:p>
          <a:p>
            <a:r>
              <a:rPr lang="de-DE" dirty="0"/>
              <a:t>Abschirmen</a:t>
            </a:r>
          </a:p>
          <a:p>
            <a:r>
              <a:rPr lang="de-DE" dirty="0"/>
              <a:t>Planen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HolsingVital Gmbh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529-86B4-4962-B420-DD936CCB182D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4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735</Words>
  <Application>Microsoft Office PowerPoint</Application>
  <PresentationFormat>Bildschirmpräsentation (4:3)</PresentationFormat>
  <Paragraphs>214</Paragraphs>
  <Slides>22</Slides>
  <Notes>1</Notes>
  <HiddenSlides>4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Austin</vt:lpstr>
      <vt:lpstr>Rückenschule</vt:lpstr>
      <vt:lpstr>Therapieziele der Rückenschule……der Reha!</vt:lpstr>
      <vt:lpstr>Vorschau: Themen in der Rückenschule</vt:lpstr>
      <vt:lpstr>Fakten zum Thema Rücken</vt:lpstr>
      <vt:lpstr>Unser Rücken –  Die Wirbelsäule</vt:lpstr>
      <vt:lpstr>Die Bandscheibe</vt:lpstr>
      <vt:lpstr>Die Rückenmuskulatur</vt:lpstr>
      <vt:lpstr>Die Bauchmuskulatur</vt:lpstr>
      <vt:lpstr>Ursachen von Rückenschmerzen </vt:lpstr>
      <vt:lpstr>Untersuchung / Diagnostik </vt:lpstr>
      <vt:lpstr>allgemeine Therapieempfehlungen  ….in der Akutphase</vt:lpstr>
      <vt:lpstr>allgemeine Therapieempfehlungen  ….in der subakuten Phase</vt:lpstr>
      <vt:lpstr>allgemeine Therapieempfehlungen  ….in der chronischen Phase </vt:lpstr>
      <vt:lpstr>Fazit:</vt:lpstr>
      <vt:lpstr>Was dem Rücken guttut!</vt:lpstr>
      <vt:lpstr>Empfehlenswerte Sportarten</vt:lpstr>
      <vt:lpstr>„Trainingsarten“ </vt:lpstr>
      <vt:lpstr>„Aktivitäten“ </vt:lpstr>
      <vt:lpstr>Der Patient/die Patientin reflektiert die eigene Motivation und vorhandene Bewegungsabsichten </vt:lpstr>
      <vt:lpstr>Der Patient/die Patientin kennt zentrale Punkte der Handlungs- und Bewältigungsplanung eigener körperlicher Aktivität </vt:lpstr>
      <vt:lpstr>Problem : PLANUNG!!!! MOTIVATION!!!!</vt:lpstr>
      <vt:lpstr>Barrieremanagement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Rückenschule</dc:title>
  <dc:creator>Kentzler</dc:creator>
  <cp:lastModifiedBy>Physio</cp:lastModifiedBy>
  <cp:revision>23</cp:revision>
  <dcterms:created xsi:type="dcterms:W3CDTF">2012-05-07T07:49:47Z</dcterms:created>
  <dcterms:modified xsi:type="dcterms:W3CDTF">2015-08-21T10:42:17Z</dcterms:modified>
</cp:coreProperties>
</file>