
<file path=[Content_Types].xml><?xml version="1.0" encoding="utf-8"?>
<Types xmlns="http://schemas.openxmlformats.org/package/2006/content-types">
  <Default Extension="wmf" ContentType="image/x-wmf"/>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74" r:id="rId3"/>
    <p:sldId id="317" r:id="rId4"/>
    <p:sldId id="258" r:id="rId5"/>
    <p:sldId id="259" r:id="rId6"/>
    <p:sldId id="260" r:id="rId7"/>
    <p:sldId id="328" r:id="rId8"/>
    <p:sldId id="271" r:id="rId9"/>
    <p:sldId id="275" r:id="rId10"/>
    <p:sldId id="344" r:id="rId11"/>
    <p:sldId id="276" r:id="rId12"/>
    <p:sldId id="277" r:id="rId13"/>
    <p:sldId id="278" r:id="rId14"/>
    <p:sldId id="282" r:id="rId15"/>
    <p:sldId id="279" r:id="rId16"/>
    <p:sldId id="323" r:id="rId17"/>
    <p:sldId id="324" r:id="rId18"/>
    <p:sldId id="280" r:id="rId19"/>
    <p:sldId id="281" r:id="rId20"/>
    <p:sldId id="325" r:id="rId21"/>
    <p:sldId id="283" r:id="rId22"/>
    <p:sldId id="318" r:id="rId23"/>
    <p:sldId id="257" r:id="rId24"/>
    <p:sldId id="261" r:id="rId25"/>
    <p:sldId id="284" r:id="rId26"/>
    <p:sldId id="285" r:id="rId27"/>
    <p:sldId id="326" r:id="rId28"/>
    <p:sldId id="286" r:id="rId29"/>
    <p:sldId id="327" r:id="rId30"/>
    <p:sldId id="287" r:id="rId31"/>
    <p:sldId id="288" r:id="rId32"/>
    <p:sldId id="289" r:id="rId33"/>
    <p:sldId id="262" r:id="rId34"/>
    <p:sldId id="263" r:id="rId35"/>
    <p:sldId id="273" r:id="rId36"/>
    <p:sldId id="319" r:id="rId37"/>
    <p:sldId id="266" r:id="rId38"/>
    <p:sldId id="265" r:id="rId39"/>
    <p:sldId id="264" r:id="rId40"/>
    <p:sldId id="329" r:id="rId41"/>
    <p:sldId id="320" r:id="rId42"/>
    <p:sldId id="268" r:id="rId43"/>
    <p:sldId id="290" r:id="rId44"/>
    <p:sldId id="291" r:id="rId45"/>
    <p:sldId id="332" r:id="rId46"/>
    <p:sldId id="330" r:id="rId47"/>
    <p:sldId id="333" r:id="rId48"/>
    <p:sldId id="334" r:id="rId49"/>
    <p:sldId id="331" r:id="rId50"/>
    <p:sldId id="292" r:id="rId51"/>
    <p:sldId id="322" r:id="rId52"/>
    <p:sldId id="305" r:id="rId53"/>
    <p:sldId id="316" r:id="rId54"/>
    <p:sldId id="306" r:id="rId55"/>
    <p:sldId id="307" r:id="rId56"/>
    <p:sldId id="308" r:id="rId57"/>
    <p:sldId id="309" r:id="rId58"/>
    <p:sldId id="321" r:id="rId59"/>
    <p:sldId id="294" r:id="rId60"/>
    <p:sldId id="269" r:id="rId61"/>
    <p:sldId id="270" r:id="rId62"/>
    <p:sldId id="293" r:id="rId63"/>
    <p:sldId id="295" r:id="rId64"/>
    <p:sldId id="296" r:id="rId65"/>
    <p:sldId id="297" r:id="rId66"/>
    <p:sldId id="298" r:id="rId67"/>
    <p:sldId id="299" r:id="rId68"/>
    <p:sldId id="300" r:id="rId69"/>
    <p:sldId id="335" r:id="rId70"/>
    <p:sldId id="301" r:id="rId71"/>
    <p:sldId id="302" r:id="rId72"/>
    <p:sldId id="303" r:id="rId73"/>
    <p:sldId id="304" r:id="rId74"/>
    <p:sldId id="315" r:id="rId75"/>
    <p:sldId id="310" r:id="rId76"/>
    <p:sldId id="311" r:id="rId77"/>
    <p:sldId id="312" r:id="rId78"/>
    <p:sldId id="313" r:id="rId79"/>
    <p:sldId id="314" r:id="rId80"/>
    <p:sldId id="336" r:id="rId81"/>
    <p:sldId id="338" r:id="rId82"/>
    <p:sldId id="339" r:id="rId83"/>
    <p:sldId id="340" r:id="rId84"/>
    <p:sldId id="341" r:id="rId85"/>
    <p:sldId id="343" r:id="rId86"/>
    <p:sldId id="342" r:id="rId87"/>
    <p:sldId id="272" r:id="rId88"/>
    <p:sldId id="267" r:id="rId8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5" autoAdjust="0"/>
    <p:restoredTop sz="94660"/>
  </p:normalViewPr>
  <p:slideViewPr>
    <p:cSldViewPr snapToGrid="0">
      <p:cViewPr varScale="1">
        <p:scale>
          <a:sx n="65" d="100"/>
          <a:sy n="65" d="100"/>
        </p:scale>
        <p:origin x="630" y="78"/>
      </p:cViewPr>
      <p:guideLst/>
    </p:cSldViewPr>
  </p:slideViewPr>
  <p:notesTextViewPr>
    <p:cViewPr>
      <p:scale>
        <a:sx n="1" d="1"/>
        <a:sy n="1" d="1"/>
      </p:scale>
      <p:origin x="0" y="0"/>
    </p:cViewPr>
  </p:notesTextViewPr>
  <p:sorterViewPr>
    <p:cViewPr>
      <p:scale>
        <a:sx n="100" d="100"/>
        <a:sy n="100" d="100"/>
      </p:scale>
      <p:origin x="0" y="-1242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de-DE"/>
              <a:t>Mastertitelformat bearbeiten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Master-Untertitelformat bearbeiten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de-DE"/>
              <a:t>Mastertitelformat bearbeiten</a:t>
            </a:r>
            <a:endParaRPr lang="en-US" dirty="0"/>
          </a:p>
        </p:txBody>
      </p:sp>
      <p:sp>
        <p:nvSpPr>
          <p:cNvPr id="3" name="Content Placehold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de-DE"/>
              <a:t>Mastertitelformat bearbeiten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B61BEF0D-F0BB-DE4B-95CE-6DB70DBA9567}" type="datetimeFigureOut">
              <a:rPr lang="en-US" dirty="0"/>
              <a:pPr/>
              <a:t>6/10/2021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6/10/2021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de-DE"/>
              <a:t>Mastertitelformat bearbeiten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6/10/2021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de-DE"/>
              <a:t>Mastertitelformat bearbeiten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6/10/2021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6/10/2021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de-DE"/>
              <a:t>Mastertitelformat bearbeiten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de-DE"/>
              <a:t>Mastertextformat bearbeiten</a:t>
            </a:r>
          </a:p>
        </p:txBody>
      </p:sp>
      <p:sp>
        <p:nvSpPr>
          <p:cNvPr id="5" name="Date Placeholder 4"/>
          <p:cNvSpPr>
            <a:spLocks noGrp="1"/>
          </p:cNvSpPr>
          <p:nvPr>
            <p:ph type="dt" sz="half" idx="10"/>
          </p:nvPr>
        </p:nvSpPr>
        <p:spPr/>
        <p:txBody>
          <a:bodyPr/>
          <a:lstStyle/>
          <a:p>
            <a:fld id="{42A54C80-263E-416B-A8E0-580EDEADCBDC}" type="datetimeFigureOut">
              <a:rPr lang="en-US" dirty="0"/>
              <a:t>6/10/2021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de-DE"/>
              <a:t>Mastertitelformat bearbeiten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a:t>Bild durch Klicken auf Symbol hinzufügen</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Date Placeholder 4"/>
          <p:cNvSpPr>
            <a:spLocks noGrp="1"/>
          </p:cNvSpPr>
          <p:nvPr>
            <p:ph type="dt" sz="half" idx="10"/>
          </p:nvPr>
        </p:nvSpPr>
        <p:spPr/>
        <p:txBody>
          <a:bodyPr/>
          <a:lstStyle/>
          <a:p>
            <a:fld id="{B61BEF0D-F0BB-DE4B-95CE-6DB70DBA9567}" type="datetimeFigureOut">
              <a:rPr lang="en-US" dirty="0"/>
              <a:pPr/>
              <a:t>6/10/2021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el und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de-DE"/>
              <a:t>Mastertitelformat bearbeiten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B61BEF0D-F0BB-DE4B-95CE-6DB70DBA9567}" type="datetimeFigureOut">
              <a:rPr lang="en-US" dirty="0"/>
              <a:pPr/>
              <a:t>6/10/2021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Zitat mit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de-DE"/>
              <a:t>Mastertitelformat bearbeiten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e-DE"/>
              <a:t>Mastertextformat bearbeiten</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B61BEF0D-F0BB-DE4B-95CE-6DB70DBA9567}" type="datetimeFigureOut">
              <a:rPr lang="en-US" dirty="0"/>
              <a:pPr/>
              <a:t>6/10/2021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nskarte">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de-DE"/>
              <a:t>Mastertitelformat bearbeiten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B61BEF0D-F0BB-DE4B-95CE-6DB70DBA9567}" type="datetimeFigureOut">
              <a:rPr lang="en-US" dirty="0"/>
              <a:pPr/>
              <a:t>6/10/2021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nskarte für Zitat">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de-DE"/>
              <a:t>Mastertitelformat bearbeiten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e-DE"/>
              <a:t>Mastertextformat bearbeiten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B61BEF0D-F0BB-DE4B-95CE-6DB70DBA9567}" type="datetimeFigureOut">
              <a:rPr lang="en-US" dirty="0"/>
              <a:pPr/>
              <a:t>6/10/2021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Wahr oder Falsch">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de-DE"/>
              <a:t>Mastertitelformat bearbeiten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e-DE"/>
              <a:t>Mastertextformat bearbeiten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B61BEF0D-F0BB-DE4B-95CE-6DB70DBA9567}" type="datetimeFigureOut">
              <a:rPr lang="en-US" dirty="0"/>
              <a:pPr/>
              <a:t>6/10/2021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Vertical Text Placehold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6/10/2021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‹Nr.›</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de-DE"/>
              <a:t>Mastertitelformat bearbeiten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de-DE"/>
              <a:t>Mastertitelformat bearbeiten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6/10/2021</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‹Nr.›</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3" Type="http://schemas.openxmlformats.org/officeDocument/2006/relationships/hyperlink" Target="http://www.phytodoc.de/heilpflanzen/weihrauch" TargetMode="External"/><Relationship Id="rId2" Type="http://schemas.openxmlformats.org/officeDocument/2006/relationships/hyperlink" Target="http://www.phytodoc.de/heilpflanzen/afrikanische-teufelskralle" TargetMode="Externa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5AB10A0-0F81-45BF-BAB9-84D70F9F7C8C}"/>
              </a:ext>
            </a:extLst>
          </p:cNvPr>
          <p:cNvSpPr>
            <a:spLocks noGrp="1"/>
          </p:cNvSpPr>
          <p:nvPr>
            <p:ph type="ctrTitle"/>
          </p:nvPr>
        </p:nvSpPr>
        <p:spPr/>
        <p:txBody>
          <a:bodyPr/>
          <a:lstStyle/>
          <a:p>
            <a:r>
              <a:rPr lang="de-DE" dirty="0"/>
              <a:t>Migräne</a:t>
            </a:r>
          </a:p>
        </p:txBody>
      </p:sp>
      <p:sp>
        <p:nvSpPr>
          <p:cNvPr id="3" name="Untertitel 2">
            <a:extLst>
              <a:ext uri="{FF2B5EF4-FFF2-40B4-BE49-F238E27FC236}">
                <a16:creationId xmlns:a16="http://schemas.microsoft.com/office/drawing/2014/main" id="{A2048C82-4448-4A5D-A6CE-9FA39212EA77}"/>
              </a:ext>
            </a:extLst>
          </p:cNvPr>
          <p:cNvSpPr>
            <a:spLocks noGrp="1"/>
          </p:cNvSpPr>
          <p:nvPr>
            <p:ph type="subTitle" idx="1"/>
          </p:nvPr>
        </p:nvSpPr>
        <p:spPr/>
        <p:txBody>
          <a:bodyPr/>
          <a:lstStyle/>
          <a:p>
            <a:r>
              <a:rPr lang="de-DE" dirty="0"/>
              <a:t>Neue Leitlinien zur Behandlung</a:t>
            </a:r>
          </a:p>
        </p:txBody>
      </p:sp>
    </p:spTree>
    <p:extLst>
      <p:ext uri="{BB962C8B-B14F-4D97-AF65-F5344CB8AC3E}">
        <p14:creationId xmlns:p14="http://schemas.microsoft.com/office/powerpoint/2010/main" val="3252869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5E84F87-15A4-4B34-A79A-5424A48F133F}"/>
              </a:ext>
            </a:extLst>
          </p:cNvPr>
          <p:cNvSpPr>
            <a:spLocks noGrp="1"/>
          </p:cNvSpPr>
          <p:nvPr>
            <p:ph type="title"/>
          </p:nvPr>
        </p:nvSpPr>
        <p:spPr/>
        <p:txBody>
          <a:bodyPr/>
          <a:lstStyle/>
          <a:p>
            <a:r>
              <a:rPr lang="de-DE" dirty="0"/>
              <a:t>Was ist Migräne</a:t>
            </a:r>
          </a:p>
        </p:txBody>
      </p:sp>
      <p:sp>
        <p:nvSpPr>
          <p:cNvPr id="3" name="Inhaltsplatzhalter 2">
            <a:extLst>
              <a:ext uri="{FF2B5EF4-FFF2-40B4-BE49-F238E27FC236}">
                <a16:creationId xmlns:a16="http://schemas.microsoft.com/office/drawing/2014/main" id="{87F5C9D2-4235-4E73-BD8C-4472667FD343}"/>
              </a:ext>
            </a:extLst>
          </p:cNvPr>
          <p:cNvSpPr>
            <a:spLocks noGrp="1"/>
          </p:cNvSpPr>
          <p:nvPr>
            <p:ph idx="1"/>
          </p:nvPr>
        </p:nvSpPr>
        <p:spPr/>
        <p:txBody>
          <a:bodyPr/>
          <a:lstStyle/>
          <a:p>
            <a:r>
              <a:rPr lang="de-DE" dirty="0"/>
              <a:t>Hildegard von Bingen, Marie Curie, Charles Darwin, Karl Marx und Friedrich Nietzsche litten unter Migräne; Queen Elizabeth II. plagt sie vielleicht immer noch. </a:t>
            </a:r>
          </a:p>
          <a:p>
            <a:r>
              <a:rPr lang="de-DE" dirty="0"/>
              <a:t>Migräne ist zwar nicht die häufigste Kopfschmerz-Erkrankung, aber kein Kopfschmerz führt mehr Patienten zum Arzt. </a:t>
            </a:r>
          </a:p>
          <a:p>
            <a:r>
              <a:rPr lang="de-DE" dirty="0"/>
              <a:t>Schwer verständlich an diesem Krankheitsbild ist für Betroffene wie auch für deren Umgebung, dass völliges Wohlbefinden und stärkstes Leiden ständig ab-wechseln – bei Menschen, die von ihren Ärzten nach sorgfältigen Untersuchungen für vollständig gesund erklärt wurden.</a:t>
            </a:r>
          </a:p>
        </p:txBody>
      </p:sp>
    </p:spTree>
    <p:extLst>
      <p:ext uri="{BB962C8B-B14F-4D97-AF65-F5344CB8AC3E}">
        <p14:creationId xmlns:p14="http://schemas.microsoft.com/office/powerpoint/2010/main" val="37029909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90EE7FD9-99B1-472C-818C-364525EE347B}"/>
              </a:ext>
            </a:extLst>
          </p:cNvPr>
          <p:cNvSpPr>
            <a:spLocks noGrp="1"/>
          </p:cNvSpPr>
          <p:nvPr>
            <p:ph type="ctrTitle"/>
          </p:nvPr>
        </p:nvSpPr>
        <p:spPr/>
        <p:txBody>
          <a:bodyPr/>
          <a:lstStyle/>
          <a:p>
            <a:r>
              <a:rPr lang="de-DE" dirty="0" err="1"/>
              <a:t>Symtomatik</a:t>
            </a:r>
            <a:endParaRPr lang="de-DE" dirty="0"/>
          </a:p>
        </p:txBody>
      </p:sp>
      <p:sp>
        <p:nvSpPr>
          <p:cNvPr id="5" name="Untertitel 4">
            <a:extLst>
              <a:ext uri="{FF2B5EF4-FFF2-40B4-BE49-F238E27FC236}">
                <a16:creationId xmlns:a16="http://schemas.microsoft.com/office/drawing/2014/main" id="{21E96D9D-6044-4D53-A9CB-1638BB68BED2}"/>
              </a:ext>
            </a:extLst>
          </p:cNvPr>
          <p:cNvSpPr>
            <a:spLocks noGrp="1"/>
          </p:cNvSpPr>
          <p:nvPr>
            <p:ph type="subTitle" idx="1"/>
          </p:nvPr>
        </p:nvSpPr>
        <p:spPr/>
        <p:txBody>
          <a:bodyPr/>
          <a:lstStyle/>
          <a:p>
            <a:endParaRPr lang="de-DE" dirty="0"/>
          </a:p>
        </p:txBody>
      </p:sp>
    </p:spTree>
    <p:extLst>
      <p:ext uri="{BB962C8B-B14F-4D97-AF65-F5344CB8AC3E}">
        <p14:creationId xmlns:p14="http://schemas.microsoft.com/office/powerpoint/2010/main" val="36850577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
            <a:extLst>
              <a:ext uri="{FF2B5EF4-FFF2-40B4-BE49-F238E27FC236}">
                <a16:creationId xmlns:a16="http://schemas.microsoft.com/office/drawing/2014/main" id="{A1E07809-48CC-4675-AAA1-F54C179BD1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658368" y="0"/>
            <a:ext cx="10277856" cy="6832625"/>
          </a:xfrm>
          <a:prstGeom prst="rect">
            <a:avLst/>
          </a:prstGeom>
          <a:noFill/>
          <a:ln/>
          <a:extLs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hteck 4">
            <a:extLst>
              <a:ext uri="{FF2B5EF4-FFF2-40B4-BE49-F238E27FC236}">
                <a16:creationId xmlns:a16="http://schemas.microsoft.com/office/drawing/2014/main" id="{945DD6E5-1AEC-47DD-8172-C0C61E729F8A}"/>
              </a:ext>
            </a:extLst>
          </p:cNvPr>
          <p:cNvSpPr/>
          <p:nvPr/>
        </p:nvSpPr>
        <p:spPr>
          <a:xfrm>
            <a:off x="4251960" y="0"/>
            <a:ext cx="2112264" cy="685800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6961225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17F15E53-2DFC-4E4B-AE4D-6199FDED12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9863" y="0"/>
            <a:ext cx="6256337"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hteck 4">
            <a:extLst>
              <a:ext uri="{FF2B5EF4-FFF2-40B4-BE49-F238E27FC236}">
                <a16:creationId xmlns:a16="http://schemas.microsoft.com/office/drawing/2014/main" id="{2313010F-B859-43AA-A4E8-F0580B8625B9}"/>
              </a:ext>
            </a:extLst>
          </p:cNvPr>
          <p:cNvSpPr/>
          <p:nvPr/>
        </p:nvSpPr>
        <p:spPr>
          <a:xfrm>
            <a:off x="1481328" y="0"/>
            <a:ext cx="6217920" cy="1581912"/>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a:extLst>
              <a:ext uri="{FF2B5EF4-FFF2-40B4-BE49-F238E27FC236}">
                <a16:creationId xmlns:a16="http://schemas.microsoft.com/office/drawing/2014/main" id="{13E65791-1658-4CAF-9572-4B235F0BDD55}"/>
              </a:ext>
            </a:extLst>
          </p:cNvPr>
          <p:cNvSpPr txBox="1"/>
          <p:nvPr/>
        </p:nvSpPr>
        <p:spPr>
          <a:xfrm>
            <a:off x="7848600" y="520700"/>
            <a:ext cx="994183" cy="369332"/>
          </a:xfrm>
          <a:prstGeom prst="rect">
            <a:avLst/>
          </a:prstGeom>
          <a:noFill/>
        </p:spPr>
        <p:txBody>
          <a:bodyPr wrap="none" rtlCol="0">
            <a:spAutoFit/>
          </a:bodyPr>
          <a:lstStyle/>
          <a:p>
            <a:r>
              <a:rPr lang="de-DE" dirty="0"/>
              <a:t>Migräne</a:t>
            </a:r>
          </a:p>
        </p:txBody>
      </p:sp>
      <p:sp>
        <p:nvSpPr>
          <p:cNvPr id="6" name="Textfeld 5">
            <a:extLst>
              <a:ext uri="{FF2B5EF4-FFF2-40B4-BE49-F238E27FC236}">
                <a16:creationId xmlns:a16="http://schemas.microsoft.com/office/drawing/2014/main" id="{A18AFF91-BAB6-4493-A7E3-7CC13E3D96F6}"/>
              </a:ext>
            </a:extLst>
          </p:cNvPr>
          <p:cNvSpPr txBox="1"/>
          <p:nvPr/>
        </p:nvSpPr>
        <p:spPr>
          <a:xfrm>
            <a:off x="1828800" y="1581912"/>
            <a:ext cx="2565126" cy="369332"/>
          </a:xfrm>
          <a:prstGeom prst="rect">
            <a:avLst/>
          </a:prstGeom>
          <a:noFill/>
        </p:spPr>
        <p:txBody>
          <a:bodyPr wrap="none" rtlCol="0">
            <a:spAutoFit/>
          </a:bodyPr>
          <a:lstStyle/>
          <a:p>
            <a:r>
              <a:rPr lang="de-DE" dirty="0"/>
              <a:t>Spannungskopfschmerz</a:t>
            </a:r>
          </a:p>
        </p:txBody>
      </p:sp>
      <p:sp>
        <p:nvSpPr>
          <p:cNvPr id="7" name="Textfeld 6">
            <a:extLst>
              <a:ext uri="{FF2B5EF4-FFF2-40B4-BE49-F238E27FC236}">
                <a16:creationId xmlns:a16="http://schemas.microsoft.com/office/drawing/2014/main" id="{749EFE6B-9531-4E61-BB21-BF7795BE6B86}"/>
              </a:ext>
            </a:extLst>
          </p:cNvPr>
          <p:cNvSpPr txBox="1"/>
          <p:nvPr/>
        </p:nvSpPr>
        <p:spPr>
          <a:xfrm>
            <a:off x="5078208" y="1581912"/>
            <a:ext cx="2222083" cy="369332"/>
          </a:xfrm>
          <a:prstGeom prst="rect">
            <a:avLst/>
          </a:prstGeom>
          <a:noFill/>
        </p:spPr>
        <p:txBody>
          <a:bodyPr wrap="none" rtlCol="0">
            <a:spAutoFit/>
          </a:bodyPr>
          <a:lstStyle/>
          <a:p>
            <a:r>
              <a:rPr lang="de-DE" dirty="0"/>
              <a:t>Clusterkopfschmerz</a:t>
            </a:r>
          </a:p>
        </p:txBody>
      </p:sp>
      <p:sp>
        <p:nvSpPr>
          <p:cNvPr id="8" name="Textfeld 7">
            <a:extLst>
              <a:ext uri="{FF2B5EF4-FFF2-40B4-BE49-F238E27FC236}">
                <a16:creationId xmlns:a16="http://schemas.microsoft.com/office/drawing/2014/main" id="{97061675-A9D6-4368-96FE-89D26E97E4DD}"/>
              </a:ext>
            </a:extLst>
          </p:cNvPr>
          <p:cNvSpPr txBox="1"/>
          <p:nvPr/>
        </p:nvSpPr>
        <p:spPr>
          <a:xfrm>
            <a:off x="1828800" y="3533156"/>
            <a:ext cx="2262414" cy="369332"/>
          </a:xfrm>
          <a:prstGeom prst="rect">
            <a:avLst/>
          </a:prstGeom>
          <a:noFill/>
        </p:spPr>
        <p:txBody>
          <a:bodyPr wrap="none" rtlCol="0">
            <a:spAutoFit/>
          </a:bodyPr>
          <a:lstStyle/>
          <a:p>
            <a:r>
              <a:rPr lang="de-DE" dirty="0"/>
              <a:t>Trigeminusneuralgie</a:t>
            </a:r>
          </a:p>
        </p:txBody>
      </p:sp>
      <p:sp>
        <p:nvSpPr>
          <p:cNvPr id="9" name="Textfeld 8">
            <a:extLst>
              <a:ext uri="{FF2B5EF4-FFF2-40B4-BE49-F238E27FC236}">
                <a16:creationId xmlns:a16="http://schemas.microsoft.com/office/drawing/2014/main" id="{8B3C7FEE-0BEE-4C9E-80F1-CA7AF3A2D234}"/>
              </a:ext>
            </a:extLst>
          </p:cNvPr>
          <p:cNvSpPr txBox="1"/>
          <p:nvPr/>
        </p:nvSpPr>
        <p:spPr>
          <a:xfrm>
            <a:off x="4792955" y="3481292"/>
            <a:ext cx="3055645" cy="369332"/>
          </a:xfrm>
          <a:prstGeom prst="rect">
            <a:avLst/>
          </a:prstGeom>
          <a:noFill/>
        </p:spPr>
        <p:txBody>
          <a:bodyPr wrap="none" rtlCol="0">
            <a:spAutoFit/>
          </a:bodyPr>
          <a:lstStyle/>
          <a:p>
            <a:r>
              <a:rPr lang="de-DE" dirty="0"/>
              <a:t>Atypischer Gesichtsschmerz</a:t>
            </a:r>
          </a:p>
        </p:txBody>
      </p:sp>
      <p:sp>
        <p:nvSpPr>
          <p:cNvPr id="3" name="Rechteck 2">
            <a:extLst>
              <a:ext uri="{FF2B5EF4-FFF2-40B4-BE49-F238E27FC236}">
                <a16:creationId xmlns:a16="http://schemas.microsoft.com/office/drawing/2014/main" id="{611AC7F1-F5F6-4104-97DB-411877C8676F}"/>
              </a:ext>
            </a:extLst>
          </p:cNvPr>
          <p:cNvSpPr/>
          <p:nvPr/>
        </p:nvSpPr>
        <p:spPr>
          <a:xfrm>
            <a:off x="1320800" y="5600700"/>
            <a:ext cx="4521200" cy="12573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6398546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CD34D3-8F3E-47AC-A0D6-87B36C08EAD7}"/>
              </a:ext>
            </a:extLst>
          </p:cNvPr>
          <p:cNvSpPr>
            <a:spLocks noGrp="1"/>
          </p:cNvSpPr>
          <p:nvPr>
            <p:ph type="title"/>
          </p:nvPr>
        </p:nvSpPr>
        <p:spPr/>
        <p:txBody>
          <a:bodyPr/>
          <a:lstStyle/>
          <a:p>
            <a:r>
              <a:rPr lang="de-DE" dirty="0"/>
              <a:t>Symptomatik</a:t>
            </a:r>
          </a:p>
        </p:txBody>
      </p:sp>
      <p:sp>
        <p:nvSpPr>
          <p:cNvPr id="4" name="Rectangle 3">
            <a:extLst>
              <a:ext uri="{FF2B5EF4-FFF2-40B4-BE49-F238E27FC236}">
                <a16:creationId xmlns:a16="http://schemas.microsoft.com/office/drawing/2014/main" id="{E67CBB53-7E29-43F0-A043-79A7DFDE0E2E}"/>
              </a:ext>
            </a:extLst>
          </p:cNvPr>
          <p:cNvSpPr>
            <a:spLocks noGrp="1" noChangeArrowheads="1"/>
          </p:cNvSpPr>
          <p:nvPr>
            <p:ph idx="1"/>
          </p:nvPr>
        </p:nvSpPr>
        <p:spPr>
          <a:xfrm>
            <a:off x="677863" y="1527048"/>
            <a:ext cx="8596312" cy="4514977"/>
          </a:xfrm>
        </p:spPr>
        <p:txBody>
          <a:bodyPr>
            <a:normAutofit fontScale="92500" lnSpcReduction="10000"/>
          </a:bodyPr>
          <a:lstStyle/>
          <a:p>
            <a:pPr>
              <a:lnSpc>
                <a:spcPct val="80000"/>
              </a:lnSpc>
            </a:pPr>
            <a:r>
              <a:rPr lang="de-DE" altLang="de-DE" sz="1800"/>
              <a:t>Überwiegend genetisch determinierte passagere Funktionsstörung des Gehirns, die während der Aura zu einer Hemmung neuronaler Aktivität des Cortex mit konsekutiver Oligämie führt </a:t>
            </a:r>
          </a:p>
          <a:p>
            <a:pPr>
              <a:lnSpc>
                <a:spcPct val="80000"/>
              </a:lnSpc>
            </a:pPr>
            <a:r>
              <a:rPr lang="de-DE" altLang="de-DE" sz="1800"/>
              <a:t>In etwa 60 % der Fälle halbseitige, sonst holokranielle, pochenden, stechenden, pulsierenden oder hämmernden Kopfschmerzen, die häufig in den frühen Morgenstunden beginnen und sich durch körperliche Aktivität verstärken. </a:t>
            </a:r>
          </a:p>
          <a:p>
            <a:pPr>
              <a:lnSpc>
                <a:spcPct val="80000"/>
              </a:lnSpc>
            </a:pPr>
            <a:r>
              <a:rPr lang="de-DE" altLang="de-DE" sz="1800"/>
              <a:t>Typische Begleiterscheinungen sind Übelkeit (fast immer), Erbrechen (40-50 %), Lichtscheu (60 %), Lärmempfindlichkeit (50 %), Geruchsempfindlichkeit (10 %) und allgemeines Krankheitsgefühl. </a:t>
            </a:r>
          </a:p>
          <a:p>
            <a:pPr>
              <a:lnSpc>
                <a:spcPct val="80000"/>
              </a:lnSpc>
            </a:pPr>
            <a:r>
              <a:rPr lang="de-DE" altLang="de-DE" sz="1800"/>
              <a:t>Bei etwa 10-20 % der Betroffenen geht dem Kopfschmerz eine Auraphase mit neurologischen Reiz- oder Ausfallserscheinungen meist des visuellen Systems (Lichtblitzen) voraus. </a:t>
            </a:r>
          </a:p>
          <a:p>
            <a:pPr>
              <a:lnSpc>
                <a:spcPct val="80000"/>
              </a:lnSpc>
            </a:pPr>
            <a:r>
              <a:rPr lang="de-DE" altLang="de-DE" sz="1800"/>
              <a:t>Die einzelnen Attacken dauern 4-72 Stunden. </a:t>
            </a:r>
          </a:p>
          <a:p>
            <a:pPr>
              <a:lnSpc>
                <a:spcPct val="80000"/>
              </a:lnSpc>
            </a:pPr>
            <a:r>
              <a:rPr lang="de-DE" altLang="de-DE" sz="1800"/>
              <a:t>Während der Kopfschmerzphase kommt es zu einer leichten Vasodilatation, vorwiegend im Bereich von Meningealarterien und zu einer aseptischen perivaskulären Entzündung der Arteriolen von Pia und Dura, die durch den Nervus trigeminus und den Nervus facialis begleitende parasympathische Fasern vermittelt werden </a:t>
            </a:r>
          </a:p>
          <a:p>
            <a:pPr>
              <a:lnSpc>
                <a:spcPct val="80000"/>
              </a:lnSpc>
            </a:pPr>
            <a:r>
              <a:rPr lang="de-DE" altLang="de-DE" sz="1800"/>
              <a:t>Zusätzlich sind autonome Zentren des Gehirns betroffen </a:t>
            </a:r>
          </a:p>
          <a:p>
            <a:pPr>
              <a:lnSpc>
                <a:spcPct val="80000"/>
              </a:lnSpc>
              <a:buFont typeface="Wingdings" panose="05000000000000000000" pitchFamily="2" charset="2"/>
              <a:buNone/>
            </a:pPr>
            <a:endParaRPr lang="de-DE" altLang="de-DE" sz="1800"/>
          </a:p>
        </p:txBody>
      </p:sp>
    </p:spTree>
    <p:extLst>
      <p:ext uri="{BB962C8B-B14F-4D97-AF65-F5344CB8AC3E}">
        <p14:creationId xmlns:p14="http://schemas.microsoft.com/office/powerpoint/2010/main" val="41797046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CD34D3-8F3E-47AC-A0D6-87B36C08EAD7}"/>
              </a:ext>
            </a:extLst>
          </p:cNvPr>
          <p:cNvSpPr>
            <a:spLocks noGrp="1"/>
          </p:cNvSpPr>
          <p:nvPr>
            <p:ph type="title"/>
          </p:nvPr>
        </p:nvSpPr>
        <p:spPr/>
        <p:txBody>
          <a:bodyPr/>
          <a:lstStyle/>
          <a:p>
            <a:r>
              <a:rPr lang="de-DE" dirty="0"/>
              <a:t>Symptomatik</a:t>
            </a:r>
          </a:p>
        </p:txBody>
      </p:sp>
      <p:sp>
        <p:nvSpPr>
          <p:cNvPr id="4" name="Rectangle 3">
            <a:extLst>
              <a:ext uri="{FF2B5EF4-FFF2-40B4-BE49-F238E27FC236}">
                <a16:creationId xmlns:a16="http://schemas.microsoft.com/office/drawing/2014/main" id="{E67CBB53-7E29-43F0-A043-79A7DFDE0E2E}"/>
              </a:ext>
            </a:extLst>
          </p:cNvPr>
          <p:cNvSpPr>
            <a:spLocks noGrp="1" noChangeArrowheads="1"/>
          </p:cNvSpPr>
          <p:nvPr>
            <p:ph idx="1"/>
          </p:nvPr>
        </p:nvSpPr>
        <p:spPr>
          <a:xfrm>
            <a:off x="677863" y="1527048"/>
            <a:ext cx="8596312" cy="4937252"/>
          </a:xfrm>
        </p:spPr>
        <p:txBody>
          <a:bodyPr>
            <a:normAutofit/>
          </a:bodyPr>
          <a:lstStyle/>
          <a:p>
            <a:pPr>
              <a:lnSpc>
                <a:spcPct val="80000"/>
              </a:lnSpc>
            </a:pPr>
            <a:r>
              <a:rPr lang="de-DE" altLang="de-DE" sz="2400" dirty="0"/>
              <a:t>In etwa 60 % der Fälle halbseitige, sonst </a:t>
            </a:r>
            <a:r>
              <a:rPr lang="de-DE" altLang="de-DE" sz="2400" dirty="0" err="1"/>
              <a:t>holokranielle</a:t>
            </a:r>
            <a:r>
              <a:rPr lang="de-DE" altLang="de-DE" sz="2400" dirty="0"/>
              <a:t>, pochenden, stechenden, pulsierenden oder hämmernden Kopfschmerzen, die häufig in den frühen Morgenstunden beginnen und sich durch körperliche Aktivität verstärken. </a:t>
            </a:r>
          </a:p>
          <a:p>
            <a:pPr>
              <a:lnSpc>
                <a:spcPct val="80000"/>
              </a:lnSpc>
            </a:pPr>
            <a:r>
              <a:rPr lang="de-DE" altLang="de-DE" sz="2400" dirty="0"/>
              <a:t>Typische Begleiterscheinungen sind Übelkeit (fast immer), Erbrechen (40-50 %), Lichtscheu (60 %), Lärmempfindlichkeit (50 %), Geruchsempfindlichkeit (10 %) und allgemeines Krankheitsgefühl. </a:t>
            </a:r>
          </a:p>
          <a:p>
            <a:pPr>
              <a:lnSpc>
                <a:spcPct val="80000"/>
              </a:lnSpc>
            </a:pPr>
            <a:r>
              <a:rPr lang="de-DE" altLang="de-DE" sz="2400" dirty="0"/>
              <a:t>Bei etwa 10-20 % der Betroffenen geht dem Kopfschmerz eine </a:t>
            </a:r>
            <a:r>
              <a:rPr lang="de-DE" altLang="de-DE" sz="2400" dirty="0" err="1"/>
              <a:t>Auraphase</a:t>
            </a:r>
            <a:r>
              <a:rPr lang="de-DE" altLang="de-DE" sz="2400" dirty="0"/>
              <a:t> mit neurologischen Reiz- oder Ausfallserscheinungen meist des visuellen Systems (Lichtblitzen) voraus. </a:t>
            </a:r>
          </a:p>
          <a:p>
            <a:pPr>
              <a:lnSpc>
                <a:spcPct val="80000"/>
              </a:lnSpc>
            </a:pPr>
            <a:r>
              <a:rPr lang="de-DE" altLang="de-DE" sz="2400" dirty="0"/>
              <a:t>Die einzelnen Attacken dauern 4-72 Stunden. </a:t>
            </a:r>
          </a:p>
          <a:p>
            <a:pPr>
              <a:lnSpc>
                <a:spcPct val="80000"/>
              </a:lnSpc>
              <a:buFont typeface="Wingdings" panose="05000000000000000000" pitchFamily="2" charset="2"/>
              <a:buNone/>
            </a:pPr>
            <a:endParaRPr lang="de-DE" altLang="de-DE" sz="2400" dirty="0"/>
          </a:p>
        </p:txBody>
      </p:sp>
    </p:spTree>
    <p:extLst>
      <p:ext uri="{BB962C8B-B14F-4D97-AF65-F5344CB8AC3E}">
        <p14:creationId xmlns:p14="http://schemas.microsoft.com/office/powerpoint/2010/main" val="35573080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1B909AF-F8CF-471D-B849-11A3B5224295}"/>
              </a:ext>
            </a:extLst>
          </p:cNvPr>
          <p:cNvSpPr>
            <a:spLocks noGrp="1"/>
          </p:cNvSpPr>
          <p:nvPr>
            <p:ph type="title"/>
          </p:nvPr>
        </p:nvSpPr>
        <p:spPr/>
        <p:txBody>
          <a:bodyPr/>
          <a:lstStyle/>
          <a:p>
            <a:r>
              <a:rPr lang="de-DE" dirty="0"/>
              <a:t>Phasen der Migräne</a:t>
            </a:r>
          </a:p>
        </p:txBody>
      </p:sp>
      <p:pic>
        <p:nvPicPr>
          <p:cNvPr id="5" name="Inhaltsplatzhalter 4">
            <a:extLst>
              <a:ext uri="{FF2B5EF4-FFF2-40B4-BE49-F238E27FC236}">
                <a16:creationId xmlns:a16="http://schemas.microsoft.com/office/drawing/2014/main" id="{E8AD4130-88C6-4E72-92BF-99F0698CEFF3}"/>
              </a:ext>
            </a:extLst>
          </p:cNvPr>
          <p:cNvPicPr>
            <a:picLocks noGrp="1" noChangeAspect="1"/>
          </p:cNvPicPr>
          <p:nvPr>
            <p:ph idx="1"/>
          </p:nvPr>
        </p:nvPicPr>
        <p:blipFill>
          <a:blip r:embed="rId2"/>
          <a:stretch>
            <a:fillRect/>
          </a:stretch>
        </p:blipFill>
        <p:spPr>
          <a:xfrm>
            <a:off x="1609344" y="2132865"/>
            <a:ext cx="6565392" cy="4040241"/>
          </a:xfrm>
        </p:spPr>
      </p:pic>
    </p:spTree>
    <p:extLst>
      <p:ext uri="{BB962C8B-B14F-4D97-AF65-F5344CB8AC3E}">
        <p14:creationId xmlns:p14="http://schemas.microsoft.com/office/powerpoint/2010/main" val="4286047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59781EF-D17E-4DD8-8041-54A5A4CD2122}"/>
              </a:ext>
            </a:extLst>
          </p:cNvPr>
          <p:cNvSpPr>
            <a:spLocks noGrp="1"/>
          </p:cNvSpPr>
          <p:nvPr>
            <p:ph type="title"/>
          </p:nvPr>
        </p:nvSpPr>
        <p:spPr/>
        <p:txBody>
          <a:bodyPr/>
          <a:lstStyle/>
          <a:p>
            <a:r>
              <a:rPr lang="de-DE" dirty="0"/>
              <a:t>Migräne erkennen</a:t>
            </a:r>
          </a:p>
        </p:txBody>
      </p:sp>
      <p:sp>
        <p:nvSpPr>
          <p:cNvPr id="3" name="Inhaltsplatzhalter 2">
            <a:extLst>
              <a:ext uri="{FF2B5EF4-FFF2-40B4-BE49-F238E27FC236}">
                <a16:creationId xmlns:a16="http://schemas.microsoft.com/office/drawing/2014/main" id="{4535082F-4CC1-4C51-A571-DD67E5A794F3}"/>
              </a:ext>
            </a:extLst>
          </p:cNvPr>
          <p:cNvSpPr>
            <a:spLocks noGrp="1"/>
          </p:cNvSpPr>
          <p:nvPr>
            <p:ph idx="1"/>
          </p:nvPr>
        </p:nvSpPr>
        <p:spPr/>
        <p:txBody>
          <a:bodyPr>
            <a:normAutofit fontScale="92500" lnSpcReduction="20000"/>
          </a:bodyPr>
          <a:lstStyle/>
          <a:p>
            <a:r>
              <a:rPr lang="de-DE" dirty="0"/>
              <a:t>Für Migränepatienten mag die Tatsache, dass alle Untersuchungen ohne erklärenden krankhaften Befund bleiben, kaum nachvollziehbar sein. </a:t>
            </a:r>
          </a:p>
          <a:p>
            <a:r>
              <a:rPr lang="de-DE" dirty="0"/>
              <a:t>Für die Ärzte hingegen ist dies sowohl beruhigend als auch erwartet. </a:t>
            </a:r>
          </a:p>
          <a:p>
            <a:r>
              <a:rPr lang="de-DE" dirty="0"/>
              <a:t>Die Migräne zählt zu den sogenannten primären Kopfschmerz-Erkrankungen. Bei diesen sind die Kopfschmerzen die eigentliche Erkrankung und nicht das Symptom einer anderen Störung, die man mit den richtigen Untersuchungen aufdecken könnte. </a:t>
            </a:r>
          </a:p>
          <a:p>
            <a:r>
              <a:rPr lang="de-DE" dirty="0"/>
              <a:t>Stimmt die Diagnose einer Migräne, dann darf man auch nichts finden!</a:t>
            </a:r>
          </a:p>
          <a:p>
            <a:r>
              <a:rPr lang="de-DE" dirty="0"/>
              <a:t>Die Diagnose der Migräne beruht daher auf der charakteristischen Beschreibung der Beschwerden durch den Patienten. </a:t>
            </a:r>
          </a:p>
          <a:p>
            <a:r>
              <a:rPr lang="de-DE" dirty="0"/>
              <a:t>Die Internationale Kopfschmerzgesellschaft IHS hat im Jahr 2018 die 3. Auflage der Internationalen Kopfschmerzklassifikation (ICHD-3) veröffentlicht. Hier finden sich die Kriterien, die auftreten müssen, damit man eine Migräne diagnostizieren kann. Es gibt jeweils Hauptkriterien, die grundsätzlich erfüllt sein müssen</a:t>
            </a:r>
          </a:p>
        </p:txBody>
      </p:sp>
    </p:spTree>
    <p:extLst>
      <p:ext uri="{BB962C8B-B14F-4D97-AF65-F5344CB8AC3E}">
        <p14:creationId xmlns:p14="http://schemas.microsoft.com/office/powerpoint/2010/main" val="36309843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212FC62-BF70-4FCE-84E0-E28943695B95}"/>
              </a:ext>
            </a:extLst>
          </p:cNvPr>
          <p:cNvSpPr>
            <a:spLocks noGrp="1"/>
          </p:cNvSpPr>
          <p:nvPr>
            <p:ph type="title"/>
          </p:nvPr>
        </p:nvSpPr>
        <p:spPr/>
        <p:txBody>
          <a:bodyPr/>
          <a:lstStyle/>
          <a:p>
            <a:r>
              <a:rPr lang="de-DE" dirty="0"/>
              <a:t>Migräneformen</a:t>
            </a:r>
          </a:p>
        </p:txBody>
      </p:sp>
      <p:sp>
        <p:nvSpPr>
          <p:cNvPr id="3" name="Inhaltsplatzhalter 2">
            <a:extLst>
              <a:ext uri="{FF2B5EF4-FFF2-40B4-BE49-F238E27FC236}">
                <a16:creationId xmlns:a16="http://schemas.microsoft.com/office/drawing/2014/main" id="{34261E62-1476-4BEC-B9E4-350A12C92F78}"/>
              </a:ext>
            </a:extLst>
          </p:cNvPr>
          <p:cNvSpPr>
            <a:spLocks noGrp="1"/>
          </p:cNvSpPr>
          <p:nvPr>
            <p:ph idx="1"/>
          </p:nvPr>
        </p:nvSpPr>
        <p:spPr/>
        <p:txBody>
          <a:bodyPr>
            <a:normAutofit/>
          </a:bodyPr>
          <a:lstStyle/>
          <a:p>
            <a:r>
              <a:rPr lang="de-DE" sz="2400" dirty="0"/>
              <a:t>Migräne ohne Aura</a:t>
            </a:r>
          </a:p>
          <a:p>
            <a:r>
              <a:rPr lang="de-DE" sz="2400" dirty="0"/>
              <a:t>Migräne mit Aura</a:t>
            </a:r>
          </a:p>
          <a:p>
            <a:r>
              <a:rPr lang="de-DE" sz="2400" dirty="0"/>
              <a:t>Chronische Migräne</a:t>
            </a:r>
          </a:p>
        </p:txBody>
      </p:sp>
    </p:spTree>
    <p:extLst>
      <p:ext uri="{BB962C8B-B14F-4D97-AF65-F5344CB8AC3E}">
        <p14:creationId xmlns:p14="http://schemas.microsoft.com/office/powerpoint/2010/main" val="29078149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FC5469-3302-442F-9BA1-40F9BEF342F7}"/>
              </a:ext>
            </a:extLst>
          </p:cNvPr>
          <p:cNvSpPr>
            <a:spLocks noGrp="1"/>
          </p:cNvSpPr>
          <p:nvPr>
            <p:ph type="title"/>
          </p:nvPr>
        </p:nvSpPr>
        <p:spPr/>
        <p:txBody>
          <a:bodyPr/>
          <a:lstStyle/>
          <a:p>
            <a:r>
              <a:rPr lang="de-DE" dirty="0"/>
              <a:t>Migräne ohne Aura</a:t>
            </a:r>
          </a:p>
        </p:txBody>
      </p:sp>
      <p:sp>
        <p:nvSpPr>
          <p:cNvPr id="3" name="Inhaltsplatzhalter 2">
            <a:extLst>
              <a:ext uri="{FF2B5EF4-FFF2-40B4-BE49-F238E27FC236}">
                <a16:creationId xmlns:a16="http://schemas.microsoft.com/office/drawing/2014/main" id="{E7BE1F1D-3BA5-45AA-B028-879408BB2BC1}"/>
              </a:ext>
            </a:extLst>
          </p:cNvPr>
          <p:cNvSpPr>
            <a:spLocks noGrp="1"/>
          </p:cNvSpPr>
          <p:nvPr>
            <p:ph idx="1"/>
          </p:nvPr>
        </p:nvSpPr>
        <p:spPr/>
        <p:txBody>
          <a:bodyPr>
            <a:normAutofit/>
          </a:bodyPr>
          <a:lstStyle/>
          <a:p>
            <a:r>
              <a:rPr lang="de-DE" dirty="0"/>
              <a:t>A: Mindestens fünf Attacken, welche die Kriterien B bis D erfüllen. </a:t>
            </a:r>
          </a:p>
          <a:p>
            <a:r>
              <a:rPr lang="de-DE" dirty="0"/>
              <a:t>B: Kopfschmerzattacken, die (unbehandelt oder erfolglos behandelt) 4 bis 72 Stunden anhalten. </a:t>
            </a:r>
          </a:p>
          <a:p>
            <a:r>
              <a:rPr lang="de-DE" dirty="0"/>
              <a:t>C: Der Kopfschmerz weist mindestens zwei der folgenden vier Charakteristika auf: 1. einseitige Lokalisation, </a:t>
            </a:r>
            <a:br>
              <a:rPr lang="de-DE" dirty="0"/>
            </a:br>
            <a:r>
              <a:rPr lang="de-DE" dirty="0"/>
              <a:t>2. pulsierender Charakter, </a:t>
            </a:r>
            <a:br>
              <a:rPr lang="de-DE" dirty="0"/>
            </a:br>
            <a:r>
              <a:rPr lang="de-DE" dirty="0"/>
              <a:t>3. mittlere oder starke Schmerzintensität, </a:t>
            </a:r>
            <a:br>
              <a:rPr lang="de-DE" dirty="0"/>
            </a:br>
            <a:r>
              <a:rPr lang="de-DE" dirty="0"/>
              <a:t>4. Verstärkung durch körperliche Routineaktivitäten (z.B. Gehen oder Treppensteigen) oder führt zu deren Vermeidung. </a:t>
            </a:r>
          </a:p>
          <a:p>
            <a:r>
              <a:rPr lang="de-DE" dirty="0"/>
              <a:t>D: Während des Kopfschmerzes besteht mindestens eines: </a:t>
            </a:r>
            <a:br>
              <a:rPr lang="de-DE" dirty="0"/>
            </a:br>
            <a:r>
              <a:rPr lang="de-DE" dirty="0"/>
              <a:t>1. Übelkeit und/oder Erbrechen, </a:t>
            </a:r>
            <a:br>
              <a:rPr lang="de-DE" dirty="0"/>
            </a:br>
            <a:r>
              <a:rPr lang="de-DE" dirty="0"/>
              <a:t>2. Licht- und Lärmüberempfindlichkeit.</a:t>
            </a:r>
          </a:p>
        </p:txBody>
      </p:sp>
    </p:spTree>
    <p:extLst>
      <p:ext uri="{BB962C8B-B14F-4D97-AF65-F5344CB8AC3E}">
        <p14:creationId xmlns:p14="http://schemas.microsoft.com/office/powerpoint/2010/main" val="26222000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1440C40-D879-4782-925F-4F88DB19BF9B}"/>
              </a:ext>
            </a:extLst>
          </p:cNvPr>
          <p:cNvSpPr>
            <a:spLocks noGrp="1"/>
          </p:cNvSpPr>
          <p:nvPr>
            <p:ph type="title"/>
          </p:nvPr>
        </p:nvSpPr>
        <p:spPr/>
        <p:txBody>
          <a:bodyPr/>
          <a:lstStyle/>
          <a:p>
            <a:r>
              <a:rPr lang="de-DE" dirty="0"/>
              <a:t>Migräne ohne Aura</a:t>
            </a:r>
          </a:p>
        </p:txBody>
      </p:sp>
      <p:sp>
        <p:nvSpPr>
          <p:cNvPr id="3" name="Inhaltsplatzhalter 2">
            <a:extLst>
              <a:ext uri="{FF2B5EF4-FFF2-40B4-BE49-F238E27FC236}">
                <a16:creationId xmlns:a16="http://schemas.microsoft.com/office/drawing/2014/main" id="{0D2CEC0F-E5BE-4A36-BD4A-13CA50FC8A0A}"/>
              </a:ext>
            </a:extLst>
          </p:cNvPr>
          <p:cNvSpPr>
            <a:spLocks noGrp="1"/>
          </p:cNvSpPr>
          <p:nvPr>
            <p:ph idx="1"/>
          </p:nvPr>
        </p:nvSpPr>
        <p:spPr/>
        <p:txBody>
          <a:bodyPr>
            <a:normAutofit/>
          </a:bodyPr>
          <a:lstStyle/>
          <a:p>
            <a:r>
              <a:rPr lang="de-DE" sz="2000" dirty="0"/>
              <a:t>Nicht jede Migräneattacke ist einseitig, nicht immer ist ihr Charakter pulsierend. </a:t>
            </a:r>
          </a:p>
          <a:p>
            <a:r>
              <a:rPr lang="de-DE" sz="2000" dirty="0"/>
              <a:t>Kommt es begleitend weder zu Übelkeit noch Erbrechen, dann sollte wenigstens Licht- und Lärmüberempfindlichkeit bestehen.</a:t>
            </a:r>
          </a:p>
        </p:txBody>
      </p:sp>
    </p:spTree>
    <p:extLst>
      <p:ext uri="{BB962C8B-B14F-4D97-AF65-F5344CB8AC3E}">
        <p14:creationId xmlns:p14="http://schemas.microsoft.com/office/powerpoint/2010/main" val="31607245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57EDE63-F31E-491F-8211-EC6FB9CE850A}"/>
              </a:ext>
            </a:extLst>
          </p:cNvPr>
          <p:cNvSpPr>
            <a:spLocks noGrp="1"/>
          </p:cNvSpPr>
          <p:nvPr>
            <p:ph type="title"/>
          </p:nvPr>
        </p:nvSpPr>
        <p:spPr/>
        <p:txBody>
          <a:bodyPr/>
          <a:lstStyle/>
          <a:p>
            <a:r>
              <a:rPr lang="de-DE" dirty="0"/>
              <a:t>Migräne mit Aura</a:t>
            </a:r>
          </a:p>
        </p:txBody>
      </p:sp>
      <p:sp>
        <p:nvSpPr>
          <p:cNvPr id="3" name="Inhaltsplatzhalter 2">
            <a:extLst>
              <a:ext uri="{FF2B5EF4-FFF2-40B4-BE49-F238E27FC236}">
                <a16:creationId xmlns:a16="http://schemas.microsoft.com/office/drawing/2014/main" id="{9DD40E70-7E2C-4F64-9405-09E8A8CBBFF1}"/>
              </a:ext>
            </a:extLst>
          </p:cNvPr>
          <p:cNvSpPr>
            <a:spLocks noGrp="1"/>
          </p:cNvSpPr>
          <p:nvPr>
            <p:ph idx="1"/>
          </p:nvPr>
        </p:nvSpPr>
        <p:spPr>
          <a:xfrm>
            <a:off x="677334" y="1524000"/>
            <a:ext cx="8596668" cy="4940299"/>
          </a:xfrm>
        </p:spPr>
        <p:txBody>
          <a:bodyPr>
            <a:normAutofit fontScale="92500" lnSpcReduction="10000"/>
          </a:bodyPr>
          <a:lstStyle/>
          <a:p>
            <a:r>
              <a:rPr lang="de-DE" dirty="0"/>
              <a:t>Etwa jeder siebte Migränepatient kennt neurologische Symptome wie Seh- oder Gefühlsstörungen, die meist den Kopfschmerzen für eine begrenzte Zeit vorangehen. </a:t>
            </a:r>
          </a:p>
          <a:p>
            <a:r>
              <a:rPr lang="de-DE" dirty="0"/>
              <a:t>Seltener begleiten sie diese auch oder, noch seltener, folgen sie diesen nach.</a:t>
            </a:r>
          </a:p>
          <a:p>
            <a:r>
              <a:rPr lang="de-DE" dirty="0"/>
              <a:t>Manchmal treten die Auren aber auch völlig losgelöst von Kopfschmerzen auf.</a:t>
            </a:r>
          </a:p>
          <a:p>
            <a:r>
              <a:rPr lang="de-DE" dirty="0"/>
              <a:t>Diese neurologischen Symptome sind alleine betrachtet nicht spezifisch für eine Migräneaura. So kann eine Gefühlsstörung oder eine Sprachstörung auch Symptom eines Schlaganfalls sein, der Ablauf ist aber anders. </a:t>
            </a:r>
          </a:p>
          <a:p>
            <a:r>
              <a:rPr lang="de-DE" dirty="0"/>
              <a:t>Mindestens drei der folgenden sechs Merkmale sind erfüllt: </a:t>
            </a:r>
            <a:br>
              <a:rPr lang="de-DE" dirty="0"/>
            </a:br>
            <a:r>
              <a:rPr lang="de-DE" dirty="0"/>
              <a:t>1. Wenigstens ein </a:t>
            </a:r>
            <a:r>
              <a:rPr lang="de-DE" dirty="0" err="1"/>
              <a:t>Aurasymptom</a:t>
            </a:r>
            <a:r>
              <a:rPr lang="de-DE" dirty="0"/>
              <a:t> entwickelt sich allmählich über mindestens 5 Minuten hinweg. </a:t>
            </a:r>
            <a:br>
              <a:rPr lang="de-DE" dirty="0"/>
            </a:br>
            <a:r>
              <a:rPr lang="de-DE" dirty="0"/>
              <a:t>2. Zwei oder mehr </a:t>
            </a:r>
            <a:r>
              <a:rPr lang="de-DE" dirty="0" err="1"/>
              <a:t>Aurasymptome</a:t>
            </a:r>
            <a:r>
              <a:rPr lang="de-DE" dirty="0"/>
              <a:t> treten nacheinander auf. </a:t>
            </a:r>
            <a:br>
              <a:rPr lang="de-DE" dirty="0"/>
            </a:br>
            <a:r>
              <a:rPr lang="de-DE" dirty="0"/>
              <a:t>3. Jedes </a:t>
            </a:r>
            <a:r>
              <a:rPr lang="de-DE" dirty="0" err="1"/>
              <a:t>Aurasymptom</a:t>
            </a:r>
            <a:r>
              <a:rPr lang="de-DE" dirty="0"/>
              <a:t> hält 5 bis 60 Minuten an. </a:t>
            </a:r>
            <a:br>
              <a:rPr lang="de-DE" dirty="0"/>
            </a:br>
            <a:r>
              <a:rPr lang="de-DE" dirty="0"/>
              <a:t>4. Mindestens ein </a:t>
            </a:r>
            <a:r>
              <a:rPr lang="de-DE" dirty="0" err="1"/>
              <a:t>Aurasymptom</a:t>
            </a:r>
            <a:r>
              <a:rPr lang="de-DE" dirty="0"/>
              <a:t> ist einseitig. </a:t>
            </a:r>
            <a:br>
              <a:rPr lang="de-DE" dirty="0"/>
            </a:br>
            <a:r>
              <a:rPr lang="de-DE" dirty="0"/>
              <a:t>5. Mindestens ein </a:t>
            </a:r>
            <a:r>
              <a:rPr lang="de-DE" dirty="0" err="1"/>
              <a:t>Aurasymptom</a:t>
            </a:r>
            <a:r>
              <a:rPr lang="de-DE" dirty="0"/>
              <a:t> ist positiv (Erklärung s.u.). </a:t>
            </a:r>
            <a:br>
              <a:rPr lang="de-DE" dirty="0"/>
            </a:br>
            <a:r>
              <a:rPr lang="de-DE" dirty="0"/>
              <a:t>6. Die Aura wird von Kopfschmerz begleitet, oder dieser folgt ihr innerhalb von 60 Minuten.</a:t>
            </a:r>
          </a:p>
          <a:p>
            <a:endParaRPr lang="de-DE" dirty="0"/>
          </a:p>
        </p:txBody>
      </p:sp>
    </p:spTree>
    <p:extLst>
      <p:ext uri="{BB962C8B-B14F-4D97-AF65-F5344CB8AC3E}">
        <p14:creationId xmlns:p14="http://schemas.microsoft.com/office/powerpoint/2010/main" val="9556656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D2BBDD0-2950-4987-A6FC-FB114C37B6F4}"/>
              </a:ext>
            </a:extLst>
          </p:cNvPr>
          <p:cNvSpPr>
            <a:spLocks noGrp="1"/>
          </p:cNvSpPr>
          <p:nvPr>
            <p:ph type="title"/>
          </p:nvPr>
        </p:nvSpPr>
        <p:spPr/>
        <p:txBody>
          <a:bodyPr/>
          <a:lstStyle/>
          <a:p>
            <a:r>
              <a:rPr lang="de-DE" dirty="0"/>
              <a:t>Was ist eine Aura</a:t>
            </a:r>
          </a:p>
        </p:txBody>
      </p:sp>
      <p:sp>
        <p:nvSpPr>
          <p:cNvPr id="3" name="Inhaltsplatzhalter 2">
            <a:extLst>
              <a:ext uri="{FF2B5EF4-FFF2-40B4-BE49-F238E27FC236}">
                <a16:creationId xmlns:a16="http://schemas.microsoft.com/office/drawing/2014/main" id="{3963C5BA-09A4-4D43-B16D-B26FF3CAB53D}"/>
              </a:ext>
            </a:extLst>
          </p:cNvPr>
          <p:cNvSpPr>
            <a:spLocks noGrp="1"/>
          </p:cNvSpPr>
          <p:nvPr>
            <p:ph idx="1"/>
          </p:nvPr>
        </p:nvSpPr>
        <p:spPr>
          <a:xfrm>
            <a:off x="677334" y="1765301"/>
            <a:ext cx="8596668" cy="4276062"/>
          </a:xfrm>
        </p:spPr>
        <p:txBody>
          <a:bodyPr>
            <a:noAutofit/>
          </a:bodyPr>
          <a:lstStyle/>
          <a:p>
            <a:r>
              <a:rPr lang="de-DE" sz="2000" dirty="0"/>
              <a:t>Unter einer Aura versteht man neurologische Funktionsstörungen, die vor der eigentlichen Migräne-Attacke auftreten. </a:t>
            </a:r>
          </a:p>
          <a:p>
            <a:r>
              <a:rPr lang="de-DE" sz="2000" dirty="0"/>
              <a:t>Etwa jeder siebte Patient ist davon betroffen. </a:t>
            </a:r>
          </a:p>
          <a:p>
            <a:r>
              <a:rPr lang="de-DE" sz="2000" dirty="0"/>
              <a:t>Manche dieser Erscheinungen können die Fahrtüchtigkeit beeinträchtigen.</a:t>
            </a:r>
          </a:p>
          <a:p>
            <a:r>
              <a:rPr lang="de-DE" sz="2000" dirty="0"/>
              <a:t>Viele haben Sehstörungen. </a:t>
            </a:r>
          </a:p>
          <a:p>
            <a:r>
              <a:rPr lang="de-DE" sz="2000" dirty="0"/>
              <a:t>Möglich sind aber auch Gefühlsstörungen, etwa ein Kribbeln, oder Sprachstörungen. </a:t>
            </a:r>
          </a:p>
          <a:p>
            <a:r>
              <a:rPr lang="de-DE" sz="2000" dirty="0"/>
              <a:t>Die Phänomene klingen nach einigen Minuten von selbst wieder ab. </a:t>
            </a:r>
          </a:p>
          <a:p>
            <a:r>
              <a:rPr lang="de-DE" sz="2000" dirty="0"/>
              <a:t>Innerhalb einer Stunde setzen die typischen Migräne-Kopfschmerzen ein.</a:t>
            </a:r>
          </a:p>
          <a:p>
            <a:endParaRPr lang="de-DE" sz="2000" dirty="0"/>
          </a:p>
        </p:txBody>
      </p:sp>
    </p:spTree>
    <p:extLst>
      <p:ext uri="{BB962C8B-B14F-4D97-AF65-F5344CB8AC3E}">
        <p14:creationId xmlns:p14="http://schemas.microsoft.com/office/powerpoint/2010/main" val="33929565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E7B38DB-AC02-488C-A179-271A70C78796}"/>
              </a:ext>
            </a:extLst>
          </p:cNvPr>
          <p:cNvSpPr>
            <a:spLocks noGrp="1"/>
          </p:cNvSpPr>
          <p:nvPr>
            <p:ph type="title"/>
          </p:nvPr>
        </p:nvSpPr>
        <p:spPr/>
        <p:txBody>
          <a:bodyPr/>
          <a:lstStyle/>
          <a:p>
            <a:r>
              <a:rPr lang="de-DE" dirty="0"/>
              <a:t>Aura-Symptome</a:t>
            </a:r>
          </a:p>
        </p:txBody>
      </p:sp>
      <p:sp>
        <p:nvSpPr>
          <p:cNvPr id="3" name="Inhaltsplatzhalter 2">
            <a:extLst>
              <a:ext uri="{FF2B5EF4-FFF2-40B4-BE49-F238E27FC236}">
                <a16:creationId xmlns:a16="http://schemas.microsoft.com/office/drawing/2014/main" id="{B4C0C5C3-749B-46EE-818C-EFD570A537B9}"/>
              </a:ext>
            </a:extLst>
          </p:cNvPr>
          <p:cNvSpPr>
            <a:spLocks noGrp="1"/>
          </p:cNvSpPr>
          <p:nvPr>
            <p:ph idx="1"/>
          </p:nvPr>
        </p:nvSpPr>
        <p:spPr>
          <a:xfrm>
            <a:off x="677334" y="1638300"/>
            <a:ext cx="8596668" cy="5041900"/>
          </a:xfrm>
        </p:spPr>
        <p:txBody>
          <a:bodyPr>
            <a:noAutofit/>
          </a:bodyPr>
          <a:lstStyle/>
          <a:p>
            <a:r>
              <a:rPr lang="de-DE" sz="2000" dirty="0"/>
              <a:t>Im Gegensatz zu den schlagartig auftretenden Beschwerden bei einem Schlaganfall entwickeln sich Auren langsam über mehrere Minuten hinweg. </a:t>
            </a:r>
          </a:p>
          <a:p>
            <a:r>
              <a:rPr lang="de-DE" sz="2000" dirty="0"/>
              <a:t>Treten verschiedene Symptome auf, geschieht das nicht gleichzeitig, sondern nacheinander. </a:t>
            </a:r>
          </a:p>
          <a:p>
            <a:r>
              <a:rPr lang="de-DE" sz="2000" dirty="0"/>
              <a:t>Typisch wären erst Sehstörungen, dann Gefühlsstörungen und schließlich Sprachstörungen. Jedes einzelne Symptom hält meist 5 bis 60 Minuten an; Kopfschmerzen folgen – wenn sie denn auftreten – innerhalb von einer Stunde. </a:t>
            </a:r>
          </a:p>
          <a:p>
            <a:r>
              <a:rPr lang="de-DE" sz="2000" dirty="0"/>
              <a:t>Als „positive Symptome“ bezeichnet man zusätzlich auftretende Wahrnehmungen wie ein Flimmern im Gesichtsfeld und kribbelnde Missempfindungen („Ameisenlaufen“). </a:t>
            </a:r>
          </a:p>
          <a:p>
            <a:r>
              <a:rPr lang="de-DE" sz="2000" dirty="0"/>
              <a:t>„Negative Auren“ sind durch Funktionsausfälle gekennzeichnet. Sie zeigen sich in Form von Lähmungen, Taubheitsgefühlen und Gesichtsfeldausfällen.</a:t>
            </a:r>
          </a:p>
          <a:p>
            <a:endParaRPr lang="de-DE" sz="2000" dirty="0"/>
          </a:p>
        </p:txBody>
      </p:sp>
    </p:spTree>
    <p:extLst>
      <p:ext uri="{BB962C8B-B14F-4D97-AF65-F5344CB8AC3E}">
        <p14:creationId xmlns:p14="http://schemas.microsoft.com/office/powerpoint/2010/main" val="6829260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E7B38DB-AC02-488C-A179-271A70C78796}"/>
              </a:ext>
            </a:extLst>
          </p:cNvPr>
          <p:cNvSpPr>
            <a:spLocks noGrp="1"/>
          </p:cNvSpPr>
          <p:nvPr>
            <p:ph type="title"/>
          </p:nvPr>
        </p:nvSpPr>
        <p:spPr/>
        <p:txBody>
          <a:bodyPr/>
          <a:lstStyle/>
          <a:p>
            <a:r>
              <a:rPr lang="de-DE" dirty="0"/>
              <a:t>Häufigstes Aura-Symptome</a:t>
            </a:r>
          </a:p>
        </p:txBody>
      </p:sp>
      <p:sp>
        <p:nvSpPr>
          <p:cNvPr id="3" name="Inhaltsplatzhalter 2">
            <a:extLst>
              <a:ext uri="{FF2B5EF4-FFF2-40B4-BE49-F238E27FC236}">
                <a16:creationId xmlns:a16="http://schemas.microsoft.com/office/drawing/2014/main" id="{B4C0C5C3-749B-46EE-818C-EFD570A537B9}"/>
              </a:ext>
            </a:extLst>
          </p:cNvPr>
          <p:cNvSpPr>
            <a:spLocks noGrp="1"/>
          </p:cNvSpPr>
          <p:nvPr>
            <p:ph idx="1"/>
          </p:nvPr>
        </p:nvSpPr>
        <p:spPr>
          <a:xfrm>
            <a:off x="677334" y="1638300"/>
            <a:ext cx="8596668" cy="4876799"/>
          </a:xfrm>
        </p:spPr>
        <p:txBody>
          <a:bodyPr>
            <a:normAutofit/>
          </a:bodyPr>
          <a:lstStyle/>
          <a:p>
            <a:r>
              <a:rPr lang="de-DE" sz="2000" dirty="0"/>
              <a:t>90 Prozent der Patienten mit Auren beschreiben Sehstörungen. </a:t>
            </a:r>
          </a:p>
          <a:p>
            <a:r>
              <a:rPr lang="de-DE" sz="2000" dirty="0"/>
              <a:t>Typisch sind Fortifikationsspektren, also c-förmig angeordnete schwarz-weiße oder bunte Zick-Zack-Linien, die durch das Gesichtsfeld wandern. Sie nehmen erst an Größe zu, um dann wieder abzunehmen und schließlich zu verschwinden. </a:t>
            </a:r>
          </a:p>
          <a:p>
            <a:r>
              <a:rPr lang="de-DE" sz="2000" dirty="0"/>
              <a:t>Kommt dazu, dass der Betroffene in einem Teil des Gesichtsfeldes nicht mehr alles sieht (umschriebener Gesichtsfelddefekt), spricht man von einem Flimmerskotom. Dann wird beispielsweise Autofahren vorübergehend unmöglich. </a:t>
            </a:r>
          </a:p>
          <a:p>
            <a:endParaRPr lang="de-DE" sz="2000" dirty="0"/>
          </a:p>
        </p:txBody>
      </p:sp>
    </p:spTree>
    <p:extLst>
      <p:ext uri="{BB962C8B-B14F-4D97-AF65-F5344CB8AC3E}">
        <p14:creationId xmlns:p14="http://schemas.microsoft.com/office/powerpoint/2010/main" val="13346989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E7B38DB-AC02-488C-A179-271A70C78796}"/>
              </a:ext>
            </a:extLst>
          </p:cNvPr>
          <p:cNvSpPr>
            <a:spLocks noGrp="1"/>
          </p:cNvSpPr>
          <p:nvPr>
            <p:ph type="title"/>
          </p:nvPr>
        </p:nvSpPr>
        <p:spPr/>
        <p:txBody>
          <a:bodyPr/>
          <a:lstStyle/>
          <a:p>
            <a:r>
              <a:rPr lang="de-DE" dirty="0"/>
              <a:t>Zweithäufigstes Aura-Symptome</a:t>
            </a:r>
          </a:p>
        </p:txBody>
      </p:sp>
      <p:sp>
        <p:nvSpPr>
          <p:cNvPr id="3" name="Inhaltsplatzhalter 2">
            <a:extLst>
              <a:ext uri="{FF2B5EF4-FFF2-40B4-BE49-F238E27FC236}">
                <a16:creationId xmlns:a16="http://schemas.microsoft.com/office/drawing/2014/main" id="{B4C0C5C3-749B-46EE-818C-EFD570A537B9}"/>
              </a:ext>
            </a:extLst>
          </p:cNvPr>
          <p:cNvSpPr>
            <a:spLocks noGrp="1"/>
          </p:cNvSpPr>
          <p:nvPr>
            <p:ph idx="1"/>
          </p:nvPr>
        </p:nvSpPr>
        <p:spPr>
          <a:xfrm>
            <a:off x="677334" y="1638300"/>
            <a:ext cx="8596668" cy="4876799"/>
          </a:xfrm>
        </p:spPr>
        <p:txBody>
          <a:bodyPr>
            <a:normAutofit/>
          </a:bodyPr>
          <a:lstStyle/>
          <a:p>
            <a:r>
              <a:rPr lang="de-DE" sz="2000" dirty="0"/>
              <a:t>Das zweithäufigste Symptom sind Gefühlsstörungen. </a:t>
            </a:r>
          </a:p>
          <a:p>
            <a:r>
              <a:rPr lang="de-DE" sz="2000" dirty="0"/>
              <a:t>Meist fängt es in den Fingern einer Hand an zu kribbeln. Das Kribbeln breitet sich dann über Hand und Unterarm aus und springt schließlich auf die Gesichts- und/oder Zungenhälfte der gleichen Körperseite über. </a:t>
            </a:r>
          </a:p>
          <a:p>
            <a:r>
              <a:rPr lang="de-DE" sz="2000" dirty="0"/>
              <a:t>Nach einigen Minuten klingt es ab. </a:t>
            </a:r>
          </a:p>
          <a:p>
            <a:r>
              <a:rPr lang="de-DE" sz="2000" dirty="0"/>
              <a:t>Am gleichen Ort bleibt, ebenfalls wieder für Minuten, ein Taubheitsgefühl zurück. </a:t>
            </a:r>
          </a:p>
          <a:p>
            <a:r>
              <a:rPr lang="de-DE" sz="2000" dirty="0"/>
              <a:t>Sprachstörungen, insbesondere Wortfindungsstörungen, schließen sich mitunter als nächstes </a:t>
            </a:r>
            <a:r>
              <a:rPr lang="de-DE" sz="2000" dirty="0" err="1"/>
              <a:t>Aurasymptom</a:t>
            </a:r>
            <a:r>
              <a:rPr lang="de-DE" sz="2000" dirty="0"/>
              <a:t> an </a:t>
            </a:r>
          </a:p>
          <a:p>
            <a:r>
              <a:rPr lang="de-DE" sz="2000" dirty="0"/>
              <a:t>Echte Lähmungen sind hingegen sehr selten.</a:t>
            </a:r>
          </a:p>
          <a:p>
            <a:endParaRPr lang="de-DE" sz="2000" dirty="0"/>
          </a:p>
        </p:txBody>
      </p:sp>
    </p:spTree>
    <p:extLst>
      <p:ext uri="{BB962C8B-B14F-4D97-AF65-F5344CB8AC3E}">
        <p14:creationId xmlns:p14="http://schemas.microsoft.com/office/powerpoint/2010/main" val="10403657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A352C2-BE92-4237-8AEA-74CCB6AAC2C0}"/>
              </a:ext>
            </a:extLst>
          </p:cNvPr>
          <p:cNvSpPr>
            <a:spLocks noGrp="1"/>
          </p:cNvSpPr>
          <p:nvPr>
            <p:ph type="title"/>
          </p:nvPr>
        </p:nvSpPr>
        <p:spPr/>
        <p:txBody>
          <a:bodyPr/>
          <a:lstStyle/>
          <a:p>
            <a:r>
              <a:rPr lang="de-DE" dirty="0"/>
              <a:t>Prodromalsymptome</a:t>
            </a:r>
          </a:p>
        </p:txBody>
      </p:sp>
      <p:sp>
        <p:nvSpPr>
          <p:cNvPr id="3" name="Inhaltsplatzhalter 2">
            <a:extLst>
              <a:ext uri="{FF2B5EF4-FFF2-40B4-BE49-F238E27FC236}">
                <a16:creationId xmlns:a16="http://schemas.microsoft.com/office/drawing/2014/main" id="{A8CB27B0-7CF7-4DDE-B3CB-6C2A2CD1ACC1}"/>
              </a:ext>
            </a:extLst>
          </p:cNvPr>
          <p:cNvSpPr>
            <a:spLocks noGrp="1"/>
          </p:cNvSpPr>
          <p:nvPr>
            <p:ph idx="1"/>
          </p:nvPr>
        </p:nvSpPr>
        <p:spPr>
          <a:xfrm>
            <a:off x="677334" y="1651000"/>
            <a:ext cx="8596668" cy="4686299"/>
          </a:xfrm>
        </p:spPr>
        <p:txBody>
          <a:bodyPr>
            <a:normAutofit/>
          </a:bodyPr>
          <a:lstStyle/>
          <a:p>
            <a:r>
              <a:rPr lang="de-DE" sz="2000" dirty="0"/>
              <a:t>Anders als die Auren werden Ankündigungssymptome (Prodromalsymptome) der Migräne, die schon ein bis zwei Tage vor den Kopfschmerzen auftreten, in der Kopfschmerzklassifikation nicht besonders hervorgehoben, obwohl etwa die Hälfte der Migränepatienten sie kennen. </a:t>
            </a:r>
          </a:p>
          <a:p>
            <a:r>
              <a:rPr lang="de-DE" sz="2000" dirty="0"/>
              <a:t>Müdigkeit, Gähnen, Konzentrationsstörungen, depressive Stimmung kommen genauso vor wie ein Stimmungshoch, Antriebssteigerung und Heißhunger auf Hochkalorisches. Der ausgiebige Schokoladengenuss vor einer Migräneattacke ist also nicht etwa ein Auslöser der Migräne, sondern der Heißhunger auf die Schokolade ist das erste Anzeichen einer Migräne-Attacke!</a:t>
            </a:r>
          </a:p>
        </p:txBody>
      </p:sp>
    </p:spTree>
    <p:extLst>
      <p:ext uri="{BB962C8B-B14F-4D97-AF65-F5344CB8AC3E}">
        <p14:creationId xmlns:p14="http://schemas.microsoft.com/office/powerpoint/2010/main" val="20155618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40998FA-E35C-431B-B1AC-CDA0C92A7B4B}"/>
              </a:ext>
            </a:extLst>
          </p:cNvPr>
          <p:cNvSpPr>
            <a:spLocks noGrp="1"/>
          </p:cNvSpPr>
          <p:nvPr>
            <p:ph type="title"/>
          </p:nvPr>
        </p:nvSpPr>
        <p:spPr/>
        <p:txBody>
          <a:bodyPr/>
          <a:lstStyle/>
          <a:p>
            <a:r>
              <a:rPr lang="de-DE" dirty="0"/>
              <a:t>Chronische Migräne</a:t>
            </a:r>
          </a:p>
        </p:txBody>
      </p:sp>
      <p:sp>
        <p:nvSpPr>
          <p:cNvPr id="3" name="Inhaltsplatzhalter 2">
            <a:extLst>
              <a:ext uri="{FF2B5EF4-FFF2-40B4-BE49-F238E27FC236}">
                <a16:creationId xmlns:a16="http://schemas.microsoft.com/office/drawing/2014/main" id="{ECEAF900-5C96-4A66-A425-78DD040B2068}"/>
              </a:ext>
            </a:extLst>
          </p:cNvPr>
          <p:cNvSpPr>
            <a:spLocks noGrp="1"/>
          </p:cNvSpPr>
          <p:nvPr>
            <p:ph idx="1"/>
          </p:nvPr>
        </p:nvSpPr>
        <p:spPr/>
        <p:txBody>
          <a:bodyPr>
            <a:normAutofit/>
          </a:bodyPr>
          <a:lstStyle/>
          <a:p>
            <a:r>
              <a:rPr lang="de-DE" sz="2000" dirty="0"/>
              <a:t>Die dritte Hauptform der Migräne ist die chronische Migräne. Das Adjektiv „chronisch“ beschreibt hier nicht etwa die Dauer der Erkrankung, sondern die Häufigkeit, mit der die Migräne auftritt. </a:t>
            </a:r>
          </a:p>
          <a:p>
            <a:r>
              <a:rPr lang="de-DE" sz="2000" dirty="0"/>
              <a:t>Entscheidend ist nicht, dass eine Migräne seit vielen Jahren besteht, sondern dass eine bestimmte Häufigkeit innerhalb eines Monats überschritten wird. </a:t>
            </a:r>
          </a:p>
          <a:p>
            <a:r>
              <a:rPr lang="de-DE" sz="2000" dirty="0"/>
              <a:t>Das wird aus den diagnostischen Kriterien klar: Für die Diagnose werden also mindestens 15 Kopfschmerztage im Monat gefordert, wobei an acht dieser Tage entweder eine Migräne mit oder ohne Aura besteht oder spezifische Migränemedikamente (Triptane, </a:t>
            </a:r>
            <a:r>
              <a:rPr lang="de-DE" sz="2000" dirty="0" err="1"/>
              <a:t>Ergotamine</a:t>
            </a:r>
            <a:r>
              <a:rPr lang="de-DE" sz="2000" dirty="0"/>
              <a:t>) wirken.</a:t>
            </a:r>
          </a:p>
          <a:p>
            <a:endParaRPr lang="de-DE" sz="2000" dirty="0"/>
          </a:p>
        </p:txBody>
      </p:sp>
    </p:spTree>
    <p:extLst>
      <p:ext uri="{BB962C8B-B14F-4D97-AF65-F5344CB8AC3E}">
        <p14:creationId xmlns:p14="http://schemas.microsoft.com/office/powerpoint/2010/main" val="14619961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40998FA-E35C-431B-B1AC-CDA0C92A7B4B}"/>
              </a:ext>
            </a:extLst>
          </p:cNvPr>
          <p:cNvSpPr>
            <a:spLocks noGrp="1"/>
          </p:cNvSpPr>
          <p:nvPr>
            <p:ph type="title"/>
          </p:nvPr>
        </p:nvSpPr>
        <p:spPr/>
        <p:txBody>
          <a:bodyPr/>
          <a:lstStyle/>
          <a:p>
            <a:r>
              <a:rPr lang="de-DE" dirty="0"/>
              <a:t>Chronische Migräne</a:t>
            </a:r>
          </a:p>
        </p:txBody>
      </p:sp>
      <p:sp>
        <p:nvSpPr>
          <p:cNvPr id="3" name="Inhaltsplatzhalter 2">
            <a:extLst>
              <a:ext uri="{FF2B5EF4-FFF2-40B4-BE49-F238E27FC236}">
                <a16:creationId xmlns:a16="http://schemas.microsoft.com/office/drawing/2014/main" id="{ECEAF900-5C96-4A66-A425-78DD040B2068}"/>
              </a:ext>
            </a:extLst>
          </p:cNvPr>
          <p:cNvSpPr>
            <a:spLocks noGrp="1"/>
          </p:cNvSpPr>
          <p:nvPr>
            <p:ph idx="1"/>
          </p:nvPr>
        </p:nvSpPr>
        <p:spPr>
          <a:xfrm>
            <a:off x="677334" y="1676400"/>
            <a:ext cx="8596668" cy="4737099"/>
          </a:xfrm>
        </p:spPr>
        <p:txBody>
          <a:bodyPr>
            <a:normAutofit/>
          </a:bodyPr>
          <a:lstStyle/>
          <a:p>
            <a:r>
              <a:rPr lang="de-DE" sz="2000" dirty="0"/>
              <a:t>Ein Großteil der Patienten, die diese Kriterien erfüllen, betreibt einen Übergebrauch von Kopfschmerzmedikamenten, der wiederum Kopfschmerzen hervorruft. </a:t>
            </a:r>
          </a:p>
          <a:p>
            <a:r>
              <a:rPr lang="de-DE" sz="2000" dirty="0"/>
              <a:t>Um sicher zwischen einer chronischen Migräne und einem Kopfschmerz bei Medikamenten-Übergebrauch unterscheiden zu können, ist daher eine Medikamentenpause notwendig. </a:t>
            </a:r>
          </a:p>
          <a:p>
            <a:r>
              <a:rPr lang="de-DE" sz="2000" dirty="0"/>
              <a:t>Bei der chronischen Migräne wird sich die Migränehäufigkeit nicht wesentlich verbessern. Anders sieht es bei einem Kopfschmerz bei Medikamenten-Übergebrauch aus, der nach einem erfolgreichen Medikamentenentzug verschwindet. Zurück bleibt nur die ursprüngliche episodische, d.h. seltenere Migräne mit oder ohne Aura.</a:t>
            </a:r>
          </a:p>
          <a:p>
            <a:endParaRPr lang="de-DE" sz="2000" dirty="0"/>
          </a:p>
        </p:txBody>
      </p:sp>
    </p:spTree>
    <p:extLst>
      <p:ext uri="{BB962C8B-B14F-4D97-AF65-F5344CB8AC3E}">
        <p14:creationId xmlns:p14="http://schemas.microsoft.com/office/powerpoint/2010/main" val="36997013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0CCE95-1D3B-4541-9A0C-19C9B5551A6A}"/>
              </a:ext>
            </a:extLst>
          </p:cNvPr>
          <p:cNvSpPr>
            <a:spLocks noGrp="1"/>
          </p:cNvSpPr>
          <p:nvPr>
            <p:ph type="title"/>
          </p:nvPr>
        </p:nvSpPr>
        <p:spPr/>
        <p:txBody>
          <a:bodyPr/>
          <a:lstStyle/>
          <a:p>
            <a:r>
              <a:rPr lang="de-DE" dirty="0"/>
              <a:t>Diagnostische Kriterien einer chronischen Migräne</a:t>
            </a:r>
          </a:p>
        </p:txBody>
      </p:sp>
      <p:sp>
        <p:nvSpPr>
          <p:cNvPr id="3" name="Inhaltsplatzhalter 2">
            <a:extLst>
              <a:ext uri="{FF2B5EF4-FFF2-40B4-BE49-F238E27FC236}">
                <a16:creationId xmlns:a16="http://schemas.microsoft.com/office/drawing/2014/main" id="{F8B3928D-5B49-4EE9-9106-57063A5A2B04}"/>
              </a:ext>
            </a:extLst>
          </p:cNvPr>
          <p:cNvSpPr>
            <a:spLocks noGrp="1"/>
          </p:cNvSpPr>
          <p:nvPr>
            <p:ph idx="1"/>
          </p:nvPr>
        </p:nvSpPr>
        <p:spPr/>
        <p:txBody>
          <a:bodyPr/>
          <a:lstStyle/>
          <a:p>
            <a:r>
              <a:rPr lang="de-DE" dirty="0"/>
              <a:t>A: Kopfschmerz (migräneartig oder vom Spannungstyp) an mindestens 15 Tagen pro Monat über mehr als 3 Monate, welcher Kriterium B und C erfüllt.</a:t>
            </a:r>
          </a:p>
          <a:p>
            <a:r>
              <a:rPr lang="de-DE" dirty="0"/>
              <a:t>B: Auftreten bei einem Patienten, der mindestens fünf Attacken gehabt hat, welche die Kriterien für eine Migräne ohne Aura und/oder für eine Migräne mit Aura erfüllen.</a:t>
            </a:r>
          </a:p>
          <a:p>
            <a:r>
              <a:rPr lang="de-DE" dirty="0"/>
              <a:t>C: An mindestens 8 Tagen pro Monat über mehr als 3 Monate ist mindestens einer der folgenden Punkte erfüllt: </a:t>
            </a:r>
            <a:br>
              <a:rPr lang="de-DE" dirty="0"/>
            </a:br>
            <a:r>
              <a:rPr lang="de-DE" dirty="0"/>
              <a:t>1. Kriterien einer Migräne ohne Aura, </a:t>
            </a:r>
            <a:br>
              <a:rPr lang="de-DE" dirty="0"/>
            </a:br>
            <a:r>
              <a:rPr lang="de-DE" dirty="0"/>
              <a:t>2. Kriterien einer Migräne mit Aura, </a:t>
            </a:r>
            <a:br>
              <a:rPr lang="de-DE" dirty="0"/>
            </a:br>
            <a:r>
              <a:rPr lang="de-DE" dirty="0"/>
              <a:t>3. Kopfschmerzlinderung durch ein Triptan- oder Ergotamin-Derivat. </a:t>
            </a:r>
          </a:p>
          <a:p>
            <a:r>
              <a:rPr lang="de-DE" dirty="0"/>
              <a:t>D: Nicht besser erklärt durch eine andere ICHD-3-Diagnose.</a:t>
            </a:r>
          </a:p>
          <a:p>
            <a:endParaRPr lang="de-DE" dirty="0"/>
          </a:p>
        </p:txBody>
      </p:sp>
    </p:spTree>
    <p:extLst>
      <p:ext uri="{BB962C8B-B14F-4D97-AF65-F5344CB8AC3E}">
        <p14:creationId xmlns:p14="http://schemas.microsoft.com/office/powerpoint/2010/main" val="24573078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4C0BFABB-AC92-463A-8150-9FA2997DB3FB}"/>
              </a:ext>
            </a:extLst>
          </p:cNvPr>
          <p:cNvSpPr>
            <a:spLocks noGrp="1"/>
          </p:cNvSpPr>
          <p:nvPr>
            <p:ph type="ctrTitle"/>
          </p:nvPr>
        </p:nvSpPr>
        <p:spPr/>
        <p:txBody>
          <a:bodyPr/>
          <a:lstStyle/>
          <a:p>
            <a:r>
              <a:rPr lang="de-DE" dirty="0"/>
              <a:t>Ursachen und Trigger</a:t>
            </a:r>
          </a:p>
        </p:txBody>
      </p:sp>
      <p:sp>
        <p:nvSpPr>
          <p:cNvPr id="5" name="Untertitel 4">
            <a:extLst>
              <a:ext uri="{FF2B5EF4-FFF2-40B4-BE49-F238E27FC236}">
                <a16:creationId xmlns:a16="http://schemas.microsoft.com/office/drawing/2014/main" id="{3989F2C9-FE03-4C0E-99E3-F9B464AE16AD}"/>
              </a:ext>
            </a:extLst>
          </p:cNvPr>
          <p:cNvSpPr>
            <a:spLocks noGrp="1"/>
          </p:cNvSpPr>
          <p:nvPr>
            <p:ph type="subTitle" idx="1"/>
          </p:nvPr>
        </p:nvSpPr>
        <p:spPr/>
        <p:txBody>
          <a:bodyPr/>
          <a:lstStyle/>
          <a:p>
            <a:endParaRPr lang="de-DE"/>
          </a:p>
        </p:txBody>
      </p:sp>
    </p:spTree>
    <p:extLst>
      <p:ext uri="{BB962C8B-B14F-4D97-AF65-F5344CB8AC3E}">
        <p14:creationId xmlns:p14="http://schemas.microsoft.com/office/powerpoint/2010/main" val="30464469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B40F50-F54A-4099-9991-EE0CD41625A9}"/>
              </a:ext>
            </a:extLst>
          </p:cNvPr>
          <p:cNvSpPr>
            <a:spLocks noGrp="1"/>
          </p:cNvSpPr>
          <p:nvPr>
            <p:ph type="title"/>
          </p:nvPr>
        </p:nvSpPr>
        <p:spPr/>
        <p:txBody>
          <a:bodyPr/>
          <a:lstStyle/>
          <a:p>
            <a:r>
              <a:rPr lang="de-DE" dirty="0"/>
              <a:t>Prävalenz</a:t>
            </a:r>
          </a:p>
        </p:txBody>
      </p:sp>
      <p:sp>
        <p:nvSpPr>
          <p:cNvPr id="3" name="Inhaltsplatzhalter 2">
            <a:extLst>
              <a:ext uri="{FF2B5EF4-FFF2-40B4-BE49-F238E27FC236}">
                <a16:creationId xmlns:a16="http://schemas.microsoft.com/office/drawing/2014/main" id="{1168ED84-63C4-4F22-8689-0782B9785CDF}"/>
              </a:ext>
            </a:extLst>
          </p:cNvPr>
          <p:cNvSpPr>
            <a:spLocks noGrp="1"/>
          </p:cNvSpPr>
          <p:nvPr>
            <p:ph idx="1"/>
          </p:nvPr>
        </p:nvSpPr>
        <p:spPr>
          <a:xfrm>
            <a:off x="677334" y="1778000"/>
            <a:ext cx="8596668" cy="4851399"/>
          </a:xfrm>
        </p:spPr>
        <p:txBody>
          <a:bodyPr>
            <a:normAutofit/>
          </a:bodyPr>
          <a:lstStyle/>
          <a:p>
            <a:r>
              <a:rPr lang="de-DE" altLang="de-DE" sz="2400" dirty="0"/>
              <a:t>Migräne (Prävalenz bei Frauen 12-15 %, bei Männern 7-8 %) </a:t>
            </a:r>
          </a:p>
          <a:p>
            <a:pPr>
              <a:lnSpc>
                <a:spcPct val="90000"/>
              </a:lnSpc>
            </a:pPr>
            <a:r>
              <a:rPr lang="de-DE" altLang="de-DE" sz="2400" dirty="0"/>
              <a:t>Höchste Inzidenz zwischen dem 35. und 45. Lebensjahr auf </a:t>
            </a:r>
          </a:p>
          <a:p>
            <a:pPr>
              <a:lnSpc>
                <a:spcPct val="90000"/>
              </a:lnSpc>
            </a:pPr>
            <a:r>
              <a:rPr lang="de-DE" altLang="de-DE" sz="2400" dirty="0"/>
              <a:t>Frauen dreimal häufiger betroffen als Männer </a:t>
            </a:r>
          </a:p>
          <a:p>
            <a:pPr>
              <a:lnSpc>
                <a:spcPct val="90000"/>
              </a:lnSpc>
            </a:pPr>
            <a:r>
              <a:rPr lang="de-DE" altLang="de-DE" sz="2400" dirty="0"/>
              <a:t>Migräneattacken sind bei Frauen auch meist länger und intensiver </a:t>
            </a:r>
          </a:p>
          <a:p>
            <a:pPr>
              <a:lnSpc>
                <a:spcPct val="90000"/>
              </a:lnSpc>
            </a:pPr>
            <a:r>
              <a:rPr lang="de-DE" altLang="de-DE" sz="2400" dirty="0"/>
              <a:t>Abnahme nach dem 45. Lebensjahr </a:t>
            </a:r>
          </a:p>
          <a:p>
            <a:pPr>
              <a:lnSpc>
                <a:spcPct val="90000"/>
              </a:lnSpc>
            </a:pPr>
            <a:r>
              <a:rPr lang="de-DE" altLang="de-DE" sz="2400" dirty="0"/>
              <a:t>Während der Schwangerschaft kommt es in ca. 60-80 % der Fälle ab Ende des dritten Monats zu einer Abnahme der Migränefrequenz. </a:t>
            </a:r>
          </a:p>
          <a:p>
            <a:pPr marL="0" indent="0">
              <a:buNone/>
            </a:pPr>
            <a:endParaRPr lang="de-DE" sz="2400" dirty="0"/>
          </a:p>
        </p:txBody>
      </p:sp>
    </p:spTree>
    <p:extLst>
      <p:ext uri="{BB962C8B-B14F-4D97-AF65-F5344CB8AC3E}">
        <p14:creationId xmlns:p14="http://schemas.microsoft.com/office/powerpoint/2010/main" val="35502479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805375-38D7-4324-B877-98D8715062F3}"/>
              </a:ext>
            </a:extLst>
          </p:cNvPr>
          <p:cNvSpPr>
            <a:spLocks noGrp="1"/>
          </p:cNvSpPr>
          <p:nvPr>
            <p:ph type="title"/>
          </p:nvPr>
        </p:nvSpPr>
        <p:spPr/>
        <p:txBody>
          <a:bodyPr/>
          <a:lstStyle/>
          <a:p>
            <a:r>
              <a:rPr lang="de-DE" dirty="0"/>
              <a:t>Trigger, die eine Migräne auslösen können</a:t>
            </a:r>
          </a:p>
        </p:txBody>
      </p:sp>
      <p:sp>
        <p:nvSpPr>
          <p:cNvPr id="4" name="Rectangle 4">
            <a:extLst>
              <a:ext uri="{FF2B5EF4-FFF2-40B4-BE49-F238E27FC236}">
                <a16:creationId xmlns:a16="http://schemas.microsoft.com/office/drawing/2014/main" id="{E922215A-0ED9-475A-BA3E-759C9C4EB7D7}"/>
              </a:ext>
            </a:extLst>
          </p:cNvPr>
          <p:cNvSpPr>
            <a:spLocks noGrp="1" noChangeArrowheads="1"/>
          </p:cNvSpPr>
          <p:nvPr>
            <p:ph idx="1"/>
          </p:nvPr>
        </p:nvSpPr>
        <p:spPr>
          <a:xfrm>
            <a:off x="677334" y="1730375"/>
            <a:ext cx="8596312" cy="4518025"/>
          </a:xfrm>
        </p:spPr>
        <p:txBody>
          <a:bodyPr>
            <a:noAutofit/>
          </a:bodyPr>
          <a:lstStyle/>
          <a:p>
            <a:pPr>
              <a:lnSpc>
                <a:spcPct val="90000"/>
              </a:lnSpc>
              <a:buFont typeface="Wingdings" panose="05000000000000000000" pitchFamily="2" charset="2"/>
              <a:buNone/>
            </a:pPr>
            <a:endParaRPr lang="de-DE" altLang="de-DE" sz="2000" dirty="0"/>
          </a:p>
          <a:p>
            <a:pPr>
              <a:lnSpc>
                <a:spcPct val="90000"/>
              </a:lnSpc>
            </a:pPr>
            <a:r>
              <a:rPr lang="de-DE" altLang="de-DE" sz="2000" dirty="0"/>
              <a:t>Hormonschwankungen bei Frauen mit Migräneattacken zwei Tage vor und während der Periode</a:t>
            </a:r>
          </a:p>
          <a:p>
            <a:pPr>
              <a:lnSpc>
                <a:spcPct val="90000"/>
              </a:lnSpc>
            </a:pPr>
            <a:r>
              <a:rPr lang="de-DE" altLang="de-DE" sz="2000" dirty="0"/>
              <a:t>Änderungen des Schlaf-Wachrhythmus </a:t>
            </a:r>
          </a:p>
          <a:p>
            <a:pPr>
              <a:lnSpc>
                <a:spcPct val="90000"/>
              </a:lnSpc>
            </a:pPr>
            <a:r>
              <a:rPr lang="de-DE" altLang="de-DE" sz="2000" dirty="0"/>
              <a:t>Umweltfaktoren wie Flackerlicht, Lärm, Aufenthalt in großer Höhe, in Kälte und verqualmten Räumen </a:t>
            </a:r>
          </a:p>
          <a:p>
            <a:pPr>
              <a:lnSpc>
                <a:spcPct val="90000"/>
              </a:lnSpc>
            </a:pPr>
            <a:r>
              <a:rPr lang="de-DE" altLang="de-DE" sz="2000" dirty="0"/>
              <a:t>Psychologische Faktoren sind Erwartungsangst, Stress und Entlastungsreaktionen nach Stress. </a:t>
            </a:r>
          </a:p>
          <a:p>
            <a:pPr>
              <a:lnSpc>
                <a:spcPct val="90000"/>
              </a:lnSpc>
            </a:pPr>
            <a:r>
              <a:rPr lang="de-DE" altLang="de-DE" sz="2000" dirty="0"/>
              <a:t>Alkohol, insbesondere in Form von Rotwein</a:t>
            </a:r>
          </a:p>
          <a:p>
            <a:pPr>
              <a:lnSpc>
                <a:spcPct val="90000"/>
              </a:lnSpc>
            </a:pPr>
            <a:r>
              <a:rPr lang="de-DE" altLang="de-DE" sz="2000" dirty="0"/>
              <a:t>Sehr selten Nahrungsmittel, wie z. B. bestimmte Käsesorten </a:t>
            </a:r>
          </a:p>
          <a:p>
            <a:pPr>
              <a:lnSpc>
                <a:spcPct val="90000"/>
              </a:lnSpc>
            </a:pPr>
            <a:r>
              <a:rPr lang="de-DE" altLang="de-DE" sz="2000" dirty="0"/>
              <a:t>Schwankungen des Coffein-Spiegels bei regelmäßigem Coffein-Genuss </a:t>
            </a:r>
          </a:p>
          <a:p>
            <a:pPr>
              <a:lnSpc>
                <a:spcPct val="90000"/>
              </a:lnSpc>
            </a:pPr>
            <a:r>
              <a:rPr lang="de-DE" altLang="de-DE" sz="2000" dirty="0"/>
              <a:t>Am häufigsten genannt, aber nicht vermeidbar sind Wettereinflüsse. </a:t>
            </a:r>
          </a:p>
        </p:txBody>
      </p:sp>
    </p:spTree>
    <p:extLst>
      <p:ext uri="{BB962C8B-B14F-4D97-AF65-F5344CB8AC3E}">
        <p14:creationId xmlns:p14="http://schemas.microsoft.com/office/powerpoint/2010/main" val="1887806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94CE9ED-4BFC-4BA1-BD82-1950F6A05B31}"/>
              </a:ext>
            </a:extLst>
          </p:cNvPr>
          <p:cNvSpPr>
            <a:spLocks noGrp="1"/>
          </p:cNvSpPr>
          <p:nvPr>
            <p:ph type="title"/>
          </p:nvPr>
        </p:nvSpPr>
        <p:spPr/>
        <p:txBody>
          <a:bodyPr/>
          <a:lstStyle/>
          <a:p>
            <a:r>
              <a:rPr lang="de-DE" dirty="0"/>
              <a:t>Die Rolle der Gene</a:t>
            </a:r>
          </a:p>
        </p:txBody>
      </p:sp>
      <p:sp>
        <p:nvSpPr>
          <p:cNvPr id="3" name="Inhaltsplatzhalter 2">
            <a:extLst>
              <a:ext uri="{FF2B5EF4-FFF2-40B4-BE49-F238E27FC236}">
                <a16:creationId xmlns:a16="http://schemas.microsoft.com/office/drawing/2014/main" id="{6C67D238-F3CF-4FF2-8903-85567BBCE9E3}"/>
              </a:ext>
            </a:extLst>
          </p:cNvPr>
          <p:cNvSpPr>
            <a:spLocks noGrp="1"/>
          </p:cNvSpPr>
          <p:nvPr>
            <p:ph idx="1"/>
          </p:nvPr>
        </p:nvSpPr>
        <p:spPr/>
        <p:txBody>
          <a:bodyPr>
            <a:noAutofit/>
          </a:bodyPr>
          <a:lstStyle/>
          <a:p>
            <a:r>
              <a:rPr lang="de-DE" sz="2000" dirty="0"/>
              <a:t>Oft tritt Migräne in Familien gehäuft auf – dies weist darauf hin, dass Vererbung eine Rolle spielt. </a:t>
            </a:r>
          </a:p>
          <a:p>
            <a:r>
              <a:rPr lang="de-DE" sz="2000" dirty="0"/>
              <a:t>Forscher haben inzwischen 47 Gene entdeckt, die bei den Patienten verändert sein können. </a:t>
            </a:r>
          </a:p>
          <a:p>
            <a:r>
              <a:rPr lang="de-DE" sz="2000" dirty="0"/>
              <a:t>Bei diesen „kleinen“ Genvarianten führt nicht eine Abweichung allein zur Migräneerkrankung, sondern erst die Summe mehrerer Genvarianten. </a:t>
            </a:r>
          </a:p>
          <a:p>
            <a:r>
              <a:rPr lang="de-DE" sz="2000" dirty="0"/>
              <a:t>Sie führen dazu, dass das Nervensystem der Betroffenen leichter erregbar ist.</a:t>
            </a:r>
          </a:p>
          <a:p>
            <a:r>
              <a:rPr lang="de-DE" sz="2000" dirty="0"/>
              <a:t> Ausgelöst werden Migräne-Attacken erst durch Trigger-Faktoren wie zum Beispiel Stress.</a:t>
            </a:r>
          </a:p>
          <a:p>
            <a:endParaRPr lang="de-DE" sz="2000" dirty="0"/>
          </a:p>
        </p:txBody>
      </p:sp>
    </p:spTree>
    <p:extLst>
      <p:ext uri="{BB962C8B-B14F-4D97-AF65-F5344CB8AC3E}">
        <p14:creationId xmlns:p14="http://schemas.microsoft.com/office/powerpoint/2010/main" val="30632079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01E0F33-C086-42DB-9DBA-DB69361144E8}"/>
              </a:ext>
            </a:extLst>
          </p:cNvPr>
          <p:cNvSpPr>
            <a:spLocks noGrp="1"/>
          </p:cNvSpPr>
          <p:nvPr>
            <p:ph type="title"/>
          </p:nvPr>
        </p:nvSpPr>
        <p:spPr/>
        <p:txBody>
          <a:bodyPr/>
          <a:lstStyle/>
          <a:p>
            <a:r>
              <a:rPr lang="de-DE" dirty="0"/>
              <a:t>Was sagt die Genforschung</a:t>
            </a:r>
          </a:p>
        </p:txBody>
      </p:sp>
      <p:sp>
        <p:nvSpPr>
          <p:cNvPr id="3" name="Inhaltsplatzhalter 2">
            <a:extLst>
              <a:ext uri="{FF2B5EF4-FFF2-40B4-BE49-F238E27FC236}">
                <a16:creationId xmlns:a16="http://schemas.microsoft.com/office/drawing/2014/main" id="{11403861-8D5C-436D-AB22-651CE1D22FBF}"/>
              </a:ext>
            </a:extLst>
          </p:cNvPr>
          <p:cNvSpPr>
            <a:spLocks noGrp="1"/>
          </p:cNvSpPr>
          <p:nvPr>
            <p:ph idx="1"/>
          </p:nvPr>
        </p:nvSpPr>
        <p:spPr>
          <a:xfrm>
            <a:off x="677334" y="1644243"/>
            <a:ext cx="8596668" cy="4882392"/>
          </a:xfrm>
        </p:spPr>
        <p:txBody>
          <a:bodyPr>
            <a:normAutofit/>
          </a:bodyPr>
          <a:lstStyle/>
          <a:p>
            <a:r>
              <a:rPr lang="de-DE" sz="2400" dirty="0"/>
              <a:t>Es konnte gezeigt werden, dass Kinder eines Elternteils mit Migräne ohne Aura ein 1,9-fach erhöhtes Risiko aufweisen, ebenfalls an Migräne zu erkranken. </a:t>
            </a:r>
          </a:p>
          <a:p>
            <a:r>
              <a:rPr lang="de-DE" sz="2400" dirty="0"/>
              <a:t>Wenn ein Elternteil eine Migräne mit Aura aufweist, steigt das Risiko sogar um fast das 3,8-Fache! </a:t>
            </a:r>
          </a:p>
          <a:p>
            <a:r>
              <a:rPr lang="de-DE" sz="2400" dirty="0"/>
              <a:t>Bei genetisch identischen eineiigen Zwillingen ist die Wahrscheinlichkeit, dass beide Zwillinge unter einer Migräne ohne Aura leiden, mehr als doppelt so hoch, bei einer Migräne mit Aura fast dreimal so hoch wie bei zweieiigen Zwillingen. Dabei war unerheblich, ob sie zusammen oder getrennt aufgewachsen waren.</a:t>
            </a:r>
          </a:p>
          <a:p>
            <a:endParaRPr lang="de-DE" sz="2400" dirty="0"/>
          </a:p>
        </p:txBody>
      </p:sp>
    </p:spTree>
    <p:extLst>
      <p:ext uri="{BB962C8B-B14F-4D97-AF65-F5344CB8AC3E}">
        <p14:creationId xmlns:p14="http://schemas.microsoft.com/office/powerpoint/2010/main" val="29689617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01E0F33-C086-42DB-9DBA-DB69361144E8}"/>
              </a:ext>
            </a:extLst>
          </p:cNvPr>
          <p:cNvSpPr>
            <a:spLocks noGrp="1"/>
          </p:cNvSpPr>
          <p:nvPr>
            <p:ph type="title"/>
          </p:nvPr>
        </p:nvSpPr>
        <p:spPr/>
        <p:txBody>
          <a:bodyPr/>
          <a:lstStyle/>
          <a:p>
            <a:r>
              <a:rPr lang="de-DE" dirty="0"/>
              <a:t>Was sagt die Genforschung</a:t>
            </a:r>
          </a:p>
        </p:txBody>
      </p:sp>
      <p:sp>
        <p:nvSpPr>
          <p:cNvPr id="3" name="Inhaltsplatzhalter 2">
            <a:extLst>
              <a:ext uri="{FF2B5EF4-FFF2-40B4-BE49-F238E27FC236}">
                <a16:creationId xmlns:a16="http://schemas.microsoft.com/office/drawing/2014/main" id="{11403861-8D5C-436D-AB22-651CE1D22FBF}"/>
              </a:ext>
            </a:extLst>
          </p:cNvPr>
          <p:cNvSpPr>
            <a:spLocks noGrp="1"/>
          </p:cNvSpPr>
          <p:nvPr>
            <p:ph idx="1"/>
          </p:nvPr>
        </p:nvSpPr>
        <p:spPr>
          <a:xfrm>
            <a:off x="677334" y="1644243"/>
            <a:ext cx="8596668" cy="4882392"/>
          </a:xfrm>
        </p:spPr>
        <p:txBody>
          <a:bodyPr>
            <a:normAutofit/>
          </a:bodyPr>
          <a:lstStyle/>
          <a:p>
            <a:r>
              <a:rPr lang="de-DE" sz="2000" dirty="0"/>
              <a:t>Als nächstes richtete sich der Fokus der Forschung auf eine seltene Unterform der Migräne, die familiäre </a:t>
            </a:r>
            <a:r>
              <a:rPr lang="de-DE" sz="2000" dirty="0" err="1"/>
              <a:t>hemiplegische</a:t>
            </a:r>
            <a:r>
              <a:rPr lang="de-DE" sz="2000" dirty="0"/>
              <a:t> Migräne. Es handelt sich um eine seltene Unterform der Migräne mit Aura, bei der Lähmungen im Vordergrund stehen. Hier zeigt der Name schon, dass ein familiär gehäuftes Auftreten typisch ist. Kinder eines betroffenen Elternteils erkranken mit einer Wahrscheinlichkeit von 50 Prozent. </a:t>
            </a:r>
          </a:p>
          <a:p>
            <a:r>
              <a:rPr lang="de-DE" sz="2000" dirty="0"/>
              <a:t>1996 gelang es erstmals, einen einzelnen Gendefekt aufzudecken, der für diese Erkrankung verantwortlich ist. Es handelt sich um ein Gen auf dem Chromosom 19. Ein Defekt dieses Gens kann in bestimmten Situationen zu einer unkontrollierten Freisetzung von erregenden Botenstoffen führen. Das könnte die erhöhte Reizempfindlichkeit der Migränepatienten erklären. Inzwischen wurden zwei weitere Gendefekte identifiziert, die ebenfalls eine familiäre </a:t>
            </a:r>
            <a:r>
              <a:rPr lang="de-DE" sz="2000" dirty="0" err="1"/>
              <a:t>hemiplegische</a:t>
            </a:r>
            <a:r>
              <a:rPr lang="de-DE" sz="2000" dirty="0"/>
              <a:t> Migräne verursachen können.</a:t>
            </a:r>
          </a:p>
          <a:p>
            <a:endParaRPr lang="de-DE" sz="2000" dirty="0"/>
          </a:p>
        </p:txBody>
      </p:sp>
    </p:spTree>
    <p:extLst>
      <p:ext uri="{BB962C8B-B14F-4D97-AF65-F5344CB8AC3E}">
        <p14:creationId xmlns:p14="http://schemas.microsoft.com/office/powerpoint/2010/main" val="40482683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011E13C-E6C9-4311-A7C4-0B60B7523A69}"/>
              </a:ext>
            </a:extLst>
          </p:cNvPr>
          <p:cNvSpPr>
            <a:spLocks noGrp="1"/>
          </p:cNvSpPr>
          <p:nvPr>
            <p:ph type="title"/>
          </p:nvPr>
        </p:nvSpPr>
        <p:spPr/>
        <p:txBody>
          <a:bodyPr/>
          <a:lstStyle/>
          <a:p>
            <a:r>
              <a:rPr lang="de-DE" dirty="0"/>
              <a:t>„Migränegenerator“</a:t>
            </a:r>
          </a:p>
        </p:txBody>
      </p:sp>
      <p:sp>
        <p:nvSpPr>
          <p:cNvPr id="3" name="Inhaltsplatzhalter 2">
            <a:extLst>
              <a:ext uri="{FF2B5EF4-FFF2-40B4-BE49-F238E27FC236}">
                <a16:creationId xmlns:a16="http://schemas.microsoft.com/office/drawing/2014/main" id="{E422C730-3003-435C-9C70-D8795735362A}"/>
              </a:ext>
            </a:extLst>
          </p:cNvPr>
          <p:cNvSpPr>
            <a:spLocks noGrp="1"/>
          </p:cNvSpPr>
          <p:nvPr>
            <p:ph idx="1"/>
          </p:nvPr>
        </p:nvSpPr>
        <p:spPr>
          <a:xfrm>
            <a:off x="677334" y="1694576"/>
            <a:ext cx="8596668" cy="4974672"/>
          </a:xfrm>
        </p:spPr>
        <p:txBody>
          <a:bodyPr>
            <a:normAutofit/>
          </a:bodyPr>
          <a:lstStyle/>
          <a:p>
            <a:r>
              <a:rPr lang="de-DE" sz="2000" dirty="0"/>
              <a:t>MRT-Untersuchungen konnten zum Verständnis der Migräne wenig beitragen. Sie bestätigten lediglich, dass die mit den Augen sichtbare Struktur des Hirns bei Migränepatienten nicht verändert ist. </a:t>
            </a:r>
          </a:p>
          <a:p>
            <a:r>
              <a:rPr lang="de-DE" sz="2000" dirty="0"/>
              <a:t>Echte Fortschritte gab es erst mit der Entwicklung der funktionellen Bildgebung. Damit konnte zuerst gezeigt werden, dass bestimmte Hirnareale in der Migräneattacke eine vermehrte Aktivität aufweisen. Dann fand man heraus, dass andere Hirnabschnitte bereits vor der Attacke auffällig werden. </a:t>
            </a:r>
          </a:p>
        </p:txBody>
      </p:sp>
    </p:spTree>
    <p:extLst>
      <p:ext uri="{BB962C8B-B14F-4D97-AF65-F5344CB8AC3E}">
        <p14:creationId xmlns:p14="http://schemas.microsoft.com/office/powerpoint/2010/main" val="10970195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011E13C-E6C9-4311-A7C4-0B60B7523A69}"/>
              </a:ext>
            </a:extLst>
          </p:cNvPr>
          <p:cNvSpPr>
            <a:spLocks noGrp="1"/>
          </p:cNvSpPr>
          <p:nvPr>
            <p:ph type="title"/>
          </p:nvPr>
        </p:nvSpPr>
        <p:spPr/>
        <p:txBody>
          <a:bodyPr/>
          <a:lstStyle/>
          <a:p>
            <a:r>
              <a:rPr lang="de-DE" dirty="0"/>
              <a:t>„Migränegenerator“</a:t>
            </a:r>
          </a:p>
        </p:txBody>
      </p:sp>
      <p:sp>
        <p:nvSpPr>
          <p:cNvPr id="3" name="Inhaltsplatzhalter 2">
            <a:extLst>
              <a:ext uri="{FF2B5EF4-FFF2-40B4-BE49-F238E27FC236}">
                <a16:creationId xmlns:a16="http://schemas.microsoft.com/office/drawing/2014/main" id="{E422C730-3003-435C-9C70-D8795735362A}"/>
              </a:ext>
            </a:extLst>
          </p:cNvPr>
          <p:cNvSpPr>
            <a:spLocks noGrp="1"/>
          </p:cNvSpPr>
          <p:nvPr>
            <p:ph idx="1"/>
          </p:nvPr>
        </p:nvSpPr>
        <p:spPr>
          <a:xfrm>
            <a:off x="677334" y="1694576"/>
            <a:ext cx="8596668" cy="4974672"/>
          </a:xfrm>
        </p:spPr>
        <p:txBody>
          <a:bodyPr>
            <a:normAutofit fontScale="85000" lnSpcReduction="10000"/>
          </a:bodyPr>
          <a:lstStyle/>
          <a:p>
            <a:r>
              <a:rPr lang="de-DE" dirty="0"/>
              <a:t>Die erste derartige Studie wies mittels Positronen-Emissions-Tomographie (PET) nach, dass in der Migräneattacke ein Areal im sogenannten Hirnstamm aktiviert wird. Dies hielt auch noch nach erfolgreicher Behandlung der Attacke mit Sumatriptan an. Daraus schlossen die Forscher, dass diese Aktivierung nicht die Folge der Schmerzen sei, sondern dass vielmehr das Hirnstammareal Generator der Schmerzen sei, die Schmerzen also hier ihren Ursprung hätten. Der Migränegenerator war gefunden. Dieser Generator liegt in der Nähe der Kerngebiete des Trigeminus-Nervs. Das passte gut in ein Erklärungsmodell der Migränekopfschmerzen, bei denen der Trigeminus-Nerv eine wichtige Rolle spielt: Nach diesem Erklärungsmodell ist die Voraussetzung für eine Migräne eine Überempfindlichkeit des Nervensystems, für welche die Betroffenen eine genetische Veranlagung haben.</a:t>
            </a:r>
          </a:p>
          <a:p>
            <a:r>
              <a:rPr lang="de-DE" dirty="0"/>
              <a:t>Ungewöhnliche Reize oder Stressfaktoren, sogenannte Migränetrigger-Faktoren, sind dafür verantwortlich, dass im Migränegenerator dann vermehrt erregende Nervenbotenstoffe wie Glutamat freigesetzt werden. Der Migränegenerator aktiviert über die Trigeminus-Kerngebiete das sogenannte </a:t>
            </a:r>
            <a:r>
              <a:rPr lang="de-DE" dirty="0" err="1"/>
              <a:t>trigemino</a:t>
            </a:r>
            <a:r>
              <a:rPr lang="de-DE" dirty="0"/>
              <a:t>-vaskuläre System. In der Folge werden aus Nervenfasern des Trigeminus-Nervs an den Hirnhäuten andere Botenstoffe (Neuropeptide) wie das Calcitonin Gene-</a:t>
            </a:r>
            <a:r>
              <a:rPr lang="de-DE" dirty="0" err="1"/>
              <a:t>Related</a:t>
            </a:r>
            <a:r>
              <a:rPr lang="de-DE" dirty="0"/>
              <a:t> Peptide (CGRP) freigesetzt. Dieses führt zum einen zu einer Erweiterung der Blutgefäße in der Hirnhaut. Vor allem löst es aber eine örtlich begrenzte neurogene, also vom Nervensystem hervorgerufene Entzündung aus. Die Schmerzrezeptoren in der Hirnhaut werden wie bei jeder Entzündung überempfindlich: Bereits das Pulsieren der Blutgefäße nehmen die Betroffenen dann als hämmernden Migränekopfschmerz wahr. </a:t>
            </a:r>
          </a:p>
        </p:txBody>
      </p:sp>
    </p:spTree>
    <p:extLst>
      <p:ext uri="{BB962C8B-B14F-4D97-AF65-F5344CB8AC3E}">
        <p14:creationId xmlns:p14="http://schemas.microsoft.com/office/powerpoint/2010/main" val="8050960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FA03856-7895-40DA-A585-9CCD6E147DC0}"/>
              </a:ext>
            </a:extLst>
          </p:cNvPr>
          <p:cNvSpPr>
            <a:spLocks noGrp="1"/>
          </p:cNvSpPr>
          <p:nvPr>
            <p:ph type="title"/>
          </p:nvPr>
        </p:nvSpPr>
        <p:spPr/>
        <p:txBody>
          <a:bodyPr/>
          <a:lstStyle/>
          <a:p>
            <a:r>
              <a:rPr lang="de-DE" dirty="0"/>
              <a:t>Die Rolle des Hypothalamus</a:t>
            </a:r>
          </a:p>
        </p:txBody>
      </p:sp>
      <p:sp>
        <p:nvSpPr>
          <p:cNvPr id="3" name="Inhaltsplatzhalter 2">
            <a:extLst>
              <a:ext uri="{FF2B5EF4-FFF2-40B4-BE49-F238E27FC236}">
                <a16:creationId xmlns:a16="http://schemas.microsoft.com/office/drawing/2014/main" id="{1CC2783C-F0F0-4B29-A119-F77C9C6072BD}"/>
              </a:ext>
            </a:extLst>
          </p:cNvPr>
          <p:cNvSpPr>
            <a:spLocks noGrp="1"/>
          </p:cNvSpPr>
          <p:nvPr>
            <p:ph idx="1"/>
          </p:nvPr>
        </p:nvSpPr>
        <p:spPr>
          <a:xfrm>
            <a:off x="677334" y="1689100"/>
            <a:ext cx="8596668" cy="4902199"/>
          </a:xfrm>
        </p:spPr>
        <p:txBody>
          <a:bodyPr>
            <a:normAutofit/>
          </a:bodyPr>
          <a:lstStyle/>
          <a:p>
            <a:r>
              <a:rPr lang="de-DE" dirty="0"/>
              <a:t>Unklar war lange, wie Ankündigungs-Phänomene wie Heißhunger, die bereits ein bis zwei Tage vor den Migränekopfschmerzen auftreten.</a:t>
            </a:r>
          </a:p>
          <a:p>
            <a:r>
              <a:rPr lang="de-DE" dirty="0"/>
              <a:t>Aus funktionellen MRT-Untersuchungen weiß man inzwischen, dass in dieser frühen Phase bereits eine Aktivierung im Hypothalamus erfolgt, also in einer höher im Hirn gelegenen Struktur. </a:t>
            </a:r>
          </a:p>
          <a:p>
            <a:r>
              <a:rPr lang="de-DE" dirty="0"/>
              <a:t>Der Hypothalamus ist das wichtigste Steuerungszentrum im vegetativen Nervensystem: Hier werden Hunger- und Sättigungsgefühl erzeugt. </a:t>
            </a:r>
          </a:p>
          <a:p>
            <a:r>
              <a:rPr lang="de-DE" dirty="0"/>
              <a:t>Der Hypothalamus ist Sitz der inneren Uhr, die alle Tagesrhythmen steuert, und er ist an der Temperaturregulation beteiligt. Störungen in dieser Region können die vielgestaltigen Ankündigungsphänomene der Migräne daher gut erklären. </a:t>
            </a:r>
          </a:p>
          <a:p>
            <a:r>
              <a:rPr lang="de-DE" dirty="0"/>
              <a:t>Der ursprünglich angenommene Migränegenerator wäre damit dem Hypothalamus nachgeschaltet. Damit entstehen die Schmerzen nicht im Migränegenerator, sondern dieser wird aktiv, wenn er entsprechende Signale aus dem Hypothalamus erhalten hat.</a:t>
            </a:r>
          </a:p>
          <a:p>
            <a:endParaRPr lang="de-DE" dirty="0"/>
          </a:p>
        </p:txBody>
      </p:sp>
    </p:spTree>
    <p:extLst>
      <p:ext uri="{BB962C8B-B14F-4D97-AF65-F5344CB8AC3E}">
        <p14:creationId xmlns:p14="http://schemas.microsoft.com/office/powerpoint/2010/main" val="31524403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5FA10E-8F26-478B-9122-43AB4E91027C}"/>
              </a:ext>
            </a:extLst>
          </p:cNvPr>
          <p:cNvSpPr>
            <a:spLocks noGrp="1"/>
          </p:cNvSpPr>
          <p:nvPr>
            <p:ph type="title"/>
          </p:nvPr>
        </p:nvSpPr>
        <p:spPr/>
        <p:txBody>
          <a:bodyPr/>
          <a:lstStyle/>
          <a:p>
            <a:r>
              <a:rPr lang="de-DE" dirty="0"/>
              <a:t>Die CGRP-Geschichte</a:t>
            </a:r>
          </a:p>
        </p:txBody>
      </p:sp>
      <p:sp>
        <p:nvSpPr>
          <p:cNvPr id="3" name="Inhaltsplatzhalter 2">
            <a:extLst>
              <a:ext uri="{FF2B5EF4-FFF2-40B4-BE49-F238E27FC236}">
                <a16:creationId xmlns:a16="http://schemas.microsoft.com/office/drawing/2014/main" id="{80F77528-93FA-43CD-8238-0A622738AF4F}"/>
              </a:ext>
            </a:extLst>
          </p:cNvPr>
          <p:cNvSpPr>
            <a:spLocks noGrp="1"/>
          </p:cNvSpPr>
          <p:nvPr>
            <p:ph idx="1"/>
          </p:nvPr>
        </p:nvSpPr>
        <p:spPr>
          <a:xfrm>
            <a:off x="677334" y="1711354"/>
            <a:ext cx="8596668" cy="4731391"/>
          </a:xfrm>
        </p:spPr>
        <p:txBody>
          <a:bodyPr>
            <a:normAutofit fontScale="85000" lnSpcReduction="20000"/>
          </a:bodyPr>
          <a:lstStyle/>
          <a:p>
            <a:r>
              <a:rPr lang="de-DE" dirty="0"/>
              <a:t>Zweifelsfrei ist die Migräne damit eine neurologische Erkrankung mit genetischer Grundlage.</a:t>
            </a:r>
          </a:p>
          <a:p>
            <a:r>
              <a:rPr lang="de-DE" dirty="0"/>
              <a:t>Umweltfaktoren spielen jedoch eine entscheidende Rolle für die Ausprägung der Erkrankung. Sie führen zur Übererregung des allerdings auch sehr leicht erregbaren Nervensystems, sodass schließlich die beschrieben Kaskade in Gang kommt. </a:t>
            </a:r>
          </a:p>
          <a:p>
            <a:r>
              <a:rPr lang="de-DE" dirty="0"/>
              <a:t>Der vorletzte Schritt ist dann die Freisetzung von Botenstoffen wie des CGRP, das heute durch neue Medikamente, die monoklonalen Antikörper gegen CGRP oder den CGRP-Rezeptor, in aller Munde ist </a:t>
            </a:r>
          </a:p>
          <a:p>
            <a:r>
              <a:rPr lang="de-DE" dirty="0"/>
              <a:t>Der Nachweis der Freisetzung von CGRP in der Migräneattacke erfolgte bereits vor 30 Jahren. Bereits zum Zeitpunkt der Markteinführung des ersten Triptans 1992/1993, des Sumatriptan, war auch bekannt, dass diese bahnbrechende neue Substanzklasse genauso wie die alten </a:t>
            </a:r>
            <a:r>
              <a:rPr lang="de-DE" dirty="0" err="1"/>
              <a:t>Ergotamine</a:t>
            </a:r>
            <a:r>
              <a:rPr lang="de-DE" dirty="0"/>
              <a:t> wirkt, indem sie die Freisetzung von CGRP hemmt. </a:t>
            </a:r>
          </a:p>
          <a:p>
            <a:r>
              <a:rPr lang="de-DE" dirty="0"/>
              <a:t>Zehn Jahre später konnte gezeigt werden, dass die intravenöse Gabe von CGRP bei Migränepatienten zuverlässig Migräneattacken auslösen kann. </a:t>
            </a:r>
          </a:p>
          <a:p>
            <a:r>
              <a:rPr lang="de-DE" dirty="0"/>
              <a:t>Inzwischen weiß man auch, dass der CGRP-Spiegel im Blut von Patienten mit chronischer Migräne grundsätzlich, also auch zwischen den Migräneattacken, erhöht ist.</a:t>
            </a:r>
          </a:p>
          <a:p>
            <a:r>
              <a:rPr lang="de-DE" dirty="0"/>
              <a:t>Monoklonale Antikörper, die CGRP eliminieren oder den CGRP-Rezeptor blockieren, sind wirksam in der Vorbeugung der Migräne, was das beschriebene Modell untermauert. </a:t>
            </a:r>
          </a:p>
          <a:p>
            <a:r>
              <a:rPr lang="de-DE" dirty="0"/>
              <a:t>Unklar ist aber zum heutigen Zeitpunkt, warum Triptane wie das Sumatriptan sc., das man injiziert, bis zu 85 Prozent der Patienten im Migräneanfall zuverlässig helfen, die Antikörper aber nur bei 30-50 Prozent vorbeugend wirksam sind.</a:t>
            </a:r>
          </a:p>
          <a:p>
            <a:endParaRPr lang="de-DE" dirty="0"/>
          </a:p>
        </p:txBody>
      </p:sp>
    </p:spTree>
    <p:extLst>
      <p:ext uri="{BB962C8B-B14F-4D97-AF65-F5344CB8AC3E}">
        <p14:creationId xmlns:p14="http://schemas.microsoft.com/office/powerpoint/2010/main" val="32042332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7F60D5B-6AA4-4384-87F7-F1C125EB03CA}"/>
              </a:ext>
            </a:extLst>
          </p:cNvPr>
          <p:cNvSpPr>
            <a:spLocks noGrp="1"/>
          </p:cNvSpPr>
          <p:nvPr>
            <p:ph type="title"/>
          </p:nvPr>
        </p:nvSpPr>
        <p:spPr/>
        <p:txBody>
          <a:bodyPr/>
          <a:lstStyle/>
          <a:p>
            <a:r>
              <a:rPr lang="de-DE" dirty="0"/>
              <a:t>Medikamentöse Behandlung der Migräne</a:t>
            </a:r>
          </a:p>
        </p:txBody>
      </p:sp>
      <p:sp>
        <p:nvSpPr>
          <p:cNvPr id="4" name="Textplatzhalter 3">
            <a:extLst>
              <a:ext uri="{FF2B5EF4-FFF2-40B4-BE49-F238E27FC236}">
                <a16:creationId xmlns:a16="http://schemas.microsoft.com/office/drawing/2014/main" id="{391EDED9-5E44-4480-BAF7-7F37C0BC5DFD}"/>
              </a:ext>
            </a:extLst>
          </p:cNvPr>
          <p:cNvSpPr>
            <a:spLocks noGrp="1"/>
          </p:cNvSpPr>
          <p:nvPr>
            <p:ph type="body" idx="1"/>
          </p:nvPr>
        </p:nvSpPr>
        <p:spPr/>
        <p:txBody>
          <a:bodyPr/>
          <a:lstStyle/>
          <a:p>
            <a:endParaRPr lang="de-DE"/>
          </a:p>
        </p:txBody>
      </p:sp>
    </p:spTree>
    <p:extLst>
      <p:ext uri="{BB962C8B-B14F-4D97-AF65-F5344CB8AC3E}">
        <p14:creationId xmlns:p14="http://schemas.microsoft.com/office/powerpoint/2010/main" val="36127981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419B43-D478-40BC-91D4-4B4A65890082}"/>
              </a:ext>
            </a:extLst>
          </p:cNvPr>
          <p:cNvSpPr>
            <a:spLocks noGrp="1"/>
          </p:cNvSpPr>
          <p:nvPr>
            <p:ph type="title"/>
          </p:nvPr>
        </p:nvSpPr>
        <p:spPr/>
        <p:txBody>
          <a:bodyPr/>
          <a:lstStyle/>
          <a:p>
            <a:r>
              <a:rPr lang="de-DE" dirty="0"/>
              <a:t>Therapie</a:t>
            </a:r>
          </a:p>
        </p:txBody>
      </p:sp>
      <p:sp>
        <p:nvSpPr>
          <p:cNvPr id="4" name="Rectangle 3">
            <a:extLst>
              <a:ext uri="{FF2B5EF4-FFF2-40B4-BE49-F238E27FC236}">
                <a16:creationId xmlns:a16="http://schemas.microsoft.com/office/drawing/2014/main" id="{9C71BDEF-F494-44B5-842B-B1D91D2F8DE8}"/>
              </a:ext>
            </a:extLst>
          </p:cNvPr>
          <p:cNvSpPr>
            <a:spLocks noGrp="1" noChangeArrowheads="1"/>
          </p:cNvSpPr>
          <p:nvPr>
            <p:ph idx="1"/>
          </p:nvPr>
        </p:nvSpPr>
        <p:spPr>
          <a:xfrm>
            <a:off x="677863" y="1746504"/>
            <a:ext cx="8596312" cy="4295521"/>
          </a:xfrm>
        </p:spPr>
        <p:txBody>
          <a:bodyPr>
            <a:noAutofit/>
          </a:bodyPr>
          <a:lstStyle/>
          <a:p>
            <a:pPr>
              <a:lnSpc>
                <a:spcPct val="80000"/>
              </a:lnSpc>
              <a:buFont typeface="Wingdings" panose="05000000000000000000" pitchFamily="2" charset="2"/>
              <a:buNone/>
            </a:pPr>
            <a:endParaRPr lang="de-DE" altLang="de-DE" sz="2000" dirty="0"/>
          </a:p>
          <a:p>
            <a:pPr>
              <a:lnSpc>
                <a:spcPct val="80000"/>
              </a:lnSpc>
              <a:buFont typeface="Wingdings" panose="05000000000000000000" pitchFamily="2" charset="2"/>
              <a:buNone/>
            </a:pPr>
            <a:r>
              <a:rPr lang="de-DE" altLang="de-DE" sz="2000" dirty="0"/>
              <a:t>Akuttherapie des Migräneanfalls </a:t>
            </a:r>
          </a:p>
          <a:p>
            <a:pPr>
              <a:lnSpc>
                <a:spcPct val="80000"/>
              </a:lnSpc>
            </a:pPr>
            <a:r>
              <a:rPr lang="de-DE" altLang="de-DE" sz="2000" dirty="0"/>
              <a:t>Die Intensität der Kopfschmerzen erfordert eine medikamentöse Therapie. </a:t>
            </a:r>
            <a:br>
              <a:rPr lang="de-DE" altLang="de-DE" sz="2000" dirty="0"/>
            </a:br>
            <a:endParaRPr lang="de-DE" altLang="de-DE" sz="2000" dirty="0"/>
          </a:p>
          <a:p>
            <a:pPr>
              <a:lnSpc>
                <a:spcPct val="80000"/>
              </a:lnSpc>
              <a:buFont typeface="Wingdings" panose="05000000000000000000" pitchFamily="2" charset="2"/>
              <a:buNone/>
            </a:pPr>
            <a:r>
              <a:rPr lang="de-DE" altLang="de-DE" sz="2000" dirty="0"/>
              <a:t>Migräneprophylaxe </a:t>
            </a:r>
          </a:p>
          <a:p>
            <a:pPr>
              <a:lnSpc>
                <a:spcPct val="80000"/>
              </a:lnSpc>
            </a:pPr>
            <a:r>
              <a:rPr lang="de-DE" altLang="de-DE" sz="2000" dirty="0"/>
              <a:t>Bei einer monatlichen Anfallsfrequenz von mehr als 3 Attacken oder Versagen einer adäquaten Anfallsbehandlung sollte eine medikamentöse Prophylaxe durchgeführt werden. </a:t>
            </a:r>
          </a:p>
          <a:p>
            <a:pPr>
              <a:lnSpc>
                <a:spcPct val="80000"/>
              </a:lnSpc>
            </a:pPr>
            <a:r>
              <a:rPr lang="de-DE" altLang="de-DE" sz="2000" dirty="0"/>
              <a:t>Weitere Indikationen sind Migräneattacken, die regelmäßig Arbeitsunfähigkeit bewirken, subjektiv unerträgliche Migräneattacken, häufig komplizierte Migräneattacken (neurologische Ausfälle über mehrere Stunden) und nach einer Schmerzmittelentzugstherapie. </a:t>
            </a:r>
          </a:p>
          <a:p>
            <a:pPr>
              <a:lnSpc>
                <a:spcPct val="80000"/>
              </a:lnSpc>
            </a:pPr>
            <a:r>
              <a:rPr lang="de-DE" altLang="de-DE" sz="2000" dirty="0"/>
              <a:t>Eine erfolgreiche Migräneprophylaxe sollte mindestens sechs Monate durchgeführt und die Indikation spätestens nach zwölf Monaten durch Absetzen des Medikaments überprüft werden. </a:t>
            </a:r>
          </a:p>
        </p:txBody>
      </p:sp>
    </p:spTree>
    <p:extLst>
      <p:ext uri="{BB962C8B-B14F-4D97-AF65-F5344CB8AC3E}">
        <p14:creationId xmlns:p14="http://schemas.microsoft.com/office/powerpoint/2010/main" val="15033744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7D54529-B0A1-468E-8F34-262DD5833F0C}"/>
              </a:ext>
            </a:extLst>
          </p:cNvPr>
          <p:cNvSpPr>
            <a:spLocks noGrp="1"/>
          </p:cNvSpPr>
          <p:nvPr>
            <p:ph type="title"/>
          </p:nvPr>
        </p:nvSpPr>
        <p:spPr/>
        <p:txBody>
          <a:bodyPr/>
          <a:lstStyle/>
          <a:p>
            <a:r>
              <a:rPr lang="de-DE" dirty="0"/>
              <a:t>Therapie der akuten Migräne</a:t>
            </a:r>
          </a:p>
        </p:txBody>
      </p:sp>
      <p:sp>
        <p:nvSpPr>
          <p:cNvPr id="3" name="Inhaltsplatzhalter 2">
            <a:extLst>
              <a:ext uri="{FF2B5EF4-FFF2-40B4-BE49-F238E27FC236}">
                <a16:creationId xmlns:a16="http://schemas.microsoft.com/office/drawing/2014/main" id="{2C2CE0D2-91FA-452B-B2B6-39594D83DBD1}"/>
              </a:ext>
            </a:extLst>
          </p:cNvPr>
          <p:cNvSpPr>
            <a:spLocks noGrp="1"/>
          </p:cNvSpPr>
          <p:nvPr>
            <p:ph idx="1"/>
          </p:nvPr>
        </p:nvSpPr>
        <p:spPr>
          <a:xfrm>
            <a:off x="677334" y="1554480"/>
            <a:ext cx="8596668" cy="5084063"/>
          </a:xfrm>
        </p:spPr>
        <p:txBody>
          <a:bodyPr>
            <a:normAutofit lnSpcReduction="10000"/>
          </a:bodyPr>
          <a:lstStyle/>
          <a:p>
            <a:r>
              <a:rPr lang="de-DE" dirty="0"/>
              <a:t>Analgetika wie Acetylsalicylsäure und nicht steroidale Antirheumatika (NSAR) sind bei der Behandlung der Migräne wirksam. Leichtere und mittelstarke Migräneattacken sollten zunächst mit diesen Substanzen behandelt werden. Sie wirken auch bei einem Teil der Patienten mit schweren Migräneattacken. </a:t>
            </a:r>
          </a:p>
          <a:p>
            <a:r>
              <a:rPr lang="de-DE" dirty="0"/>
              <a:t>Am besten belegt ist die Wirksamkeit für ASS und Ibuprofen</a:t>
            </a:r>
          </a:p>
          <a:p>
            <a:r>
              <a:rPr lang="de-DE" dirty="0" err="1"/>
              <a:t>Novalgin</a:t>
            </a:r>
            <a:r>
              <a:rPr lang="de-DE" dirty="0"/>
              <a:t> in Studien uneindeutig, Paracetamol wird eher negativ bewertet und sollten zurückhaltend eingesetzt werden</a:t>
            </a:r>
          </a:p>
          <a:p>
            <a:r>
              <a:rPr lang="de-DE" dirty="0"/>
              <a:t>Die 5-HT1B/1D-Agonisten (Triptane) sind die Substanzen mit der besten Wirksamkeit bei akuten Migräneattacken und sollten bei starken Kopfschmerzen und bei Migräneattacken, die nicht auf Analgetika oder NSAR ansprechen, eingesetzt werden. </a:t>
            </a:r>
          </a:p>
          <a:p>
            <a:r>
              <a:rPr lang="de-DE" dirty="0"/>
              <a:t>Sumatriptan subkutan ist die wirksamste Therapie akuter Migräneattacken. </a:t>
            </a:r>
          </a:p>
          <a:p>
            <a:r>
              <a:rPr lang="de-DE" dirty="0" err="1"/>
              <a:t>Eletriptan</a:t>
            </a:r>
            <a:r>
              <a:rPr lang="de-DE" dirty="0"/>
              <a:t> und </a:t>
            </a:r>
            <a:r>
              <a:rPr lang="de-DE" dirty="0" err="1"/>
              <a:t>Rizatriptan</a:t>
            </a:r>
            <a:r>
              <a:rPr lang="de-DE" dirty="0"/>
              <a:t> sind nach den Ergebnissen von Meta-Analysen die wirksamsten oralen Triptane. </a:t>
            </a:r>
          </a:p>
          <a:p>
            <a:r>
              <a:rPr lang="de-DE" dirty="0"/>
              <a:t>Die Kombination von Triptanen mit Naproxen ist wirksamer als die Monotherapie. </a:t>
            </a:r>
          </a:p>
          <a:p>
            <a:endParaRPr lang="de-DE" dirty="0"/>
          </a:p>
          <a:p>
            <a:endParaRPr lang="de-DE" dirty="0"/>
          </a:p>
        </p:txBody>
      </p:sp>
    </p:spTree>
    <p:extLst>
      <p:ext uri="{BB962C8B-B14F-4D97-AF65-F5344CB8AC3E}">
        <p14:creationId xmlns:p14="http://schemas.microsoft.com/office/powerpoint/2010/main" val="40546541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7D54529-B0A1-468E-8F34-262DD5833F0C}"/>
              </a:ext>
            </a:extLst>
          </p:cNvPr>
          <p:cNvSpPr>
            <a:spLocks noGrp="1"/>
          </p:cNvSpPr>
          <p:nvPr>
            <p:ph type="title"/>
          </p:nvPr>
        </p:nvSpPr>
        <p:spPr/>
        <p:txBody>
          <a:bodyPr/>
          <a:lstStyle/>
          <a:p>
            <a:r>
              <a:rPr lang="de-DE" dirty="0"/>
              <a:t>Therapie der akuten Migräne</a:t>
            </a:r>
          </a:p>
        </p:txBody>
      </p:sp>
      <p:sp>
        <p:nvSpPr>
          <p:cNvPr id="3" name="Inhaltsplatzhalter 2">
            <a:extLst>
              <a:ext uri="{FF2B5EF4-FFF2-40B4-BE49-F238E27FC236}">
                <a16:creationId xmlns:a16="http://schemas.microsoft.com/office/drawing/2014/main" id="{2C2CE0D2-91FA-452B-B2B6-39594D83DBD1}"/>
              </a:ext>
            </a:extLst>
          </p:cNvPr>
          <p:cNvSpPr>
            <a:spLocks noGrp="1"/>
          </p:cNvSpPr>
          <p:nvPr>
            <p:ph idx="1"/>
          </p:nvPr>
        </p:nvSpPr>
        <p:spPr>
          <a:xfrm>
            <a:off x="677334" y="1554480"/>
            <a:ext cx="8596668" cy="5084063"/>
          </a:xfrm>
        </p:spPr>
        <p:txBody>
          <a:bodyPr>
            <a:normAutofit/>
          </a:bodyPr>
          <a:lstStyle/>
          <a:p>
            <a:r>
              <a:rPr lang="de-DE" dirty="0" err="1"/>
              <a:t>Ergotamine</a:t>
            </a:r>
            <a:r>
              <a:rPr lang="de-DE" dirty="0"/>
              <a:t> sind zur </a:t>
            </a:r>
            <a:r>
              <a:rPr lang="de-DE" dirty="0" err="1"/>
              <a:t>Attackentherapie</a:t>
            </a:r>
            <a:r>
              <a:rPr lang="de-DE" dirty="0"/>
              <a:t> der Migräne wirksam. Allerdings ist die Wirksamkeit in prospektiven Studien schlecht belegt, und die Nebenwirkungen im Vergleich zu Triptanen und den anderen Akuttherapeutika sind erhöht. Sie sollten daher nicht mehr als Therapie der 1. Wahl eingesetzt werden. </a:t>
            </a:r>
          </a:p>
          <a:p>
            <a:r>
              <a:rPr lang="de-DE" dirty="0"/>
              <a:t>Triptane sind somit den Mutterkornalkaloiden bezüglich der Wirksamkeit überlegen. </a:t>
            </a:r>
          </a:p>
          <a:p>
            <a:r>
              <a:rPr lang="de-DE" dirty="0"/>
              <a:t>Die Wirksamkeit der Medikamente zur Therapie akuter Migräneattacken ist höher, wenn diese früh in der Attacke eingenommen werden. </a:t>
            </a:r>
          </a:p>
          <a:p>
            <a:r>
              <a:rPr lang="de-DE" dirty="0"/>
              <a:t>Antiemetika sind wirksam zur Behandlung von Übelkeit und Erbrechen in der Migräneattacke. </a:t>
            </a:r>
          </a:p>
          <a:p>
            <a:r>
              <a:rPr lang="de-DE" dirty="0"/>
              <a:t>Opioide sind nicht geeignet bei der Migräne</a:t>
            </a:r>
          </a:p>
          <a:p>
            <a:r>
              <a:rPr lang="de-DE" dirty="0"/>
              <a:t>Die Wirksamkeit nicht medikamentöser Verfahren wurde in der Therapie von akuten Migräneattacken nicht ausreichend untersucht </a:t>
            </a:r>
          </a:p>
          <a:p>
            <a:endParaRPr lang="de-DE" dirty="0"/>
          </a:p>
          <a:p>
            <a:endParaRPr lang="de-DE" dirty="0"/>
          </a:p>
        </p:txBody>
      </p:sp>
    </p:spTree>
    <p:extLst>
      <p:ext uri="{BB962C8B-B14F-4D97-AF65-F5344CB8AC3E}">
        <p14:creationId xmlns:p14="http://schemas.microsoft.com/office/powerpoint/2010/main" val="27036267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AB1962E-726F-43BA-9EA2-AC59C5286D2F}"/>
              </a:ext>
            </a:extLst>
          </p:cNvPr>
          <p:cNvSpPr>
            <a:spLocks noGrp="1"/>
          </p:cNvSpPr>
          <p:nvPr>
            <p:ph type="title"/>
          </p:nvPr>
        </p:nvSpPr>
        <p:spPr/>
        <p:txBody>
          <a:bodyPr/>
          <a:lstStyle/>
          <a:p>
            <a:r>
              <a:rPr lang="de-DE" dirty="0"/>
              <a:t>Medikamentenübergebrauch-Kopfschmerz</a:t>
            </a:r>
          </a:p>
        </p:txBody>
      </p:sp>
      <p:sp>
        <p:nvSpPr>
          <p:cNvPr id="3" name="Inhaltsplatzhalter 2">
            <a:extLst>
              <a:ext uri="{FF2B5EF4-FFF2-40B4-BE49-F238E27FC236}">
                <a16:creationId xmlns:a16="http://schemas.microsoft.com/office/drawing/2014/main" id="{46990A98-7849-4AA8-A078-946D0CBE015D}"/>
              </a:ext>
            </a:extLst>
          </p:cNvPr>
          <p:cNvSpPr>
            <a:spLocks noGrp="1"/>
          </p:cNvSpPr>
          <p:nvPr>
            <p:ph idx="1"/>
          </p:nvPr>
        </p:nvSpPr>
        <p:spPr/>
        <p:txBody>
          <a:bodyPr>
            <a:normAutofit/>
          </a:bodyPr>
          <a:lstStyle/>
          <a:p>
            <a:r>
              <a:rPr lang="de-DE" sz="2000" dirty="0"/>
              <a:t>Die Schwelle für die Entstehung von Medikamentenübergebrauch-Kopfschmerz nach ICHD-3 liegt für Kombinationspräparate bei ≥ 10 Einnahmetagen/Monat, bei Monopräparaten bei ≥ 15 Einnahmetagen/Monat</a:t>
            </a:r>
          </a:p>
          <a:p>
            <a:r>
              <a:rPr lang="de-DE" sz="2000" dirty="0"/>
              <a:t>Die Schwelle für die Entstehung von Medikamentenübergebrauch-Kopfschmerz nach ICHD-3 liegt für Triptane bei ≥ 10 Einnahmetagen/Monat über mindestens 3 Monate</a:t>
            </a:r>
          </a:p>
          <a:p>
            <a:r>
              <a:rPr lang="de-DE" sz="2000" dirty="0"/>
              <a:t>Das heißt: alle Schmerzmittel können einen Medikamentenübergebrauch-Kopfschmerz auslösen!</a:t>
            </a:r>
          </a:p>
          <a:p>
            <a:endParaRPr lang="de-DE" sz="2000" dirty="0"/>
          </a:p>
        </p:txBody>
      </p:sp>
    </p:spTree>
    <p:extLst>
      <p:ext uri="{BB962C8B-B14F-4D97-AF65-F5344CB8AC3E}">
        <p14:creationId xmlns:p14="http://schemas.microsoft.com/office/powerpoint/2010/main" val="6668167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8C310CC1-AE6D-4913-B8E9-CA451B54D467}"/>
              </a:ext>
            </a:extLst>
          </p:cNvPr>
          <p:cNvPicPr>
            <a:picLocks noChangeAspect="1"/>
          </p:cNvPicPr>
          <p:nvPr/>
        </p:nvPicPr>
        <p:blipFill>
          <a:blip r:embed="rId2"/>
          <a:stretch>
            <a:fillRect/>
          </a:stretch>
        </p:blipFill>
        <p:spPr>
          <a:xfrm>
            <a:off x="938979" y="2664946"/>
            <a:ext cx="8613258" cy="1765852"/>
          </a:xfrm>
          <a:prstGeom prst="rect">
            <a:avLst/>
          </a:prstGeom>
        </p:spPr>
      </p:pic>
    </p:spTree>
    <p:extLst>
      <p:ext uri="{BB962C8B-B14F-4D97-AF65-F5344CB8AC3E}">
        <p14:creationId xmlns:p14="http://schemas.microsoft.com/office/powerpoint/2010/main" val="31872922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65361D73-9B38-4981-8DD5-DF4D4212BE56}"/>
              </a:ext>
            </a:extLst>
          </p:cNvPr>
          <p:cNvPicPr>
            <a:picLocks noChangeAspect="1"/>
          </p:cNvPicPr>
          <p:nvPr/>
        </p:nvPicPr>
        <p:blipFill>
          <a:blip r:embed="rId2"/>
          <a:stretch>
            <a:fillRect/>
          </a:stretch>
        </p:blipFill>
        <p:spPr>
          <a:xfrm>
            <a:off x="1669313" y="0"/>
            <a:ext cx="7170878" cy="6858000"/>
          </a:xfrm>
          <a:prstGeom prst="rect">
            <a:avLst/>
          </a:prstGeom>
        </p:spPr>
      </p:pic>
    </p:spTree>
    <p:extLst>
      <p:ext uri="{BB962C8B-B14F-4D97-AF65-F5344CB8AC3E}">
        <p14:creationId xmlns:p14="http://schemas.microsoft.com/office/powerpoint/2010/main" val="19854717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90DAF2-0EEA-4DC2-95A2-26175DDFA811}"/>
              </a:ext>
            </a:extLst>
          </p:cNvPr>
          <p:cNvSpPr>
            <a:spLocks noGrp="1"/>
          </p:cNvSpPr>
          <p:nvPr>
            <p:ph type="title"/>
          </p:nvPr>
        </p:nvSpPr>
        <p:spPr/>
        <p:txBody>
          <a:bodyPr/>
          <a:lstStyle/>
          <a:p>
            <a:r>
              <a:rPr lang="de-DE" dirty="0"/>
              <a:t>Migräne-Prophylaxe</a:t>
            </a:r>
          </a:p>
        </p:txBody>
      </p:sp>
      <p:sp>
        <p:nvSpPr>
          <p:cNvPr id="3" name="Inhaltsplatzhalter 2">
            <a:extLst>
              <a:ext uri="{FF2B5EF4-FFF2-40B4-BE49-F238E27FC236}">
                <a16:creationId xmlns:a16="http://schemas.microsoft.com/office/drawing/2014/main" id="{39168D22-ED9E-49CD-BE2F-B41490C1DB96}"/>
              </a:ext>
            </a:extLst>
          </p:cNvPr>
          <p:cNvSpPr>
            <a:spLocks noGrp="1"/>
          </p:cNvSpPr>
          <p:nvPr>
            <p:ph idx="1"/>
          </p:nvPr>
        </p:nvSpPr>
        <p:spPr>
          <a:xfrm>
            <a:off x="677334" y="1426464"/>
            <a:ext cx="8596668" cy="5276087"/>
          </a:xfrm>
        </p:spPr>
        <p:txBody>
          <a:bodyPr>
            <a:normAutofit fontScale="92500" lnSpcReduction="20000"/>
          </a:bodyPr>
          <a:lstStyle/>
          <a:p>
            <a:endParaRPr lang="de-DE" dirty="0"/>
          </a:p>
          <a:p>
            <a:pPr marL="0" indent="0">
              <a:buNone/>
            </a:pPr>
            <a:r>
              <a:rPr lang="de-DE" dirty="0"/>
              <a:t>Bei häufigen Migräneattacken bzw. Migräneattacken mit ausgeprägten Beschwerden oder anhaltender Aura sollte neben der Vorbeugung durch Information und Verhaltensmodifikation eine medikamentöse Migräneprophylaxe angeboten werden. </a:t>
            </a:r>
          </a:p>
          <a:p>
            <a:r>
              <a:rPr lang="de-DE" dirty="0"/>
              <a:t>Die Auswahl eines Migräneprophylaktikums sollte sich an </a:t>
            </a:r>
            <a:r>
              <a:rPr lang="de-DE" dirty="0" err="1"/>
              <a:t>Attackenhäufigkeit</a:t>
            </a:r>
            <a:r>
              <a:rPr lang="de-DE" dirty="0"/>
              <a:t> (episodisch versus chronisch), Begleiterkrankungen und individuellen Bedürfnissen des Patienten orientieren. </a:t>
            </a:r>
          </a:p>
          <a:p>
            <a:r>
              <a:rPr lang="de-DE" dirty="0"/>
              <a:t>Die Wirkung der Betablocker Metoprolol und Propranolol, des Kalziumantagonisten </a:t>
            </a:r>
            <a:r>
              <a:rPr lang="de-DE" dirty="0" err="1"/>
              <a:t>Flunarizin</a:t>
            </a:r>
            <a:r>
              <a:rPr lang="de-DE" dirty="0"/>
              <a:t> und der Antikonvulsiva Topiramat und Valproinsäure und von Amitriptylin sind in der Migräneprophylaxe am besten durch randomisierte Studien belegt. </a:t>
            </a:r>
          </a:p>
          <a:p>
            <a:r>
              <a:rPr lang="de-DE" dirty="0"/>
              <a:t>Valproinsäure sollte nicht bei Frauen im gebärfähigen Alter ohne sichere Verhütungsmethode eingesetzt werden. </a:t>
            </a:r>
          </a:p>
          <a:p>
            <a:r>
              <a:rPr lang="de-DE" dirty="0"/>
              <a:t>Ebenfalls wirksam, aber weniger gut untersucht sind der Betablocker </a:t>
            </a:r>
            <a:r>
              <a:rPr lang="de-DE" dirty="0" err="1"/>
              <a:t>Bisoprolol</a:t>
            </a:r>
            <a:r>
              <a:rPr lang="de-DE" dirty="0"/>
              <a:t>, </a:t>
            </a:r>
            <a:r>
              <a:rPr lang="de-DE" dirty="0" err="1"/>
              <a:t>Angiotensinrezeptorblocker</a:t>
            </a:r>
            <a:r>
              <a:rPr lang="de-DE" dirty="0"/>
              <a:t> und </a:t>
            </a:r>
            <a:r>
              <a:rPr lang="de-DE" dirty="0" err="1"/>
              <a:t>Sartane</a:t>
            </a:r>
            <a:r>
              <a:rPr lang="de-DE" dirty="0"/>
              <a:t>. </a:t>
            </a:r>
          </a:p>
          <a:p>
            <a:r>
              <a:rPr lang="de-DE" dirty="0"/>
              <a:t>Bei chronischer Migräne mit oder ohne Übergebrauch von Schmerz- oder Migränemitteln sind Topiramat und </a:t>
            </a:r>
            <a:r>
              <a:rPr lang="de-DE" dirty="0" err="1"/>
              <a:t>OnabotulinumtoxinA</a:t>
            </a:r>
            <a:r>
              <a:rPr lang="de-DE" dirty="0"/>
              <a:t> wirksam. </a:t>
            </a:r>
          </a:p>
          <a:p>
            <a:r>
              <a:rPr lang="de-DE" dirty="0"/>
              <a:t>Ab diesem Jahr stehen monoklonale Antikörper als Calcitonin-Gene-</a:t>
            </a:r>
            <a:r>
              <a:rPr lang="de-DE" dirty="0" err="1"/>
              <a:t>Related</a:t>
            </a:r>
            <a:r>
              <a:rPr lang="de-DE" dirty="0"/>
              <a:t>-Peptide (CGRP)-Rezeptor-Blocker mit </a:t>
            </a:r>
            <a:r>
              <a:rPr lang="de-DE" dirty="0" err="1"/>
              <a:t>Erenumab</a:t>
            </a:r>
            <a:r>
              <a:rPr lang="de-DE" dirty="0"/>
              <a:t> sowie </a:t>
            </a:r>
            <a:r>
              <a:rPr lang="de-DE" dirty="0" err="1"/>
              <a:t>Eptinezumab</a:t>
            </a:r>
            <a:r>
              <a:rPr lang="de-DE" dirty="0"/>
              <a:t>, </a:t>
            </a:r>
            <a:r>
              <a:rPr lang="de-DE" dirty="0" err="1"/>
              <a:t>Galcanezumab</a:t>
            </a:r>
            <a:r>
              <a:rPr lang="de-DE" dirty="0"/>
              <a:t> und </a:t>
            </a:r>
            <a:r>
              <a:rPr lang="de-DE" dirty="0" err="1"/>
              <a:t>Fremanezumab</a:t>
            </a:r>
            <a:r>
              <a:rPr lang="de-DE" dirty="0"/>
              <a:t> (greifen direkt am Neuropeptid an) zur Verfügung.</a:t>
            </a:r>
          </a:p>
          <a:p>
            <a:endParaRPr lang="de-DE" dirty="0"/>
          </a:p>
        </p:txBody>
      </p:sp>
    </p:spTree>
    <p:extLst>
      <p:ext uri="{BB962C8B-B14F-4D97-AF65-F5344CB8AC3E}">
        <p14:creationId xmlns:p14="http://schemas.microsoft.com/office/powerpoint/2010/main" val="31375198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90DAF2-0EEA-4DC2-95A2-26175DDFA811}"/>
              </a:ext>
            </a:extLst>
          </p:cNvPr>
          <p:cNvSpPr>
            <a:spLocks noGrp="1"/>
          </p:cNvSpPr>
          <p:nvPr>
            <p:ph type="title"/>
          </p:nvPr>
        </p:nvSpPr>
        <p:spPr/>
        <p:txBody>
          <a:bodyPr/>
          <a:lstStyle/>
          <a:p>
            <a:r>
              <a:rPr lang="de-DE" dirty="0"/>
              <a:t>Migräne-Prophylaxe</a:t>
            </a:r>
          </a:p>
        </p:txBody>
      </p:sp>
      <p:sp>
        <p:nvSpPr>
          <p:cNvPr id="3" name="Inhaltsplatzhalter 2">
            <a:extLst>
              <a:ext uri="{FF2B5EF4-FFF2-40B4-BE49-F238E27FC236}">
                <a16:creationId xmlns:a16="http://schemas.microsoft.com/office/drawing/2014/main" id="{39168D22-ED9E-49CD-BE2F-B41490C1DB96}"/>
              </a:ext>
            </a:extLst>
          </p:cNvPr>
          <p:cNvSpPr>
            <a:spLocks noGrp="1"/>
          </p:cNvSpPr>
          <p:nvPr>
            <p:ph idx="1"/>
          </p:nvPr>
        </p:nvSpPr>
        <p:spPr>
          <a:xfrm>
            <a:off x="677334" y="1426464"/>
            <a:ext cx="8596668" cy="5276087"/>
          </a:xfrm>
        </p:spPr>
        <p:txBody>
          <a:bodyPr>
            <a:normAutofit/>
          </a:bodyPr>
          <a:lstStyle/>
          <a:p>
            <a:endParaRPr lang="de-DE" dirty="0"/>
          </a:p>
          <a:p>
            <a:pPr marL="0" indent="0">
              <a:buNone/>
            </a:pPr>
            <a:r>
              <a:rPr lang="de-DE" dirty="0"/>
              <a:t>Bei häufigen Migräneattacken bzw. Migräneattacken mit ausgeprägten Beschwerden oder anhaltender Aura sollte neben der Vorbeugung durch Information und Verhaltensmodifikation eine medikamentöse Migräneprophylaxe angeboten werden. </a:t>
            </a:r>
          </a:p>
          <a:p>
            <a:r>
              <a:rPr lang="de-DE" dirty="0"/>
              <a:t>Die Wirkung der Betablocker Metoprolol und Propranolol, des Kalziumantagonisten </a:t>
            </a:r>
            <a:r>
              <a:rPr lang="de-DE" dirty="0" err="1"/>
              <a:t>Flunarizin</a:t>
            </a:r>
            <a:r>
              <a:rPr lang="de-DE" dirty="0"/>
              <a:t> und der Antikonvulsiva Topiramat und Valproinsäure und von Amitriptylin sind in der Migräneprophylaxe am besten durch randomisierte Studien belegt. </a:t>
            </a:r>
          </a:p>
          <a:p>
            <a:r>
              <a:rPr lang="de-DE" dirty="0"/>
              <a:t>Bei chronischer Migräne mit oder ohne Übergebrauch von Schmerz- oder Migränemitteln sind Topiramat und </a:t>
            </a:r>
            <a:r>
              <a:rPr lang="de-DE" dirty="0" err="1"/>
              <a:t>OnabotulinumtoxinA</a:t>
            </a:r>
            <a:r>
              <a:rPr lang="de-DE" dirty="0"/>
              <a:t> wirksam. </a:t>
            </a:r>
          </a:p>
          <a:p>
            <a:r>
              <a:rPr lang="de-DE" dirty="0"/>
              <a:t>Inzwischen stehen monoklonale Antikörper als Calcitonin-Gene-</a:t>
            </a:r>
            <a:r>
              <a:rPr lang="de-DE" dirty="0" err="1"/>
              <a:t>Related</a:t>
            </a:r>
            <a:r>
              <a:rPr lang="de-DE" dirty="0"/>
              <a:t>-Peptide (CGRP)-Rezeptor-Blocker mit </a:t>
            </a:r>
            <a:r>
              <a:rPr lang="de-DE" dirty="0" err="1"/>
              <a:t>Erenumab</a:t>
            </a:r>
            <a:r>
              <a:rPr lang="de-DE" dirty="0"/>
              <a:t> sowie </a:t>
            </a:r>
            <a:r>
              <a:rPr lang="de-DE" dirty="0" err="1"/>
              <a:t>Eptinezumab</a:t>
            </a:r>
            <a:r>
              <a:rPr lang="de-DE" dirty="0"/>
              <a:t>, </a:t>
            </a:r>
            <a:r>
              <a:rPr lang="de-DE" dirty="0" err="1"/>
              <a:t>Galcanezumab</a:t>
            </a:r>
            <a:r>
              <a:rPr lang="de-DE" dirty="0"/>
              <a:t> und </a:t>
            </a:r>
            <a:r>
              <a:rPr lang="de-DE" dirty="0" err="1"/>
              <a:t>Fremanezumab</a:t>
            </a:r>
            <a:r>
              <a:rPr lang="de-DE" dirty="0"/>
              <a:t> (greifen direkt am Neuropeptid an) zur Verfügung.</a:t>
            </a:r>
          </a:p>
          <a:p>
            <a:endParaRPr lang="de-DE" dirty="0"/>
          </a:p>
        </p:txBody>
      </p:sp>
    </p:spTree>
    <p:extLst>
      <p:ext uri="{BB962C8B-B14F-4D97-AF65-F5344CB8AC3E}">
        <p14:creationId xmlns:p14="http://schemas.microsoft.com/office/powerpoint/2010/main" val="29988011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F2E5739-A704-4C48-A062-2747E4EB25AB}"/>
              </a:ext>
            </a:extLst>
          </p:cNvPr>
          <p:cNvSpPr>
            <a:spLocks noGrp="1"/>
          </p:cNvSpPr>
          <p:nvPr>
            <p:ph type="title"/>
          </p:nvPr>
        </p:nvSpPr>
        <p:spPr/>
        <p:txBody>
          <a:bodyPr/>
          <a:lstStyle/>
          <a:p>
            <a:r>
              <a:rPr lang="de-DE" dirty="0"/>
              <a:t>Zusätzliche Verfahren zur Prophylaxe</a:t>
            </a:r>
          </a:p>
        </p:txBody>
      </p:sp>
      <p:sp>
        <p:nvSpPr>
          <p:cNvPr id="3" name="Inhaltsplatzhalter 2">
            <a:extLst>
              <a:ext uri="{FF2B5EF4-FFF2-40B4-BE49-F238E27FC236}">
                <a16:creationId xmlns:a16="http://schemas.microsoft.com/office/drawing/2014/main" id="{F5B8B665-CF5B-4843-B599-0E1DF33EC109}"/>
              </a:ext>
            </a:extLst>
          </p:cNvPr>
          <p:cNvSpPr>
            <a:spLocks noGrp="1"/>
          </p:cNvSpPr>
          <p:nvPr>
            <p:ph idx="1"/>
          </p:nvPr>
        </p:nvSpPr>
        <p:spPr/>
        <p:txBody>
          <a:bodyPr>
            <a:normAutofit/>
          </a:bodyPr>
          <a:lstStyle/>
          <a:p>
            <a:r>
              <a:rPr lang="de-DE" sz="2000" dirty="0"/>
              <a:t>Die medikamentöse Therapie soll durch nicht medikamentöse Verfahren der Verhaltenstherapie (z.B. Entspannungsverfahren) ergänzt werden. </a:t>
            </a:r>
          </a:p>
          <a:p>
            <a:r>
              <a:rPr lang="de-DE" sz="2000" dirty="0"/>
              <a:t>Regelmäßiger aerober Ausdauersport wird empfohlen. </a:t>
            </a:r>
          </a:p>
          <a:p>
            <a:r>
              <a:rPr lang="de-DE" sz="2000" dirty="0"/>
              <a:t>Bei Patienten mit einer Migräne und Einschränkung der Lebensqualität sollten Verfahren der psychologischen Schmerztherapie (Schmerzbewältigung, Stressmanagement, Entspannungsverfahren) eingesetzt werden. </a:t>
            </a:r>
          </a:p>
          <a:p>
            <a:endParaRPr lang="de-DE" sz="2000" dirty="0"/>
          </a:p>
        </p:txBody>
      </p:sp>
    </p:spTree>
    <p:extLst>
      <p:ext uri="{BB962C8B-B14F-4D97-AF65-F5344CB8AC3E}">
        <p14:creationId xmlns:p14="http://schemas.microsoft.com/office/powerpoint/2010/main" val="323040949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08E0A996-AF3D-44BB-810C-C31E282878FF}"/>
              </a:ext>
            </a:extLst>
          </p:cNvPr>
          <p:cNvPicPr>
            <a:picLocks noChangeAspect="1"/>
          </p:cNvPicPr>
          <p:nvPr/>
        </p:nvPicPr>
        <p:blipFill>
          <a:blip r:embed="rId2"/>
          <a:stretch>
            <a:fillRect/>
          </a:stretch>
        </p:blipFill>
        <p:spPr>
          <a:xfrm>
            <a:off x="2930580" y="0"/>
            <a:ext cx="6330839" cy="6858000"/>
          </a:xfrm>
          <a:prstGeom prst="rect">
            <a:avLst/>
          </a:prstGeom>
        </p:spPr>
      </p:pic>
    </p:spTree>
    <p:extLst>
      <p:ext uri="{BB962C8B-B14F-4D97-AF65-F5344CB8AC3E}">
        <p14:creationId xmlns:p14="http://schemas.microsoft.com/office/powerpoint/2010/main" val="149704886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8C22ACF-7ABC-4BD1-9EA9-264202A699F1}"/>
              </a:ext>
            </a:extLst>
          </p:cNvPr>
          <p:cNvSpPr>
            <a:spLocks noGrp="1"/>
          </p:cNvSpPr>
          <p:nvPr>
            <p:ph type="title"/>
          </p:nvPr>
        </p:nvSpPr>
        <p:spPr/>
        <p:txBody>
          <a:bodyPr/>
          <a:lstStyle/>
          <a:p>
            <a:r>
              <a:rPr lang="de-DE" dirty="0"/>
              <a:t>Behandlung der Migräneaura</a:t>
            </a:r>
          </a:p>
        </p:txBody>
      </p:sp>
      <p:sp>
        <p:nvSpPr>
          <p:cNvPr id="3" name="Inhaltsplatzhalter 2">
            <a:extLst>
              <a:ext uri="{FF2B5EF4-FFF2-40B4-BE49-F238E27FC236}">
                <a16:creationId xmlns:a16="http://schemas.microsoft.com/office/drawing/2014/main" id="{82C1CCC2-D84F-447A-8F13-1F1480C08937}"/>
              </a:ext>
            </a:extLst>
          </p:cNvPr>
          <p:cNvSpPr>
            <a:spLocks noGrp="1"/>
          </p:cNvSpPr>
          <p:nvPr>
            <p:ph idx="1"/>
          </p:nvPr>
        </p:nvSpPr>
        <p:spPr/>
        <p:txBody>
          <a:bodyPr>
            <a:normAutofit/>
          </a:bodyPr>
          <a:lstStyle/>
          <a:p>
            <a:r>
              <a:rPr lang="de-DE" sz="2000" dirty="0"/>
              <a:t>Es gibt keine zuverlässige Akutbehandlung – weder Schmerzmittel noch Triptane sind bei Auren wirksam. Die therapeutischen Bemühungen müssen sich in diesen Fällen zwangsläufig auf die Vorbeugung konzentrieren. </a:t>
            </a:r>
          </a:p>
        </p:txBody>
      </p:sp>
    </p:spTree>
    <p:extLst>
      <p:ext uri="{BB962C8B-B14F-4D97-AF65-F5344CB8AC3E}">
        <p14:creationId xmlns:p14="http://schemas.microsoft.com/office/powerpoint/2010/main" val="15984775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900DB98-8A7A-4DB0-8E98-C80032AAC2CB}"/>
              </a:ext>
            </a:extLst>
          </p:cNvPr>
          <p:cNvSpPr>
            <a:spLocks noGrp="1"/>
          </p:cNvSpPr>
          <p:nvPr>
            <p:ph type="title"/>
          </p:nvPr>
        </p:nvSpPr>
        <p:spPr/>
        <p:txBody>
          <a:bodyPr>
            <a:normAutofit fontScale="90000"/>
          </a:bodyPr>
          <a:lstStyle/>
          <a:p>
            <a:r>
              <a:rPr lang="de-DE" dirty="0"/>
              <a:t>Migräneattacke</a:t>
            </a:r>
            <a:br>
              <a:rPr lang="de-DE" dirty="0"/>
            </a:br>
            <a:r>
              <a:rPr lang="de-DE" dirty="0"/>
              <a:t>Was hilft wogegen?</a:t>
            </a:r>
            <a:br>
              <a:rPr lang="de-DE" dirty="0"/>
            </a:br>
            <a:endParaRPr lang="de-DE" dirty="0"/>
          </a:p>
        </p:txBody>
      </p:sp>
      <p:sp>
        <p:nvSpPr>
          <p:cNvPr id="3" name="Inhaltsplatzhalter 2">
            <a:extLst>
              <a:ext uri="{FF2B5EF4-FFF2-40B4-BE49-F238E27FC236}">
                <a16:creationId xmlns:a16="http://schemas.microsoft.com/office/drawing/2014/main" id="{23511D39-A60E-4C8F-971C-0CF9B5F77FA5}"/>
              </a:ext>
            </a:extLst>
          </p:cNvPr>
          <p:cNvSpPr>
            <a:spLocks noGrp="1"/>
          </p:cNvSpPr>
          <p:nvPr>
            <p:ph idx="1"/>
          </p:nvPr>
        </p:nvSpPr>
        <p:spPr>
          <a:xfrm>
            <a:off x="677334" y="1990123"/>
            <a:ext cx="8596668" cy="4687514"/>
          </a:xfrm>
        </p:spPr>
        <p:txBody>
          <a:bodyPr>
            <a:normAutofit fontScale="77500" lnSpcReduction="20000"/>
          </a:bodyPr>
          <a:lstStyle/>
          <a:p>
            <a:r>
              <a:rPr lang="de-DE" dirty="0"/>
              <a:t>Mittel gegen Übelkeit:  </a:t>
            </a:r>
            <a:br>
              <a:rPr lang="de-DE" dirty="0"/>
            </a:br>
            <a:r>
              <a:rPr lang="de-DE" dirty="0"/>
              <a:t>Metoclopramid, </a:t>
            </a:r>
            <a:r>
              <a:rPr lang="de-DE" dirty="0" err="1"/>
              <a:t>Domperidon</a:t>
            </a:r>
            <a:r>
              <a:rPr lang="de-DE" dirty="0"/>
              <a:t>, </a:t>
            </a:r>
            <a:r>
              <a:rPr lang="de-DE" dirty="0" err="1"/>
              <a:t>Dimenhydrinat</a:t>
            </a:r>
            <a:br>
              <a:rPr lang="de-DE" dirty="0"/>
            </a:br>
            <a:r>
              <a:rPr lang="de-DE" dirty="0"/>
              <a:t>Weniger bekannt ist folgende Wirkung von </a:t>
            </a:r>
            <a:r>
              <a:rPr lang="de-DE" dirty="0" err="1"/>
              <a:t>Domperidon</a:t>
            </a:r>
            <a:r>
              <a:rPr lang="de-DE" dirty="0"/>
              <a:t>: Nehmen es Patienten ein, wenn sie typische Ankündigungs-Phänomene der Migräne wie Gähnen, Müdigkeit oder Heißhungerattacken erleben, kann es das Auftreten von Kopfschmerzen am nächsten Tag verhindern</a:t>
            </a:r>
            <a:endParaRPr lang="de-DE" dirty="0">
              <a:sym typeface="Symbol" panose="05050102010706020507" pitchFamily="18" charset="2"/>
            </a:endParaRPr>
          </a:p>
          <a:p>
            <a:r>
              <a:rPr lang="de-DE" dirty="0"/>
              <a:t>Schmerzmittel: </a:t>
            </a:r>
            <a:br>
              <a:rPr lang="de-DE" dirty="0"/>
            </a:br>
            <a:r>
              <a:rPr lang="de-DE" dirty="0"/>
              <a:t>Acetylsalicylsäure 1000 mg, Ibuprofen 800 mg, </a:t>
            </a:r>
            <a:r>
              <a:rPr lang="de-DE" dirty="0" err="1"/>
              <a:t>Diclofenac</a:t>
            </a:r>
            <a:r>
              <a:rPr lang="de-DE" dirty="0"/>
              <a:t> 25-50 mg, Naproxen 500 mg, Paracetamol 1000 mg, </a:t>
            </a:r>
            <a:r>
              <a:rPr lang="de-DE" dirty="0" err="1"/>
              <a:t>Novaminsulfon</a:t>
            </a:r>
            <a:r>
              <a:rPr lang="de-DE" dirty="0"/>
              <a:t>/Metamizol 1000 mg, </a:t>
            </a:r>
            <a:r>
              <a:rPr lang="de-DE" dirty="0" err="1"/>
              <a:t>Phenazon</a:t>
            </a:r>
            <a:r>
              <a:rPr lang="de-DE" dirty="0"/>
              <a:t> 1000 mg</a:t>
            </a:r>
            <a:endParaRPr lang="de-DE" dirty="0">
              <a:sym typeface="Symbol" panose="05050102010706020507" pitchFamily="18" charset="2"/>
            </a:endParaRPr>
          </a:p>
          <a:p>
            <a:r>
              <a:rPr lang="de-DE" dirty="0"/>
              <a:t>Triptane:  </a:t>
            </a:r>
            <a:br>
              <a:rPr lang="de-DE" dirty="0"/>
            </a:br>
            <a:r>
              <a:rPr lang="de-DE" dirty="0"/>
              <a:t>Alle sieben Triptane sind als Tablette erhältlich. Zusätzlich gibt es </a:t>
            </a:r>
            <a:r>
              <a:rPr lang="de-DE" dirty="0" err="1"/>
              <a:t>Rizatriptan</a:t>
            </a:r>
            <a:r>
              <a:rPr lang="de-DE" dirty="0"/>
              <a:t> noch als Schmelztablette, Sumatriptan als Nasenspray und Autoinjektor sowie </a:t>
            </a:r>
            <a:r>
              <a:rPr lang="de-DE" dirty="0" err="1"/>
              <a:t>Zolmitriptan</a:t>
            </a:r>
            <a:r>
              <a:rPr lang="de-DE" dirty="0"/>
              <a:t> als Schmelztablette und Nasenspray.</a:t>
            </a:r>
          </a:p>
          <a:p>
            <a:r>
              <a:rPr lang="de-DE" dirty="0" err="1"/>
              <a:t>Kortisonpräparate</a:t>
            </a:r>
            <a:r>
              <a:rPr lang="de-DE" dirty="0"/>
              <a:t>: </a:t>
            </a:r>
            <a:br>
              <a:rPr lang="de-DE" dirty="0"/>
            </a:br>
            <a:r>
              <a:rPr lang="de-DE" dirty="0"/>
              <a:t>Im ärztlichen Notdienst gibt man Patienten mit einem Status </a:t>
            </a:r>
            <a:r>
              <a:rPr lang="de-DE" dirty="0" err="1"/>
              <a:t>migränosus</a:t>
            </a:r>
            <a:r>
              <a:rPr lang="de-DE" dirty="0"/>
              <a:t>, einer überlangen Migräne-Attacke, </a:t>
            </a:r>
            <a:r>
              <a:rPr lang="de-DE" dirty="0" err="1"/>
              <a:t>Kortisonpräparate</a:t>
            </a:r>
            <a:r>
              <a:rPr lang="de-DE" dirty="0"/>
              <a:t> intravenös. Und auch Medikamentenpausen, mit denen man gegen Kopfschmerzen bei Medikamenten-Übergebrauch vorgeht, lassen sich durch eine </a:t>
            </a:r>
            <a:r>
              <a:rPr lang="de-DE" dirty="0" err="1"/>
              <a:t>Kortisongabe</a:t>
            </a:r>
            <a:r>
              <a:rPr lang="de-DE" dirty="0"/>
              <a:t> häufig so erleichtern, dass diese zu Hause durchgeführt werden können. Auf der anderen Seite sind die erforderlichen </a:t>
            </a:r>
            <a:r>
              <a:rPr lang="de-DE" dirty="0" err="1"/>
              <a:t>Kortisonmengen</a:t>
            </a:r>
            <a:r>
              <a:rPr lang="de-DE" dirty="0"/>
              <a:t> bei Migräne so hoch, dass sie nicht regelmäßig angewendet werden können, sondern nur in den genannten Ausnahmesituationen.</a:t>
            </a:r>
          </a:p>
          <a:p>
            <a:endParaRPr lang="de-DE" dirty="0"/>
          </a:p>
          <a:p>
            <a:r>
              <a:rPr lang="de-DE" dirty="0"/>
              <a:t>Die Medikamente können entweder einzeln, nacheinander oder auch in Kombination eingesetzt werden. Dem Patienten soll es möglich sein, die Migräneattacken selbstständig wirkungsvoll zu bekämpfen, ohne im Anfall ärztliche Hilfe in Anspruch nehmen zu müssen</a:t>
            </a:r>
          </a:p>
        </p:txBody>
      </p:sp>
    </p:spTree>
    <p:extLst>
      <p:ext uri="{BB962C8B-B14F-4D97-AF65-F5344CB8AC3E}">
        <p14:creationId xmlns:p14="http://schemas.microsoft.com/office/powerpoint/2010/main" val="411960924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900DB98-8A7A-4DB0-8E98-C80032AAC2CB}"/>
              </a:ext>
            </a:extLst>
          </p:cNvPr>
          <p:cNvSpPr>
            <a:spLocks noGrp="1"/>
          </p:cNvSpPr>
          <p:nvPr>
            <p:ph type="title"/>
          </p:nvPr>
        </p:nvSpPr>
        <p:spPr/>
        <p:txBody>
          <a:bodyPr>
            <a:normAutofit/>
          </a:bodyPr>
          <a:lstStyle/>
          <a:p>
            <a:r>
              <a:rPr lang="de-DE" dirty="0"/>
              <a:t>Mittel gegen Übelkeit</a:t>
            </a:r>
            <a:br>
              <a:rPr lang="de-DE" dirty="0"/>
            </a:br>
            <a:endParaRPr lang="de-DE" dirty="0"/>
          </a:p>
        </p:txBody>
      </p:sp>
      <p:sp>
        <p:nvSpPr>
          <p:cNvPr id="3" name="Inhaltsplatzhalter 2">
            <a:extLst>
              <a:ext uri="{FF2B5EF4-FFF2-40B4-BE49-F238E27FC236}">
                <a16:creationId xmlns:a16="http://schemas.microsoft.com/office/drawing/2014/main" id="{23511D39-A60E-4C8F-971C-0CF9B5F77FA5}"/>
              </a:ext>
            </a:extLst>
          </p:cNvPr>
          <p:cNvSpPr>
            <a:spLocks noGrp="1"/>
          </p:cNvSpPr>
          <p:nvPr>
            <p:ph idx="1"/>
          </p:nvPr>
        </p:nvSpPr>
        <p:spPr>
          <a:xfrm>
            <a:off x="677334" y="1990123"/>
            <a:ext cx="8596668" cy="4687514"/>
          </a:xfrm>
        </p:spPr>
        <p:txBody>
          <a:bodyPr>
            <a:normAutofit/>
          </a:bodyPr>
          <a:lstStyle/>
          <a:p>
            <a:r>
              <a:rPr lang="de-DE" dirty="0"/>
              <a:t>Metoclopramid, </a:t>
            </a:r>
          </a:p>
          <a:p>
            <a:r>
              <a:rPr lang="de-DE" dirty="0" err="1"/>
              <a:t>Domperidon</a:t>
            </a:r>
            <a:r>
              <a:rPr lang="de-DE" dirty="0"/>
              <a:t>, </a:t>
            </a:r>
          </a:p>
          <a:p>
            <a:r>
              <a:rPr lang="de-DE" dirty="0" err="1"/>
              <a:t>Dimenhydrinat</a:t>
            </a:r>
            <a:br>
              <a:rPr lang="de-DE" dirty="0"/>
            </a:br>
            <a:br>
              <a:rPr lang="de-DE" dirty="0"/>
            </a:br>
            <a:r>
              <a:rPr lang="de-DE" dirty="0"/>
              <a:t>Weniger bekannt ist folgende Wirkung von </a:t>
            </a:r>
            <a:r>
              <a:rPr lang="de-DE" dirty="0" err="1"/>
              <a:t>Domperidon</a:t>
            </a:r>
            <a:r>
              <a:rPr lang="de-DE" dirty="0"/>
              <a:t>: Nehmen es Patienten ein, wenn sie typische Ankündigungs-Phänomene der Migräne wie Gähnen, Müdigkeit oder Heißhungerattacken erleben, kann es das Auftreten von Kopfschmerzen am nächsten Tag verhindern</a:t>
            </a:r>
            <a:endParaRPr lang="de-DE" dirty="0">
              <a:sym typeface="Symbol" panose="05050102010706020507" pitchFamily="18" charset="2"/>
            </a:endParaRPr>
          </a:p>
        </p:txBody>
      </p:sp>
    </p:spTree>
    <p:extLst>
      <p:ext uri="{BB962C8B-B14F-4D97-AF65-F5344CB8AC3E}">
        <p14:creationId xmlns:p14="http://schemas.microsoft.com/office/powerpoint/2010/main" val="367470393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900DB98-8A7A-4DB0-8E98-C80032AAC2CB}"/>
              </a:ext>
            </a:extLst>
          </p:cNvPr>
          <p:cNvSpPr>
            <a:spLocks noGrp="1"/>
          </p:cNvSpPr>
          <p:nvPr>
            <p:ph type="title"/>
          </p:nvPr>
        </p:nvSpPr>
        <p:spPr/>
        <p:txBody>
          <a:bodyPr>
            <a:normAutofit/>
          </a:bodyPr>
          <a:lstStyle/>
          <a:p>
            <a:r>
              <a:rPr lang="de-DE" dirty="0"/>
              <a:t>Schmerzmittel</a:t>
            </a:r>
            <a:br>
              <a:rPr lang="de-DE" dirty="0"/>
            </a:br>
            <a:endParaRPr lang="de-DE" dirty="0"/>
          </a:p>
        </p:txBody>
      </p:sp>
      <p:sp>
        <p:nvSpPr>
          <p:cNvPr id="3" name="Inhaltsplatzhalter 2">
            <a:extLst>
              <a:ext uri="{FF2B5EF4-FFF2-40B4-BE49-F238E27FC236}">
                <a16:creationId xmlns:a16="http://schemas.microsoft.com/office/drawing/2014/main" id="{23511D39-A60E-4C8F-971C-0CF9B5F77FA5}"/>
              </a:ext>
            </a:extLst>
          </p:cNvPr>
          <p:cNvSpPr>
            <a:spLocks noGrp="1"/>
          </p:cNvSpPr>
          <p:nvPr>
            <p:ph idx="1"/>
          </p:nvPr>
        </p:nvSpPr>
        <p:spPr>
          <a:xfrm>
            <a:off x="677334" y="1990123"/>
            <a:ext cx="8596668" cy="4687514"/>
          </a:xfrm>
        </p:spPr>
        <p:txBody>
          <a:bodyPr>
            <a:normAutofit/>
          </a:bodyPr>
          <a:lstStyle/>
          <a:p>
            <a:r>
              <a:rPr lang="de-DE" dirty="0"/>
              <a:t>Acetylsalicylsäure 1000 mg, </a:t>
            </a:r>
          </a:p>
          <a:p>
            <a:r>
              <a:rPr lang="de-DE" dirty="0"/>
              <a:t>Ibuprofen 800 mg, </a:t>
            </a:r>
          </a:p>
          <a:p>
            <a:r>
              <a:rPr lang="de-DE" dirty="0" err="1"/>
              <a:t>Diclofenac</a:t>
            </a:r>
            <a:r>
              <a:rPr lang="de-DE" dirty="0"/>
              <a:t> 25-50 mg, </a:t>
            </a:r>
          </a:p>
          <a:p>
            <a:r>
              <a:rPr lang="de-DE" dirty="0"/>
              <a:t>Naproxen 500 mg, </a:t>
            </a:r>
          </a:p>
          <a:p>
            <a:r>
              <a:rPr lang="de-DE" dirty="0"/>
              <a:t>Paracetamol 1000 mg, </a:t>
            </a:r>
          </a:p>
          <a:p>
            <a:r>
              <a:rPr lang="de-DE" dirty="0" err="1"/>
              <a:t>Novaminsulfon</a:t>
            </a:r>
            <a:r>
              <a:rPr lang="de-DE" dirty="0"/>
              <a:t>/Metamizol 1000 mg, </a:t>
            </a:r>
          </a:p>
          <a:p>
            <a:r>
              <a:rPr lang="de-DE" dirty="0" err="1"/>
              <a:t>Phenazon</a:t>
            </a:r>
            <a:r>
              <a:rPr lang="de-DE" dirty="0"/>
              <a:t> 1000 mg</a:t>
            </a:r>
            <a:endParaRPr lang="de-DE" dirty="0">
              <a:sym typeface="Symbol" panose="05050102010706020507" pitchFamily="18" charset="2"/>
            </a:endParaRPr>
          </a:p>
        </p:txBody>
      </p:sp>
    </p:spTree>
    <p:extLst>
      <p:ext uri="{BB962C8B-B14F-4D97-AF65-F5344CB8AC3E}">
        <p14:creationId xmlns:p14="http://schemas.microsoft.com/office/powerpoint/2010/main" val="15952592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900DB98-8A7A-4DB0-8E98-C80032AAC2CB}"/>
              </a:ext>
            </a:extLst>
          </p:cNvPr>
          <p:cNvSpPr>
            <a:spLocks noGrp="1"/>
          </p:cNvSpPr>
          <p:nvPr>
            <p:ph type="title"/>
          </p:nvPr>
        </p:nvSpPr>
        <p:spPr/>
        <p:txBody>
          <a:bodyPr>
            <a:normAutofit/>
          </a:bodyPr>
          <a:lstStyle/>
          <a:p>
            <a:r>
              <a:rPr lang="de-DE" dirty="0"/>
              <a:t>Triptane</a:t>
            </a:r>
            <a:br>
              <a:rPr lang="de-DE" dirty="0"/>
            </a:br>
            <a:endParaRPr lang="de-DE" dirty="0"/>
          </a:p>
        </p:txBody>
      </p:sp>
      <p:sp>
        <p:nvSpPr>
          <p:cNvPr id="3" name="Inhaltsplatzhalter 2">
            <a:extLst>
              <a:ext uri="{FF2B5EF4-FFF2-40B4-BE49-F238E27FC236}">
                <a16:creationId xmlns:a16="http://schemas.microsoft.com/office/drawing/2014/main" id="{23511D39-A60E-4C8F-971C-0CF9B5F77FA5}"/>
              </a:ext>
            </a:extLst>
          </p:cNvPr>
          <p:cNvSpPr>
            <a:spLocks noGrp="1"/>
          </p:cNvSpPr>
          <p:nvPr>
            <p:ph idx="1"/>
          </p:nvPr>
        </p:nvSpPr>
        <p:spPr>
          <a:xfrm>
            <a:off x="677334" y="1990123"/>
            <a:ext cx="8596668" cy="4687514"/>
          </a:xfrm>
        </p:spPr>
        <p:txBody>
          <a:bodyPr>
            <a:normAutofit/>
          </a:bodyPr>
          <a:lstStyle/>
          <a:p>
            <a:r>
              <a:rPr lang="de-DE" dirty="0"/>
              <a:t>Alle sieben Triptane sind als Tablette erhältlich. </a:t>
            </a:r>
          </a:p>
          <a:p>
            <a:r>
              <a:rPr lang="de-DE" dirty="0"/>
              <a:t>Zusätzlich gibt es </a:t>
            </a:r>
            <a:r>
              <a:rPr lang="de-DE" dirty="0" err="1"/>
              <a:t>Rizatriptan</a:t>
            </a:r>
            <a:r>
              <a:rPr lang="de-DE" dirty="0"/>
              <a:t> noch als Schmelztablette, </a:t>
            </a:r>
          </a:p>
          <a:p>
            <a:r>
              <a:rPr lang="de-DE" dirty="0"/>
              <a:t>Sumatriptan als Nasenspray und Autoinjektor</a:t>
            </a:r>
          </a:p>
          <a:p>
            <a:r>
              <a:rPr lang="de-DE" dirty="0" err="1"/>
              <a:t>Zolmitriptan</a:t>
            </a:r>
            <a:r>
              <a:rPr lang="de-DE" dirty="0"/>
              <a:t> als Schmelztablette und Nasenspray.</a:t>
            </a:r>
          </a:p>
        </p:txBody>
      </p:sp>
    </p:spTree>
    <p:extLst>
      <p:ext uri="{BB962C8B-B14F-4D97-AF65-F5344CB8AC3E}">
        <p14:creationId xmlns:p14="http://schemas.microsoft.com/office/powerpoint/2010/main" val="77759898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900DB98-8A7A-4DB0-8E98-C80032AAC2CB}"/>
              </a:ext>
            </a:extLst>
          </p:cNvPr>
          <p:cNvSpPr>
            <a:spLocks noGrp="1"/>
          </p:cNvSpPr>
          <p:nvPr>
            <p:ph type="title"/>
          </p:nvPr>
        </p:nvSpPr>
        <p:spPr/>
        <p:txBody>
          <a:bodyPr>
            <a:normAutofit/>
          </a:bodyPr>
          <a:lstStyle/>
          <a:p>
            <a:r>
              <a:rPr lang="de-DE" dirty="0"/>
              <a:t>Kortison</a:t>
            </a:r>
            <a:br>
              <a:rPr lang="de-DE" dirty="0"/>
            </a:br>
            <a:endParaRPr lang="de-DE" dirty="0"/>
          </a:p>
        </p:txBody>
      </p:sp>
      <p:sp>
        <p:nvSpPr>
          <p:cNvPr id="3" name="Inhaltsplatzhalter 2">
            <a:extLst>
              <a:ext uri="{FF2B5EF4-FFF2-40B4-BE49-F238E27FC236}">
                <a16:creationId xmlns:a16="http://schemas.microsoft.com/office/drawing/2014/main" id="{23511D39-A60E-4C8F-971C-0CF9B5F77FA5}"/>
              </a:ext>
            </a:extLst>
          </p:cNvPr>
          <p:cNvSpPr>
            <a:spLocks noGrp="1"/>
          </p:cNvSpPr>
          <p:nvPr>
            <p:ph idx="1"/>
          </p:nvPr>
        </p:nvSpPr>
        <p:spPr>
          <a:xfrm>
            <a:off x="677334" y="1990123"/>
            <a:ext cx="8596668" cy="4687514"/>
          </a:xfrm>
        </p:spPr>
        <p:txBody>
          <a:bodyPr>
            <a:normAutofit/>
          </a:bodyPr>
          <a:lstStyle/>
          <a:p>
            <a:r>
              <a:rPr lang="de-DE" dirty="0"/>
              <a:t>Im ärztlichen Notdienst gibt man Patienten mit einem Status </a:t>
            </a:r>
            <a:r>
              <a:rPr lang="de-DE" dirty="0" err="1"/>
              <a:t>migränosus</a:t>
            </a:r>
            <a:r>
              <a:rPr lang="de-DE" dirty="0"/>
              <a:t>, einer überlangen Migräne-Attacke, </a:t>
            </a:r>
            <a:r>
              <a:rPr lang="de-DE" dirty="0" err="1"/>
              <a:t>Kortisonpräparate</a:t>
            </a:r>
            <a:r>
              <a:rPr lang="de-DE" dirty="0"/>
              <a:t> intravenös. </a:t>
            </a:r>
          </a:p>
          <a:p>
            <a:r>
              <a:rPr lang="de-DE" dirty="0"/>
              <a:t>Und auch Medikamentenpausen, mit denen man gegen Kopfschmerzen bei Medikamenten-Übergebrauch vorgeht, lassen sich durch eine </a:t>
            </a:r>
            <a:r>
              <a:rPr lang="de-DE" dirty="0" err="1"/>
              <a:t>Kortisongabe</a:t>
            </a:r>
            <a:r>
              <a:rPr lang="de-DE" dirty="0"/>
              <a:t> häufig so erleichtern, dass diese zu Hause durchgeführt werden können. </a:t>
            </a:r>
          </a:p>
          <a:p>
            <a:r>
              <a:rPr lang="de-DE" dirty="0"/>
              <a:t>Auf der anderen Seite sind die erforderlichen </a:t>
            </a:r>
            <a:r>
              <a:rPr lang="de-DE" dirty="0" err="1"/>
              <a:t>Kortisonmengen</a:t>
            </a:r>
            <a:r>
              <a:rPr lang="de-DE" dirty="0"/>
              <a:t> bei Migräne so hoch, dass sie nicht regelmäßig angewendet werden können, sondern nur in den genannten Ausnahmesituationen.</a:t>
            </a:r>
          </a:p>
          <a:p>
            <a:endParaRPr lang="de-DE" dirty="0"/>
          </a:p>
        </p:txBody>
      </p:sp>
    </p:spTree>
    <p:extLst>
      <p:ext uri="{BB962C8B-B14F-4D97-AF65-F5344CB8AC3E}">
        <p14:creationId xmlns:p14="http://schemas.microsoft.com/office/powerpoint/2010/main" val="396097709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900DB98-8A7A-4DB0-8E98-C80032AAC2CB}"/>
              </a:ext>
            </a:extLst>
          </p:cNvPr>
          <p:cNvSpPr>
            <a:spLocks noGrp="1"/>
          </p:cNvSpPr>
          <p:nvPr>
            <p:ph type="title"/>
          </p:nvPr>
        </p:nvSpPr>
        <p:spPr/>
        <p:txBody>
          <a:bodyPr>
            <a:normAutofit fontScale="90000"/>
          </a:bodyPr>
          <a:lstStyle/>
          <a:p>
            <a:r>
              <a:rPr lang="de-DE" dirty="0"/>
              <a:t>Migräneattacke</a:t>
            </a:r>
            <a:br>
              <a:rPr lang="de-DE" dirty="0"/>
            </a:br>
            <a:r>
              <a:rPr lang="de-DE" dirty="0"/>
              <a:t>Was hilft wogegen?</a:t>
            </a:r>
            <a:br>
              <a:rPr lang="de-DE" dirty="0"/>
            </a:br>
            <a:endParaRPr lang="de-DE" dirty="0"/>
          </a:p>
        </p:txBody>
      </p:sp>
      <p:sp>
        <p:nvSpPr>
          <p:cNvPr id="3" name="Inhaltsplatzhalter 2">
            <a:extLst>
              <a:ext uri="{FF2B5EF4-FFF2-40B4-BE49-F238E27FC236}">
                <a16:creationId xmlns:a16="http://schemas.microsoft.com/office/drawing/2014/main" id="{23511D39-A60E-4C8F-971C-0CF9B5F77FA5}"/>
              </a:ext>
            </a:extLst>
          </p:cNvPr>
          <p:cNvSpPr>
            <a:spLocks noGrp="1"/>
          </p:cNvSpPr>
          <p:nvPr>
            <p:ph idx="1"/>
          </p:nvPr>
        </p:nvSpPr>
        <p:spPr>
          <a:xfrm>
            <a:off x="677334" y="1990123"/>
            <a:ext cx="8596668" cy="4687514"/>
          </a:xfrm>
        </p:spPr>
        <p:txBody>
          <a:bodyPr>
            <a:normAutofit/>
          </a:bodyPr>
          <a:lstStyle/>
          <a:p>
            <a:pPr marL="0" indent="0">
              <a:buNone/>
            </a:pPr>
            <a:endParaRPr lang="de-DE" dirty="0"/>
          </a:p>
          <a:p>
            <a:r>
              <a:rPr lang="de-DE" dirty="0"/>
              <a:t>Die Medikamente können entweder einzeln, nacheinander oder auch in Kombination eingesetzt werden. Dem Patienten soll es möglich sein, die Migräneattacken selbstständig wirkungsvoll zu bekämpfen, ohne im Anfall ärztliche Hilfe in Anspruch nehmen zu müssen</a:t>
            </a:r>
          </a:p>
          <a:p>
            <a:r>
              <a:rPr lang="de-DE" altLang="de-DE" dirty="0">
                <a:solidFill>
                  <a:srgbClr val="C00000"/>
                </a:solidFill>
              </a:rPr>
              <a:t>Bei besonders lang anhaltenden Attacken und häufig wiederkehrenden Kopfschmerzen: </a:t>
            </a:r>
            <a:br>
              <a:rPr lang="de-DE" altLang="de-DE" dirty="0">
                <a:solidFill>
                  <a:srgbClr val="C00000"/>
                </a:solidFill>
              </a:rPr>
            </a:br>
            <a:r>
              <a:rPr lang="de-DE" altLang="de-DE" dirty="0">
                <a:solidFill>
                  <a:srgbClr val="C00000"/>
                </a:solidFill>
              </a:rPr>
              <a:t>Triptan in Kombination mit 500 oder 1000 mg Naproxen.</a:t>
            </a:r>
          </a:p>
        </p:txBody>
      </p:sp>
    </p:spTree>
    <p:extLst>
      <p:ext uri="{BB962C8B-B14F-4D97-AF65-F5344CB8AC3E}">
        <p14:creationId xmlns:p14="http://schemas.microsoft.com/office/powerpoint/2010/main" val="213160569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96F0607-9C97-4062-BDAA-94284C926B2F}"/>
              </a:ext>
            </a:extLst>
          </p:cNvPr>
          <p:cNvSpPr>
            <a:spLocks noGrp="1"/>
          </p:cNvSpPr>
          <p:nvPr>
            <p:ph type="title"/>
          </p:nvPr>
        </p:nvSpPr>
        <p:spPr/>
        <p:txBody>
          <a:bodyPr/>
          <a:lstStyle/>
          <a:p>
            <a:r>
              <a:rPr lang="de-DE" dirty="0"/>
              <a:t>Wann kein Triptan</a:t>
            </a:r>
          </a:p>
        </p:txBody>
      </p:sp>
      <p:sp>
        <p:nvSpPr>
          <p:cNvPr id="3" name="Inhaltsplatzhalter 2">
            <a:extLst>
              <a:ext uri="{FF2B5EF4-FFF2-40B4-BE49-F238E27FC236}">
                <a16:creationId xmlns:a16="http://schemas.microsoft.com/office/drawing/2014/main" id="{5ADE0DA7-6C26-44DD-AD0F-D8639EF6D664}"/>
              </a:ext>
            </a:extLst>
          </p:cNvPr>
          <p:cNvSpPr>
            <a:spLocks noGrp="1"/>
          </p:cNvSpPr>
          <p:nvPr>
            <p:ph idx="1"/>
          </p:nvPr>
        </p:nvSpPr>
        <p:spPr/>
        <p:txBody>
          <a:bodyPr/>
          <a:lstStyle/>
          <a:p>
            <a:r>
              <a:rPr lang="de-DE" dirty="0"/>
              <a:t>Eine einfache Regel besagt, dass für einen Patienten, der wegen Durchblutungsstörungen ASS 100 mg einnehmen soll, Triptane nicht geeignet sind.</a:t>
            </a:r>
          </a:p>
          <a:p>
            <a:r>
              <a:rPr lang="de-DE" dirty="0"/>
              <a:t>Nicht erlaubt sind Triptane zudem, wenn Patienten einen unzureichend behandelten Bluthochdruck aufweisen. Das stellt jedoch in der Praxis meist kein großes Problem dar, weil viele Blutdrucksenker gleichzeitig auch vorbeugend gegen Migräne helfen und damit mit doppelter Indikation – als Blutdrucksenker und als Migräne-Prophylaxe – eingesetzt werden können.</a:t>
            </a:r>
          </a:p>
          <a:p>
            <a:endParaRPr lang="de-DE" dirty="0"/>
          </a:p>
        </p:txBody>
      </p:sp>
    </p:spTree>
    <p:extLst>
      <p:ext uri="{BB962C8B-B14F-4D97-AF65-F5344CB8AC3E}">
        <p14:creationId xmlns:p14="http://schemas.microsoft.com/office/powerpoint/2010/main" val="243426798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91B309E9-D3A4-4FAD-B12A-1F38D83B72AD}"/>
              </a:ext>
            </a:extLst>
          </p:cNvPr>
          <p:cNvSpPr>
            <a:spLocks noGrp="1"/>
          </p:cNvSpPr>
          <p:nvPr>
            <p:ph type="title"/>
          </p:nvPr>
        </p:nvSpPr>
        <p:spPr/>
        <p:txBody>
          <a:bodyPr/>
          <a:lstStyle/>
          <a:p>
            <a:r>
              <a:rPr lang="de-DE" dirty="0"/>
              <a:t>Medikamentöse Migräneprophylaxe</a:t>
            </a:r>
          </a:p>
        </p:txBody>
      </p:sp>
      <p:sp>
        <p:nvSpPr>
          <p:cNvPr id="5" name="Textplatzhalter 4">
            <a:extLst>
              <a:ext uri="{FF2B5EF4-FFF2-40B4-BE49-F238E27FC236}">
                <a16:creationId xmlns:a16="http://schemas.microsoft.com/office/drawing/2014/main" id="{E63B0EC2-4D97-4F8A-A74E-A6831A2B2AAD}"/>
              </a:ext>
            </a:extLst>
          </p:cNvPr>
          <p:cNvSpPr>
            <a:spLocks noGrp="1"/>
          </p:cNvSpPr>
          <p:nvPr>
            <p:ph type="body" idx="1"/>
          </p:nvPr>
        </p:nvSpPr>
        <p:spPr/>
        <p:txBody>
          <a:bodyPr/>
          <a:lstStyle/>
          <a:p>
            <a:r>
              <a:rPr lang="de-DE" dirty="0"/>
              <a:t>Was verwendet man wann</a:t>
            </a:r>
          </a:p>
        </p:txBody>
      </p:sp>
    </p:spTree>
    <p:extLst>
      <p:ext uri="{BB962C8B-B14F-4D97-AF65-F5344CB8AC3E}">
        <p14:creationId xmlns:p14="http://schemas.microsoft.com/office/powerpoint/2010/main" val="299463660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C2EC72-0CDE-49F3-9F98-87EB17F4BD2D}"/>
              </a:ext>
            </a:extLst>
          </p:cNvPr>
          <p:cNvSpPr>
            <a:spLocks noGrp="1"/>
          </p:cNvSpPr>
          <p:nvPr>
            <p:ph type="title"/>
          </p:nvPr>
        </p:nvSpPr>
        <p:spPr/>
        <p:txBody>
          <a:bodyPr/>
          <a:lstStyle/>
          <a:p>
            <a:r>
              <a:rPr lang="de-DE" dirty="0"/>
              <a:t>Vorbeugung durch Medikamente</a:t>
            </a:r>
          </a:p>
        </p:txBody>
      </p:sp>
      <p:sp>
        <p:nvSpPr>
          <p:cNvPr id="3" name="Inhaltsplatzhalter 2">
            <a:extLst>
              <a:ext uri="{FF2B5EF4-FFF2-40B4-BE49-F238E27FC236}">
                <a16:creationId xmlns:a16="http://schemas.microsoft.com/office/drawing/2014/main" id="{74AE2702-7464-421A-B355-9C291ED031E0}"/>
              </a:ext>
            </a:extLst>
          </p:cNvPr>
          <p:cNvSpPr>
            <a:spLocks noGrp="1"/>
          </p:cNvSpPr>
          <p:nvPr>
            <p:ph idx="1"/>
          </p:nvPr>
        </p:nvSpPr>
        <p:spPr>
          <a:xfrm>
            <a:off x="677334" y="2160589"/>
            <a:ext cx="8596668" cy="4366046"/>
          </a:xfrm>
        </p:spPr>
        <p:txBody>
          <a:bodyPr>
            <a:noAutofit/>
          </a:bodyPr>
          <a:lstStyle/>
          <a:p>
            <a:r>
              <a:rPr lang="de-DE" sz="1400" dirty="0"/>
              <a:t>Vorbeugung soll Migräneattacken seltener, kürzer und leichter zu machen. </a:t>
            </a:r>
          </a:p>
          <a:p>
            <a:r>
              <a:rPr lang="de-DE" sz="1400" dirty="0"/>
              <a:t>Bedauerlicherweise findet man nicht immer sofort eine Substanz, die sowohl wirksam als auch verträglich ist. Ist man aber erst einmal fündig geworden, kann sich die Lebensqualität der Betroffenen dramatisch verbessern. </a:t>
            </a:r>
          </a:p>
          <a:p>
            <a:r>
              <a:rPr lang="de-DE" sz="1400" dirty="0"/>
              <a:t>Täglich Medikamente einzunehmen ist aber sicherlich nicht für alle Migränepatienten erforderlich.</a:t>
            </a:r>
          </a:p>
          <a:p>
            <a:r>
              <a:rPr lang="de-DE" sz="1400" dirty="0"/>
              <a:t>Die medikamentöse Prophylaxe soll dabei nie sinnvolle Verhaltens-Maßnahmen ersetzen, sondern diese, falls erforderlich, ergänzen. Das Führen eines Kopfschmerzkalenders, sei es mittels App oder althergebracht auf Papier, hilft bei der Entscheidung, den richtigen Startzeitpunkt zu wählen. Wie so oft im Leben gilt auch hier die Regel, nicht zu spät zu beginnen. Liegt erst einmal eine chronische Migräne mit Medikamenten-Übergebrauch vor, tun sich die vorbeugenden Medikamente natürlich schwerer.</a:t>
            </a:r>
          </a:p>
          <a:p>
            <a:pPr marL="0" indent="0">
              <a:buNone/>
            </a:pPr>
            <a:r>
              <a:rPr lang="de-DE" sz="1400" dirty="0"/>
              <a:t> </a:t>
            </a:r>
          </a:p>
        </p:txBody>
      </p:sp>
    </p:spTree>
    <p:extLst>
      <p:ext uri="{BB962C8B-B14F-4D97-AF65-F5344CB8AC3E}">
        <p14:creationId xmlns:p14="http://schemas.microsoft.com/office/powerpoint/2010/main" val="44784722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C98CA0-C4BD-4BA0-902D-31CB052FA26F}"/>
              </a:ext>
            </a:extLst>
          </p:cNvPr>
          <p:cNvSpPr>
            <a:spLocks noGrp="1"/>
          </p:cNvSpPr>
          <p:nvPr>
            <p:ph type="title"/>
          </p:nvPr>
        </p:nvSpPr>
        <p:spPr/>
        <p:txBody>
          <a:bodyPr/>
          <a:lstStyle/>
          <a:p>
            <a:r>
              <a:rPr lang="de-DE" dirty="0"/>
              <a:t>Wann Prophylaxe</a:t>
            </a:r>
          </a:p>
        </p:txBody>
      </p:sp>
      <p:sp>
        <p:nvSpPr>
          <p:cNvPr id="3" name="Inhaltsplatzhalter 2">
            <a:extLst>
              <a:ext uri="{FF2B5EF4-FFF2-40B4-BE49-F238E27FC236}">
                <a16:creationId xmlns:a16="http://schemas.microsoft.com/office/drawing/2014/main" id="{0F32102C-45AA-432B-9933-7D2AD9D5E1B9}"/>
              </a:ext>
            </a:extLst>
          </p:cNvPr>
          <p:cNvSpPr>
            <a:spLocks noGrp="1"/>
          </p:cNvSpPr>
          <p:nvPr>
            <p:ph idx="1"/>
          </p:nvPr>
        </p:nvSpPr>
        <p:spPr/>
        <p:txBody>
          <a:bodyPr>
            <a:noAutofit/>
          </a:bodyPr>
          <a:lstStyle/>
          <a:p>
            <a:r>
              <a:rPr lang="de-DE" sz="1400" dirty="0"/>
              <a:t>Häufige Migräneattacken: Spätestens ab sechs Migränetagen im Monat, die mit einer Einnahme von Schmerzmitteln oder Triptanen verbunden sind, sollte der Patient eine vorbeugende Therapie beginnen. Ziel ist es unter anderem zu verhindern, dass sich ein Kopfschmerz bei Medikamenten-Übergebrauch entwickelt. Die Migräne soll vor allem seltener werden. </a:t>
            </a:r>
          </a:p>
          <a:p>
            <a:r>
              <a:rPr lang="de-DE" sz="1400" dirty="0"/>
              <a:t>Versagen der Attacken-Behandlung: Bei einigen Patienten wirken Schmerzmittel und Triptane nicht oder sie vertragen diese nicht. Manch andere dürfen diese aufgrund von Begleiterkrankungen, sogenannten Kontraindikationen, nicht einsetzen. In solchen Fällen empfiehlt sich eine Vorbeugung mit Medikamenten auch dann, wenn die Attacken relativ selten sind. Hier strebt man insbesondere an, dass sich die Migräneattacken abschwächen. </a:t>
            </a:r>
          </a:p>
          <a:p>
            <a:r>
              <a:rPr lang="de-DE" sz="1400" dirty="0"/>
              <a:t>Besonders lange Migräneattacken, die wiederholt auftreten: Hält eine Migräneattacke länger als drei Tage an, spricht man von einem Status </a:t>
            </a:r>
            <a:r>
              <a:rPr lang="de-DE" sz="1400" dirty="0" err="1"/>
              <a:t>migränosus</a:t>
            </a:r>
            <a:r>
              <a:rPr lang="de-DE" sz="1400" dirty="0"/>
              <a:t>. Frauen kennen dies nicht selten zum Zeitpunkt der Regel. Hier soll durch die medikamentöse Vorbeugung vor allem erreicht werden, dass sich die Attacke verkürzt.</a:t>
            </a:r>
          </a:p>
          <a:p>
            <a:r>
              <a:rPr lang="de-DE" sz="1400" dirty="0"/>
              <a:t>Ausgeprägte Migräne-Auren: Haben Migräne-Auren erst einmal begonnen, kann man sie nicht mehr aufhalten. Schmerzmittel und Triptane sind hier wirkungslos. Man muss gezwungenermaßen abwarten, bis sie von allein abgeklungen sind. Treten die Auren besonders lang auf oder in Form von Sprachstörungen oder Lähmungen, können sie den Betroffenen (und seine Umgebung) verständlicherweise stark ängstigen. Hier hofft man, die Auren durch eine medikamentöse Vorbeugung möglichst vollständig zu unterdrücken. </a:t>
            </a:r>
          </a:p>
          <a:p>
            <a:endParaRPr lang="de-DE" sz="1400" dirty="0"/>
          </a:p>
        </p:txBody>
      </p:sp>
    </p:spTree>
    <p:extLst>
      <p:ext uri="{BB962C8B-B14F-4D97-AF65-F5344CB8AC3E}">
        <p14:creationId xmlns:p14="http://schemas.microsoft.com/office/powerpoint/2010/main" val="322965629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FC9633-337E-42B9-88DA-A2BA7F96569F}"/>
              </a:ext>
            </a:extLst>
          </p:cNvPr>
          <p:cNvSpPr>
            <a:spLocks noGrp="1"/>
          </p:cNvSpPr>
          <p:nvPr>
            <p:ph type="title"/>
          </p:nvPr>
        </p:nvSpPr>
        <p:spPr/>
        <p:txBody>
          <a:bodyPr/>
          <a:lstStyle/>
          <a:p>
            <a:r>
              <a:rPr lang="de-DE" dirty="0"/>
              <a:t>Wahl des Medikaments</a:t>
            </a:r>
          </a:p>
        </p:txBody>
      </p:sp>
      <p:sp>
        <p:nvSpPr>
          <p:cNvPr id="3" name="Inhaltsplatzhalter 2">
            <a:extLst>
              <a:ext uri="{FF2B5EF4-FFF2-40B4-BE49-F238E27FC236}">
                <a16:creationId xmlns:a16="http://schemas.microsoft.com/office/drawing/2014/main" id="{5786B289-8E07-48D1-B962-1EBE5327F85D}"/>
              </a:ext>
            </a:extLst>
          </p:cNvPr>
          <p:cNvSpPr>
            <a:spLocks noGrp="1"/>
          </p:cNvSpPr>
          <p:nvPr>
            <p:ph idx="1"/>
          </p:nvPr>
        </p:nvSpPr>
        <p:spPr>
          <a:xfrm>
            <a:off x="677334" y="1433119"/>
            <a:ext cx="8596668" cy="4815281"/>
          </a:xfrm>
        </p:spPr>
        <p:txBody>
          <a:bodyPr>
            <a:noAutofit/>
          </a:bodyPr>
          <a:lstStyle/>
          <a:p>
            <a:r>
              <a:rPr lang="de-DE" sz="2000" dirty="0"/>
              <a:t>A. Kein Leidensdruck: Keine Prophylaxe notwendig</a:t>
            </a:r>
          </a:p>
          <a:p>
            <a:r>
              <a:rPr lang="de-DE" sz="2000" dirty="0"/>
              <a:t>B. Geringer Leidensdruck: Magnesium</a:t>
            </a:r>
            <a:r>
              <a:rPr lang="de-DE" sz="2000" dirty="0">
                <a:sym typeface="Symbol" panose="05050102010706020507" pitchFamily="18" charset="2"/>
              </a:rPr>
              <a:t>,</a:t>
            </a:r>
            <a:r>
              <a:rPr lang="de-DE" sz="2000" dirty="0"/>
              <a:t> Vitamin B2</a:t>
            </a:r>
          </a:p>
          <a:p>
            <a:r>
              <a:rPr lang="de-DE" sz="2000" dirty="0"/>
              <a:t>C. Mäßiger Leidensdruck: Opipramol, Lisinopril, Candesartan</a:t>
            </a:r>
            <a:r>
              <a:rPr lang="de-DE" sz="2000" dirty="0">
                <a:sym typeface="Symbol" panose="05050102010706020507" pitchFamily="18" charset="2"/>
              </a:rPr>
              <a:t>,</a:t>
            </a:r>
            <a:r>
              <a:rPr lang="de-DE" sz="2000" dirty="0"/>
              <a:t> </a:t>
            </a:r>
            <a:r>
              <a:rPr lang="de-DE" sz="2000" dirty="0" err="1"/>
              <a:t>Bisoprolol</a:t>
            </a:r>
            <a:br>
              <a:rPr lang="de-DE" sz="2000" dirty="0"/>
            </a:br>
            <a:r>
              <a:rPr lang="de-DE" sz="2000" dirty="0"/>
              <a:t>Für die bisher genannten Medikamente gilt: Sie haben den Vorteil, dass bei der Einnahme keine unangenehmen Nebenwirkungen zu erwarten sind. Nachteil: Eine spätere Behandlung mit </a:t>
            </a:r>
            <a:r>
              <a:rPr lang="de-DE" sz="2000" dirty="0" err="1"/>
              <a:t>Onabotulinumtoxin</a:t>
            </a:r>
            <a:r>
              <a:rPr lang="de-DE" sz="2000" dirty="0"/>
              <a:t> oder monoklonalen Antikörpern ist nicht möglich, da es sich nicht um Substanzen mit hoher Evidenz handelt (s.o.). </a:t>
            </a:r>
          </a:p>
          <a:p>
            <a:r>
              <a:rPr lang="de-DE" sz="2000" dirty="0"/>
              <a:t>D. Hoher Leidensdruck:</a:t>
            </a:r>
            <a:br>
              <a:rPr lang="de-DE" sz="2000" dirty="0"/>
            </a:br>
            <a:r>
              <a:rPr lang="de-DE" sz="2000" dirty="0"/>
              <a:t>1. </a:t>
            </a:r>
            <a:r>
              <a:rPr lang="de-DE" sz="2000" dirty="0" err="1"/>
              <a:t>Metroprolol</a:t>
            </a:r>
            <a:r>
              <a:rPr lang="de-DE" sz="2000" dirty="0"/>
              <a:t>/Propranolol, Amitriptylin, </a:t>
            </a:r>
            <a:r>
              <a:rPr lang="de-DE" sz="2000" dirty="0" err="1"/>
              <a:t>Flunarizin</a:t>
            </a:r>
            <a:r>
              <a:rPr lang="de-DE" sz="2000" dirty="0"/>
              <a:t>, Topiramat </a:t>
            </a:r>
            <a:br>
              <a:rPr lang="de-DE" sz="2000" dirty="0"/>
            </a:br>
            <a:r>
              <a:rPr lang="de-DE" sz="2000" dirty="0"/>
              <a:t>2. Valproinsäure</a:t>
            </a:r>
            <a:br>
              <a:rPr lang="de-DE" sz="2000" dirty="0"/>
            </a:br>
            <a:r>
              <a:rPr lang="de-DE" sz="2000" dirty="0"/>
              <a:t>3. </a:t>
            </a:r>
            <a:r>
              <a:rPr lang="de-DE" sz="2000" dirty="0" err="1"/>
              <a:t>Onabotulinumtoxin</a:t>
            </a:r>
            <a:r>
              <a:rPr lang="de-DE" sz="2000" dirty="0"/>
              <a:t> bei chronischer Migräne oder monoklonaler Antikörper bei episodischer Migräne</a:t>
            </a:r>
            <a:br>
              <a:rPr lang="de-DE" sz="2000" dirty="0"/>
            </a:br>
            <a:r>
              <a:rPr lang="de-DE" sz="2000" dirty="0"/>
              <a:t>4. monoklonaler Antikörper bei chronischer Migräne.</a:t>
            </a:r>
          </a:p>
        </p:txBody>
      </p:sp>
    </p:spTree>
    <p:extLst>
      <p:ext uri="{BB962C8B-B14F-4D97-AF65-F5344CB8AC3E}">
        <p14:creationId xmlns:p14="http://schemas.microsoft.com/office/powerpoint/2010/main" val="96630318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B28B23B-2ED9-4B5E-B1B0-F97DD83EA106}"/>
              </a:ext>
            </a:extLst>
          </p:cNvPr>
          <p:cNvSpPr>
            <a:spLocks noGrp="1"/>
          </p:cNvSpPr>
          <p:nvPr>
            <p:ph type="title"/>
          </p:nvPr>
        </p:nvSpPr>
        <p:spPr/>
        <p:txBody>
          <a:bodyPr/>
          <a:lstStyle/>
          <a:p>
            <a:r>
              <a:rPr lang="de-DE" dirty="0"/>
              <a:t>Wahl des Medikaments</a:t>
            </a:r>
          </a:p>
        </p:txBody>
      </p:sp>
      <p:sp>
        <p:nvSpPr>
          <p:cNvPr id="3" name="Inhaltsplatzhalter 2">
            <a:extLst>
              <a:ext uri="{FF2B5EF4-FFF2-40B4-BE49-F238E27FC236}">
                <a16:creationId xmlns:a16="http://schemas.microsoft.com/office/drawing/2014/main" id="{86D196E0-FE91-45C0-8163-727BF231E07D}"/>
              </a:ext>
            </a:extLst>
          </p:cNvPr>
          <p:cNvSpPr>
            <a:spLocks noGrp="1"/>
          </p:cNvSpPr>
          <p:nvPr>
            <p:ph idx="1"/>
          </p:nvPr>
        </p:nvSpPr>
        <p:spPr>
          <a:xfrm>
            <a:off x="677334" y="1728133"/>
            <a:ext cx="8596668" cy="4313230"/>
          </a:xfrm>
        </p:spPr>
        <p:txBody>
          <a:bodyPr>
            <a:normAutofit fontScale="77500" lnSpcReduction="20000"/>
          </a:bodyPr>
          <a:lstStyle/>
          <a:p>
            <a:r>
              <a:rPr lang="de-DE" dirty="0"/>
              <a:t>Sind die unter Punkt 1 genannten Substanzen unwirksam oder unverträglich beziehungsweise liegen Kontraindikationen vor, kann bei einer chronischen Migräne </a:t>
            </a:r>
            <a:r>
              <a:rPr lang="de-DE" dirty="0" err="1"/>
              <a:t>Onabotulinumtoxin</a:t>
            </a:r>
            <a:r>
              <a:rPr lang="de-DE" dirty="0"/>
              <a:t> eingesetzt werden. </a:t>
            </a:r>
          </a:p>
          <a:p>
            <a:r>
              <a:rPr lang="de-DE" dirty="0"/>
              <a:t>Bevor man monoklonale Antikörper einsetzen kann, müssen bei einer episodischen Migräne derzeit die unter Punkt 1 und 2 genannten Substanzen, bei einer chronischen Migräne zusätzlich auch </a:t>
            </a:r>
            <a:r>
              <a:rPr lang="de-DE" dirty="0" err="1"/>
              <a:t>Onabotulinumtoxin</a:t>
            </a:r>
            <a:r>
              <a:rPr lang="de-DE" dirty="0"/>
              <a:t> erfolglos gewesen sein. </a:t>
            </a:r>
          </a:p>
          <a:p>
            <a:r>
              <a:rPr lang="de-DE" dirty="0"/>
              <a:t>Zwei Fliegen mit einer Klappe schlagen: Mit Ausnahme der monoklonalen Antikörper ist keine der aufgeführten Substanzen gezielt zur Vorbeugung der Migräne entwickelt worden. Die Wirkstoffe sind beispielsweise ursprünglich Mittel zur Behandlung von Bluthochdruck, Depressionen oder Epilepsie. </a:t>
            </a:r>
          </a:p>
          <a:p>
            <a:r>
              <a:rPr lang="de-DE" dirty="0"/>
              <a:t>Dieses Wissen kann hilfreich sein, wenn man vor der Frage steht, welche der zahlreichen Substanzen man zur Migräneprophylaxe nehmen soll. Vielleicht kann man ja zwei Gesundheitsstörungen mit einem Medikament behandeln? </a:t>
            </a:r>
          </a:p>
          <a:p>
            <a:r>
              <a:rPr lang="de-DE" dirty="0"/>
              <a:t>So drängen sich zum Beispiel die Blutdrucksenker Metoprolol, Propranolol, Lisinopril oder Candesartan geradezu auf, wenn ein Patient gleichzeitig Migräne und Bluthochdruck hat. </a:t>
            </a:r>
          </a:p>
          <a:p>
            <a:r>
              <a:rPr lang="de-DE" dirty="0"/>
              <a:t>Es lohnt sich aber auch, auf die möglichen Nebenwirkungen der Medikamente zu achten – Nebenwirkungen müssen keinesfalls immer ungünstig sein: Wer unter Schlafstörungen leidet, wird ein müde machendes Medikament wie Amitriptylin zu schätzen wissen. </a:t>
            </a:r>
          </a:p>
          <a:p>
            <a:r>
              <a:rPr lang="de-DE" dirty="0"/>
              <a:t>Auf der anderen Seite gibt es potenzielle Nebenwirkungen, die für Patienten inakzeptabel sind, sodass die entsprechende Substanz gar nicht in Betracht gezogen werden kann. </a:t>
            </a:r>
          </a:p>
        </p:txBody>
      </p:sp>
    </p:spTree>
    <p:extLst>
      <p:ext uri="{BB962C8B-B14F-4D97-AF65-F5344CB8AC3E}">
        <p14:creationId xmlns:p14="http://schemas.microsoft.com/office/powerpoint/2010/main" val="31262092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22BB6ED-DE0B-4305-AB3F-0B5828503DDC}"/>
              </a:ext>
            </a:extLst>
          </p:cNvPr>
          <p:cNvSpPr>
            <a:spLocks noGrp="1"/>
          </p:cNvSpPr>
          <p:nvPr>
            <p:ph type="title"/>
          </p:nvPr>
        </p:nvSpPr>
        <p:spPr/>
        <p:txBody>
          <a:bodyPr/>
          <a:lstStyle/>
          <a:p>
            <a:r>
              <a:rPr lang="de-DE" dirty="0"/>
              <a:t>Welche Prophylaxe  </a:t>
            </a:r>
          </a:p>
        </p:txBody>
      </p:sp>
      <p:sp>
        <p:nvSpPr>
          <p:cNvPr id="3" name="Inhaltsplatzhalter 2">
            <a:extLst>
              <a:ext uri="{FF2B5EF4-FFF2-40B4-BE49-F238E27FC236}">
                <a16:creationId xmlns:a16="http://schemas.microsoft.com/office/drawing/2014/main" id="{65F2E0B5-E5D8-4272-8902-32B5AE35249D}"/>
              </a:ext>
            </a:extLst>
          </p:cNvPr>
          <p:cNvSpPr>
            <a:spLocks noGrp="1"/>
          </p:cNvSpPr>
          <p:nvPr>
            <p:ph idx="1"/>
          </p:nvPr>
        </p:nvSpPr>
        <p:spPr>
          <a:xfrm>
            <a:off x="677334" y="1663700"/>
            <a:ext cx="8596668" cy="4813300"/>
          </a:xfrm>
        </p:spPr>
        <p:txBody>
          <a:bodyPr>
            <a:normAutofit/>
          </a:bodyPr>
          <a:lstStyle/>
          <a:p>
            <a:r>
              <a:rPr lang="de-DE" dirty="0"/>
              <a:t>Nahrungsergänzungsmittel bevorzugt: Magnesium, Vitamin B2</a:t>
            </a:r>
          </a:p>
          <a:p>
            <a:r>
              <a:rPr lang="de-DE" dirty="0"/>
              <a:t>Frauen, die keine sichere Verhütung wie die Pille nutzen: Magnesium, Amitriptylin, Metoprolol</a:t>
            </a:r>
          </a:p>
          <a:p>
            <a:r>
              <a:rPr lang="de-DE" dirty="0"/>
              <a:t>Begleiterkrankung Bluthochdruck: Metoprolol, Propranolol, </a:t>
            </a:r>
            <a:r>
              <a:rPr lang="de-DE" dirty="0" err="1"/>
              <a:t>Bisoprolol</a:t>
            </a:r>
            <a:r>
              <a:rPr lang="de-DE" dirty="0"/>
              <a:t>, Candesartan, Lisinopril</a:t>
            </a:r>
          </a:p>
          <a:p>
            <a:r>
              <a:rPr lang="de-DE" dirty="0"/>
              <a:t>Begleiterkrankung Depression: Amitriptylin, Venlafaxin</a:t>
            </a:r>
          </a:p>
          <a:p>
            <a:r>
              <a:rPr lang="de-DE" dirty="0"/>
              <a:t>Begleiterkrankung Schlafstörung: Amitriptylin</a:t>
            </a:r>
          </a:p>
          <a:p>
            <a:r>
              <a:rPr lang="de-DE" dirty="0"/>
              <a:t>Begleiterkrankung Tagesmüdigkeit/Antriebsstörung: Venlafaxin</a:t>
            </a:r>
          </a:p>
          <a:p>
            <a:r>
              <a:rPr lang="de-DE" dirty="0"/>
              <a:t>Begleiterkrankung chronischer Spannungskopfschmerz: Amitriptylin</a:t>
            </a:r>
          </a:p>
          <a:p>
            <a:r>
              <a:rPr lang="de-DE" dirty="0"/>
              <a:t>Keine Gewichtszunahme gewünscht: Topiramat, Candesartan, Magnesium, Vitamin B2</a:t>
            </a:r>
          </a:p>
          <a:p>
            <a:r>
              <a:rPr lang="de-DE" dirty="0"/>
              <a:t>Appetitzunahme gewünscht: Amitriptylin, </a:t>
            </a:r>
            <a:r>
              <a:rPr lang="de-DE" dirty="0" err="1"/>
              <a:t>Flunarizin</a:t>
            </a:r>
            <a:endParaRPr lang="de-DE" dirty="0"/>
          </a:p>
          <a:p>
            <a:r>
              <a:rPr lang="de-DE" dirty="0"/>
              <a:t>Wirksamkeit besonders gegen Auren erforderlich: </a:t>
            </a:r>
            <a:r>
              <a:rPr lang="de-DE" dirty="0" err="1"/>
              <a:t>Flunarizin</a:t>
            </a:r>
            <a:r>
              <a:rPr lang="de-DE" dirty="0"/>
              <a:t>, Topiramat</a:t>
            </a:r>
          </a:p>
          <a:p>
            <a:endParaRPr lang="de-DE" dirty="0"/>
          </a:p>
        </p:txBody>
      </p:sp>
    </p:spTree>
    <p:extLst>
      <p:ext uri="{BB962C8B-B14F-4D97-AF65-F5344CB8AC3E}">
        <p14:creationId xmlns:p14="http://schemas.microsoft.com/office/powerpoint/2010/main" val="66632617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FFEFBAB-0813-452F-B3C7-CA0358E89C95}"/>
              </a:ext>
            </a:extLst>
          </p:cNvPr>
          <p:cNvSpPr>
            <a:spLocks noGrp="1"/>
          </p:cNvSpPr>
          <p:nvPr>
            <p:ph type="title"/>
          </p:nvPr>
        </p:nvSpPr>
        <p:spPr/>
        <p:txBody>
          <a:bodyPr/>
          <a:lstStyle/>
          <a:p>
            <a:r>
              <a:rPr lang="de-DE" dirty="0"/>
              <a:t>Wie geht man vor?</a:t>
            </a:r>
          </a:p>
        </p:txBody>
      </p:sp>
      <p:sp>
        <p:nvSpPr>
          <p:cNvPr id="3" name="Inhaltsplatzhalter 2">
            <a:extLst>
              <a:ext uri="{FF2B5EF4-FFF2-40B4-BE49-F238E27FC236}">
                <a16:creationId xmlns:a16="http://schemas.microsoft.com/office/drawing/2014/main" id="{69C46DD7-5B0E-4EA7-8AFB-2213931118C0}"/>
              </a:ext>
            </a:extLst>
          </p:cNvPr>
          <p:cNvSpPr>
            <a:spLocks noGrp="1"/>
          </p:cNvSpPr>
          <p:nvPr>
            <p:ph idx="1"/>
          </p:nvPr>
        </p:nvSpPr>
        <p:spPr/>
        <p:txBody>
          <a:bodyPr/>
          <a:lstStyle/>
          <a:p>
            <a:r>
              <a:rPr lang="de-DE" dirty="0"/>
              <a:t>Die wichtigste Regel ist die, dass es keine allgemeingültigen Regeln für die Durchführung einer medikamentösen Vorbeugung gibt. </a:t>
            </a:r>
          </a:p>
          <a:p>
            <a:r>
              <a:rPr lang="de-DE" dirty="0"/>
              <a:t>Vor Beginn der Behandlung lässt sich weder vorhersagen, ob die Substanz bei dem jeweiligen Patienten wirken wird, noch ob er sie gut verträgt. </a:t>
            </a:r>
          </a:p>
        </p:txBody>
      </p:sp>
    </p:spTree>
    <p:extLst>
      <p:ext uri="{BB962C8B-B14F-4D97-AF65-F5344CB8AC3E}">
        <p14:creationId xmlns:p14="http://schemas.microsoft.com/office/powerpoint/2010/main" val="378622445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F3A1140-5224-43A4-B7B2-431D7B7CDE15}"/>
              </a:ext>
            </a:extLst>
          </p:cNvPr>
          <p:cNvSpPr>
            <a:spLocks noGrp="1"/>
          </p:cNvSpPr>
          <p:nvPr>
            <p:ph type="title"/>
          </p:nvPr>
        </p:nvSpPr>
        <p:spPr/>
        <p:txBody>
          <a:bodyPr/>
          <a:lstStyle/>
          <a:p>
            <a:r>
              <a:rPr lang="de-DE" dirty="0"/>
              <a:t>Nicht medikamentöse Verfahren im einzelnen</a:t>
            </a:r>
          </a:p>
        </p:txBody>
      </p:sp>
      <p:sp>
        <p:nvSpPr>
          <p:cNvPr id="4" name="Textplatzhalter 3">
            <a:extLst>
              <a:ext uri="{FF2B5EF4-FFF2-40B4-BE49-F238E27FC236}">
                <a16:creationId xmlns:a16="http://schemas.microsoft.com/office/drawing/2014/main" id="{70335BE4-2CEF-4627-84D0-2CA7A3A262A4}"/>
              </a:ext>
            </a:extLst>
          </p:cNvPr>
          <p:cNvSpPr>
            <a:spLocks noGrp="1"/>
          </p:cNvSpPr>
          <p:nvPr>
            <p:ph type="body" idx="1"/>
          </p:nvPr>
        </p:nvSpPr>
        <p:spPr/>
        <p:txBody>
          <a:bodyPr/>
          <a:lstStyle/>
          <a:p>
            <a:endParaRPr lang="de-DE"/>
          </a:p>
        </p:txBody>
      </p:sp>
    </p:spTree>
    <p:extLst>
      <p:ext uri="{BB962C8B-B14F-4D97-AF65-F5344CB8AC3E}">
        <p14:creationId xmlns:p14="http://schemas.microsoft.com/office/powerpoint/2010/main" val="81965297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B9BA7B0-8878-4E59-830F-9E9F3ADDDF1B}"/>
              </a:ext>
            </a:extLst>
          </p:cNvPr>
          <p:cNvSpPr>
            <a:spLocks noGrp="1"/>
          </p:cNvSpPr>
          <p:nvPr>
            <p:ph type="title"/>
          </p:nvPr>
        </p:nvSpPr>
        <p:spPr/>
        <p:txBody>
          <a:bodyPr/>
          <a:lstStyle/>
          <a:p>
            <a:r>
              <a:rPr lang="de-DE" dirty="0"/>
              <a:t>Die 5 wichtigsten Tipps Bei Migräne</a:t>
            </a:r>
          </a:p>
        </p:txBody>
      </p:sp>
      <p:sp>
        <p:nvSpPr>
          <p:cNvPr id="3" name="Inhaltsplatzhalter 2">
            <a:extLst>
              <a:ext uri="{FF2B5EF4-FFF2-40B4-BE49-F238E27FC236}">
                <a16:creationId xmlns:a16="http://schemas.microsoft.com/office/drawing/2014/main" id="{EB2A2F0E-BF3C-4794-9D0D-452604EA49B4}"/>
              </a:ext>
            </a:extLst>
          </p:cNvPr>
          <p:cNvSpPr>
            <a:spLocks noGrp="1"/>
          </p:cNvSpPr>
          <p:nvPr>
            <p:ph idx="1"/>
          </p:nvPr>
        </p:nvSpPr>
        <p:spPr>
          <a:xfrm>
            <a:off x="677334" y="1600200"/>
            <a:ext cx="8596668" cy="4978399"/>
          </a:xfrm>
        </p:spPr>
        <p:txBody>
          <a:bodyPr>
            <a:normAutofit fontScale="92500" lnSpcReduction="10000"/>
          </a:bodyPr>
          <a:lstStyle/>
          <a:p>
            <a:endParaRPr lang="de-DE" dirty="0"/>
          </a:p>
          <a:p>
            <a:r>
              <a:rPr lang="de-DE" dirty="0"/>
              <a:t>1. Tagesablauf planen. Dazu zählt, nicht länger als 90 Minuten am Stück zu arbeiten und immer wieder Pausen einzuplanen.</a:t>
            </a:r>
          </a:p>
          <a:p>
            <a:r>
              <a:rPr lang="de-DE" dirty="0"/>
              <a:t>2. Runter vom Gas. Migränepatienten sind oft sehr hoch motiviert und arbeiten zu viel. Das Ziel ist, den Arbeitsstil so zu verändern, dass die Betroffenen sich weniger überfordern. </a:t>
            </a:r>
          </a:p>
          <a:p>
            <a:r>
              <a:rPr lang="de-DE" dirty="0"/>
              <a:t>3. „Nein“-Sagen lernen. Migränepatienten fällt es oft schwer, bei Aufgaben „Nein“ zu sagen. Dadurch laden sie sich noch mehr Arbeit auf. Dieses Neinsagen wird so eingeübt, dass es nicht negativ wirkt. Dies reduziert ebenfalls Überforderung.</a:t>
            </a:r>
          </a:p>
          <a:p>
            <a:r>
              <a:rPr lang="de-DE" dirty="0"/>
              <a:t>4. Gleichmäßiger Schlaf-Wach-Rhythmus. Wenn Migränepatienten ihren Schlaf-Wach-Rhythmus ändern, kann dies Anfälle auslösen. Deswegen sollten sie möglichst die üblichen Schlafenszeiten beibehalten.</a:t>
            </a:r>
          </a:p>
          <a:p>
            <a:r>
              <a:rPr lang="de-DE" dirty="0"/>
              <a:t>5. Vorboten erkennen. Es ist hilfreich, wenn Migräne-Patienten individuelle Vorboten einer Migräne erkennen. So treten beispielsweise Heißhunger-Attacken oft unmittelbar vor einem Migräneanfall an. Dann ist es sinnvoll, gleich zu reagieren, um den Anfall abzuwenden, etwa durch bewusstes Entspannen oder Joggen</a:t>
            </a:r>
          </a:p>
        </p:txBody>
      </p:sp>
    </p:spTree>
    <p:extLst>
      <p:ext uri="{BB962C8B-B14F-4D97-AF65-F5344CB8AC3E}">
        <p14:creationId xmlns:p14="http://schemas.microsoft.com/office/powerpoint/2010/main" val="79630721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2531F0-DA56-402D-808A-7EDB7EDDA0D4}"/>
              </a:ext>
            </a:extLst>
          </p:cNvPr>
          <p:cNvSpPr>
            <a:spLocks noGrp="1"/>
          </p:cNvSpPr>
          <p:nvPr>
            <p:ph type="title"/>
          </p:nvPr>
        </p:nvSpPr>
        <p:spPr/>
        <p:txBody>
          <a:bodyPr/>
          <a:lstStyle/>
          <a:p>
            <a:r>
              <a:rPr lang="de-DE" dirty="0"/>
              <a:t>Nichtmedikamentöse Verfahren </a:t>
            </a:r>
          </a:p>
        </p:txBody>
      </p:sp>
      <p:sp>
        <p:nvSpPr>
          <p:cNvPr id="3" name="Inhaltsplatzhalter 2">
            <a:extLst>
              <a:ext uri="{FF2B5EF4-FFF2-40B4-BE49-F238E27FC236}">
                <a16:creationId xmlns:a16="http://schemas.microsoft.com/office/drawing/2014/main" id="{D8BE8C03-3E60-4437-8ACE-A069ED0C5F14}"/>
              </a:ext>
            </a:extLst>
          </p:cNvPr>
          <p:cNvSpPr>
            <a:spLocks noGrp="1"/>
          </p:cNvSpPr>
          <p:nvPr>
            <p:ph idx="1"/>
          </p:nvPr>
        </p:nvSpPr>
        <p:spPr/>
        <p:txBody>
          <a:bodyPr/>
          <a:lstStyle/>
          <a:p>
            <a:pPr marL="0" indent="0">
              <a:buNone/>
            </a:pPr>
            <a:r>
              <a:rPr lang="de-DE" dirty="0"/>
              <a:t>Wirksamkeit belegt für:</a:t>
            </a:r>
          </a:p>
          <a:p>
            <a:r>
              <a:rPr lang="de-DE" dirty="0"/>
              <a:t>TENS</a:t>
            </a:r>
          </a:p>
          <a:p>
            <a:r>
              <a:rPr lang="de-DE" dirty="0"/>
              <a:t>Akupunktur</a:t>
            </a:r>
          </a:p>
          <a:p>
            <a:r>
              <a:rPr lang="de-DE" dirty="0"/>
              <a:t>Aerober Ausdauersport</a:t>
            </a:r>
          </a:p>
          <a:p>
            <a:r>
              <a:rPr lang="de-DE" dirty="0"/>
              <a:t>Entspannungsverfahren</a:t>
            </a:r>
          </a:p>
          <a:p>
            <a:r>
              <a:rPr lang="de-DE" dirty="0"/>
              <a:t>Kognitive Verhaltenstherapie</a:t>
            </a:r>
          </a:p>
          <a:p>
            <a:r>
              <a:rPr lang="de-DE" dirty="0"/>
              <a:t>Biofeedback</a:t>
            </a:r>
          </a:p>
          <a:p>
            <a:r>
              <a:rPr lang="de-DE" dirty="0"/>
              <a:t>Methoden der Schmerztherapie</a:t>
            </a:r>
          </a:p>
          <a:p>
            <a:pPr marL="0" indent="0">
              <a:buNone/>
            </a:pPr>
            <a:r>
              <a:rPr lang="de-DE" dirty="0"/>
              <a:t>Den höchsten Effekt haben muskuläres Biofeedback und PMR (Reduktion </a:t>
            </a:r>
            <a:r>
              <a:rPr lang="de-DE"/>
              <a:t>der Migräneattacken um </a:t>
            </a:r>
            <a:r>
              <a:rPr lang="de-DE" dirty="0"/>
              <a:t>&gt;40%)</a:t>
            </a:r>
          </a:p>
          <a:p>
            <a:endParaRPr lang="de-DE" dirty="0"/>
          </a:p>
        </p:txBody>
      </p:sp>
    </p:spTree>
    <p:extLst>
      <p:ext uri="{BB962C8B-B14F-4D97-AF65-F5344CB8AC3E}">
        <p14:creationId xmlns:p14="http://schemas.microsoft.com/office/powerpoint/2010/main" val="420829588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98CCEAC-C930-4896-92A2-E3635EE52FA7}"/>
              </a:ext>
            </a:extLst>
          </p:cNvPr>
          <p:cNvSpPr>
            <a:spLocks noGrp="1"/>
          </p:cNvSpPr>
          <p:nvPr>
            <p:ph type="title"/>
          </p:nvPr>
        </p:nvSpPr>
        <p:spPr/>
        <p:txBody>
          <a:bodyPr/>
          <a:lstStyle/>
          <a:p>
            <a:r>
              <a:rPr lang="de-DE" dirty="0"/>
              <a:t>Bisher keine positive Studienlage für</a:t>
            </a:r>
          </a:p>
        </p:txBody>
      </p:sp>
      <p:sp>
        <p:nvSpPr>
          <p:cNvPr id="3" name="Inhaltsplatzhalter 2">
            <a:extLst>
              <a:ext uri="{FF2B5EF4-FFF2-40B4-BE49-F238E27FC236}">
                <a16:creationId xmlns:a16="http://schemas.microsoft.com/office/drawing/2014/main" id="{9DD57068-F60E-48A4-BF79-2AA317852573}"/>
              </a:ext>
            </a:extLst>
          </p:cNvPr>
          <p:cNvSpPr>
            <a:spLocks noGrp="1"/>
          </p:cNvSpPr>
          <p:nvPr>
            <p:ph sz="half" idx="2"/>
          </p:nvPr>
        </p:nvSpPr>
        <p:spPr>
          <a:xfrm>
            <a:off x="677334" y="1958001"/>
            <a:ext cx="4185623" cy="3304117"/>
          </a:xfrm>
        </p:spPr>
        <p:txBody>
          <a:bodyPr>
            <a:noAutofit/>
          </a:bodyPr>
          <a:lstStyle/>
          <a:p>
            <a:r>
              <a:rPr lang="de-DE" sz="1400" dirty="0"/>
              <a:t>Alimentäre Diäten</a:t>
            </a:r>
          </a:p>
          <a:p>
            <a:r>
              <a:rPr lang="de-DE" sz="1400" dirty="0"/>
              <a:t>Augen-Laser</a:t>
            </a:r>
          </a:p>
          <a:p>
            <a:r>
              <a:rPr lang="de-DE" sz="1400" dirty="0" err="1"/>
              <a:t>Chiropraktische</a:t>
            </a:r>
            <a:r>
              <a:rPr lang="de-DE" sz="1400" dirty="0"/>
              <a:t> Therapie</a:t>
            </a:r>
          </a:p>
          <a:p>
            <a:r>
              <a:rPr lang="de-DE" sz="1400" dirty="0" err="1"/>
              <a:t>Corrugator</a:t>
            </a:r>
            <a:endParaRPr lang="de-DE" sz="1400" dirty="0"/>
          </a:p>
          <a:p>
            <a:r>
              <a:rPr lang="de-DE" sz="1400" dirty="0"/>
              <a:t>Chirurgie</a:t>
            </a:r>
          </a:p>
          <a:p>
            <a:r>
              <a:rPr lang="de-DE" sz="1400" dirty="0"/>
              <a:t>Kolonhydrotherapie</a:t>
            </a:r>
          </a:p>
          <a:p>
            <a:r>
              <a:rPr lang="de-DE" sz="1400" dirty="0"/>
              <a:t>Entfernung von Amalgamfüllungen</a:t>
            </a:r>
          </a:p>
          <a:p>
            <a:r>
              <a:rPr lang="de-DE" sz="1400" dirty="0"/>
              <a:t>Frischzell-Therapie</a:t>
            </a:r>
          </a:p>
          <a:p>
            <a:r>
              <a:rPr lang="de-DE" sz="1400" dirty="0"/>
              <a:t>Fußzonenreflexmassage</a:t>
            </a:r>
          </a:p>
          <a:p>
            <a:r>
              <a:rPr lang="de-DE" sz="1400" dirty="0"/>
              <a:t>Gebisskorrektur</a:t>
            </a:r>
          </a:p>
          <a:p>
            <a:endParaRPr lang="de-DE" sz="1400" dirty="0"/>
          </a:p>
          <a:p>
            <a:endParaRPr lang="de-DE" sz="1400" dirty="0"/>
          </a:p>
        </p:txBody>
      </p:sp>
      <p:sp>
        <p:nvSpPr>
          <p:cNvPr id="6" name="Inhaltsplatzhalter 5">
            <a:extLst>
              <a:ext uri="{FF2B5EF4-FFF2-40B4-BE49-F238E27FC236}">
                <a16:creationId xmlns:a16="http://schemas.microsoft.com/office/drawing/2014/main" id="{B8908218-610E-4141-ADCF-53D83599D82D}"/>
              </a:ext>
            </a:extLst>
          </p:cNvPr>
          <p:cNvSpPr>
            <a:spLocks noGrp="1"/>
          </p:cNvSpPr>
          <p:nvPr>
            <p:ph sz="quarter" idx="4"/>
          </p:nvPr>
        </p:nvSpPr>
        <p:spPr>
          <a:xfrm>
            <a:off x="5088385" y="1958001"/>
            <a:ext cx="4185617" cy="3304117"/>
          </a:xfrm>
        </p:spPr>
        <p:txBody>
          <a:bodyPr>
            <a:noAutofit/>
          </a:bodyPr>
          <a:lstStyle/>
          <a:p>
            <a:r>
              <a:rPr lang="de-DE" sz="1400" dirty="0"/>
              <a:t>Hyperbare Sauerstofftherapie</a:t>
            </a:r>
          </a:p>
          <a:p>
            <a:r>
              <a:rPr lang="de-DE" sz="1400" dirty="0"/>
              <a:t>Hysterektomie</a:t>
            </a:r>
          </a:p>
          <a:p>
            <a:r>
              <a:rPr lang="de-DE" sz="1400" dirty="0"/>
              <a:t>Magnetfeldbehandlung</a:t>
            </a:r>
          </a:p>
          <a:p>
            <a:r>
              <a:rPr lang="de-DE" sz="1400" dirty="0"/>
              <a:t>Neuraltherapie</a:t>
            </a:r>
          </a:p>
          <a:p>
            <a:r>
              <a:rPr lang="de-DE" sz="1400" dirty="0"/>
              <a:t>Ozontherapie</a:t>
            </a:r>
          </a:p>
          <a:p>
            <a:r>
              <a:rPr lang="de-DE" sz="1400" dirty="0"/>
              <a:t>Piercings</a:t>
            </a:r>
          </a:p>
          <a:p>
            <a:r>
              <a:rPr lang="de-DE" sz="1400" dirty="0"/>
              <a:t>Psychoanalyse</a:t>
            </a:r>
          </a:p>
          <a:p>
            <a:r>
              <a:rPr lang="de-DE" sz="1400" dirty="0" err="1"/>
              <a:t>Psychophonie</a:t>
            </a:r>
            <a:endParaRPr lang="de-DE" sz="1400" dirty="0"/>
          </a:p>
          <a:p>
            <a:r>
              <a:rPr lang="de-DE" sz="1400" dirty="0"/>
              <a:t>Sanierung vermeintlicher Pilzinfektionen des Darmes</a:t>
            </a:r>
          </a:p>
          <a:p>
            <a:r>
              <a:rPr lang="de-DE" sz="1400" dirty="0"/>
              <a:t>Tonsillektomie</a:t>
            </a:r>
          </a:p>
          <a:p>
            <a:endParaRPr lang="de-DE" sz="1400" dirty="0"/>
          </a:p>
        </p:txBody>
      </p:sp>
    </p:spTree>
    <p:extLst>
      <p:ext uri="{BB962C8B-B14F-4D97-AF65-F5344CB8AC3E}">
        <p14:creationId xmlns:p14="http://schemas.microsoft.com/office/powerpoint/2010/main" val="321784807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4C2270-4836-4A83-B8C9-4A61214F127F}"/>
              </a:ext>
            </a:extLst>
          </p:cNvPr>
          <p:cNvSpPr>
            <a:spLocks noGrp="1"/>
          </p:cNvSpPr>
          <p:nvPr>
            <p:ph type="title"/>
          </p:nvPr>
        </p:nvSpPr>
        <p:spPr/>
        <p:txBody>
          <a:bodyPr/>
          <a:lstStyle/>
          <a:p>
            <a:r>
              <a:rPr lang="de-DE" dirty="0"/>
              <a:t>Nicht-medikamentöse Verfahren</a:t>
            </a:r>
          </a:p>
        </p:txBody>
      </p:sp>
      <p:sp>
        <p:nvSpPr>
          <p:cNvPr id="3" name="Inhaltsplatzhalter 2">
            <a:extLst>
              <a:ext uri="{FF2B5EF4-FFF2-40B4-BE49-F238E27FC236}">
                <a16:creationId xmlns:a16="http://schemas.microsoft.com/office/drawing/2014/main" id="{A20EFC3E-3D63-405F-9870-F66E0D1028DD}"/>
              </a:ext>
            </a:extLst>
          </p:cNvPr>
          <p:cNvSpPr>
            <a:spLocks noGrp="1"/>
          </p:cNvSpPr>
          <p:nvPr>
            <p:ph idx="1"/>
          </p:nvPr>
        </p:nvSpPr>
        <p:spPr/>
        <p:txBody>
          <a:bodyPr/>
          <a:lstStyle/>
          <a:p>
            <a:pPr marL="0" indent="0">
              <a:buNone/>
            </a:pPr>
            <a:r>
              <a:rPr lang="de-DE" dirty="0"/>
              <a:t>Ziel: Dämpfung des Sympathikus</a:t>
            </a:r>
            <a:br>
              <a:rPr lang="de-DE" dirty="0"/>
            </a:br>
            <a:r>
              <a:rPr lang="de-DE" dirty="0"/>
              <a:t>Bewährt haben sich dazu folgende Methoden:</a:t>
            </a:r>
            <a:endParaRPr lang="de-DE" dirty="0">
              <a:sym typeface="Symbol" panose="05050102010706020507" pitchFamily="18" charset="2"/>
            </a:endParaRPr>
          </a:p>
          <a:p>
            <a:r>
              <a:rPr lang="de-DE" dirty="0"/>
              <a:t>Beratung </a:t>
            </a:r>
            <a:endParaRPr lang="de-DE" dirty="0">
              <a:sym typeface="Symbol" panose="05050102010706020507" pitchFamily="18" charset="2"/>
            </a:endParaRPr>
          </a:p>
          <a:p>
            <a:r>
              <a:rPr lang="de-DE" dirty="0"/>
              <a:t>Ausdauersport </a:t>
            </a:r>
            <a:endParaRPr lang="de-DE" dirty="0">
              <a:sym typeface="Symbol" panose="05050102010706020507" pitchFamily="18" charset="2"/>
            </a:endParaRPr>
          </a:p>
          <a:p>
            <a:r>
              <a:rPr lang="de-DE" dirty="0"/>
              <a:t>Entspannungstraining (PMR, AT)</a:t>
            </a:r>
            <a:endParaRPr lang="de-DE" dirty="0">
              <a:sym typeface="Symbol" panose="05050102010706020507" pitchFamily="18" charset="2"/>
            </a:endParaRPr>
          </a:p>
          <a:p>
            <a:r>
              <a:rPr lang="de-DE" dirty="0"/>
              <a:t>kognitive Verhaltenstherapie</a:t>
            </a:r>
            <a:endParaRPr lang="de-DE" dirty="0">
              <a:sym typeface="Symbol" panose="05050102010706020507" pitchFamily="18" charset="2"/>
            </a:endParaRPr>
          </a:p>
          <a:p>
            <a:r>
              <a:rPr lang="de-DE" dirty="0"/>
              <a:t>Biofeedback</a:t>
            </a:r>
          </a:p>
          <a:p>
            <a:r>
              <a:rPr lang="de-DE" dirty="0"/>
              <a:t>vermehrte kurze Pausen</a:t>
            </a:r>
          </a:p>
          <a:p>
            <a:r>
              <a:rPr lang="de-DE" dirty="0"/>
              <a:t>täglich mindestens 1,5 Liter Flüssigkeit </a:t>
            </a:r>
          </a:p>
          <a:p>
            <a:r>
              <a:rPr lang="de-DE" dirty="0"/>
              <a:t>das Schlafverhalten verbessern </a:t>
            </a:r>
          </a:p>
        </p:txBody>
      </p:sp>
    </p:spTree>
    <p:extLst>
      <p:ext uri="{BB962C8B-B14F-4D97-AF65-F5344CB8AC3E}">
        <p14:creationId xmlns:p14="http://schemas.microsoft.com/office/powerpoint/2010/main" val="162041504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893D7BA-B550-4979-8327-9C541235EE96}"/>
              </a:ext>
            </a:extLst>
          </p:cNvPr>
          <p:cNvSpPr>
            <a:spLocks noGrp="1"/>
          </p:cNvSpPr>
          <p:nvPr>
            <p:ph type="title"/>
          </p:nvPr>
        </p:nvSpPr>
        <p:spPr/>
        <p:txBody>
          <a:bodyPr/>
          <a:lstStyle/>
          <a:p>
            <a:r>
              <a:rPr lang="de-DE" dirty="0"/>
              <a:t>Physiotherapie</a:t>
            </a:r>
          </a:p>
        </p:txBody>
      </p:sp>
      <p:sp>
        <p:nvSpPr>
          <p:cNvPr id="3" name="Inhaltsplatzhalter 2">
            <a:extLst>
              <a:ext uri="{FF2B5EF4-FFF2-40B4-BE49-F238E27FC236}">
                <a16:creationId xmlns:a16="http://schemas.microsoft.com/office/drawing/2014/main" id="{7354CEFE-DF87-4B22-AE8A-0F35BA527AE2}"/>
              </a:ext>
            </a:extLst>
          </p:cNvPr>
          <p:cNvSpPr>
            <a:spLocks noGrp="1"/>
          </p:cNvSpPr>
          <p:nvPr>
            <p:ph idx="1"/>
          </p:nvPr>
        </p:nvSpPr>
        <p:spPr>
          <a:xfrm>
            <a:off x="677334" y="2160589"/>
            <a:ext cx="8596668" cy="4391213"/>
          </a:xfrm>
        </p:spPr>
        <p:txBody>
          <a:bodyPr>
            <a:noAutofit/>
          </a:bodyPr>
          <a:lstStyle/>
          <a:p>
            <a:r>
              <a:rPr lang="de-DE" dirty="0"/>
              <a:t>Als hilfreich werden aerober Ausdauersport und Entspannungsübungen </a:t>
            </a:r>
            <a:r>
              <a:rPr lang="de-DE" dirty="0" err="1"/>
              <a:t>be</a:t>
            </a:r>
            <a:r>
              <a:rPr lang="de-DE" dirty="0"/>
              <a:t>-schrieben, die in das Gebiet der physiotherapeutischen Tätigkeit fallen. </a:t>
            </a:r>
          </a:p>
          <a:p>
            <a:r>
              <a:rPr lang="de-DE" dirty="0"/>
              <a:t>Untersuchung der Halswirbelsäule oder die Kiefergelenke </a:t>
            </a:r>
          </a:p>
          <a:p>
            <a:r>
              <a:rPr lang="de-DE" dirty="0"/>
              <a:t>Behandlung myofaszialer Triggerpunkte in der Schulter-, Nacken- und Kaumuskulatur löst Anspannungen, erhöht die Durchblutung, fördert die Sauerstoffzufuhr und kann Schmerzen lindern. Falls diese Muskeln aufgrund hoher Anspannung Kopfschmerzen oder Migräne getriggert haben, kann diese Therapie dazu beitragen, dass die Kopfschmerzen seltener auftreten. Im Durchschnitt ließ sich in Studien die Anzahl der Migränetage um zwei pro Monat reduzieren; auch die Schmerzen waren etwas weniger stark. Außerdem hielten sie weniger lang an; die Probanden hatten fast elf Stunden weniger Schmerzen pro Attacke als ohne die Triggerpunkt-Therapie. </a:t>
            </a:r>
          </a:p>
        </p:txBody>
      </p:sp>
    </p:spTree>
    <p:extLst>
      <p:ext uri="{BB962C8B-B14F-4D97-AF65-F5344CB8AC3E}">
        <p14:creationId xmlns:p14="http://schemas.microsoft.com/office/powerpoint/2010/main" val="2685617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9CE4005-4932-4526-B887-FA5471306083}"/>
              </a:ext>
            </a:extLst>
          </p:cNvPr>
          <p:cNvSpPr>
            <a:spLocks noGrp="1"/>
          </p:cNvSpPr>
          <p:nvPr>
            <p:ph type="title"/>
          </p:nvPr>
        </p:nvSpPr>
        <p:spPr/>
        <p:txBody>
          <a:bodyPr/>
          <a:lstStyle/>
          <a:p>
            <a:r>
              <a:rPr lang="de-DE" dirty="0"/>
              <a:t>Migräne und myofasziale Trigger</a:t>
            </a:r>
          </a:p>
        </p:txBody>
      </p:sp>
      <p:sp>
        <p:nvSpPr>
          <p:cNvPr id="3" name="Inhaltsplatzhalter 2">
            <a:extLst>
              <a:ext uri="{FF2B5EF4-FFF2-40B4-BE49-F238E27FC236}">
                <a16:creationId xmlns:a16="http://schemas.microsoft.com/office/drawing/2014/main" id="{3C48C2C3-7B69-4D36-B0A5-EC68D1DAA909}"/>
              </a:ext>
            </a:extLst>
          </p:cNvPr>
          <p:cNvSpPr>
            <a:spLocks noGrp="1"/>
          </p:cNvSpPr>
          <p:nvPr>
            <p:ph idx="1"/>
          </p:nvPr>
        </p:nvSpPr>
        <p:spPr>
          <a:xfrm>
            <a:off x="677334" y="2160589"/>
            <a:ext cx="8596668" cy="4466714"/>
          </a:xfrm>
        </p:spPr>
        <p:txBody>
          <a:bodyPr>
            <a:noAutofit/>
          </a:bodyPr>
          <a:lstStyle/>
          <a:p>
            <a:r>
              <a:rPr lang="de-DE" sz="1400" dirty="0"/>
              <a:t>In einer großangelegten Befragung von Migränepatienten gaben 38 Prozent an, dass sie gelegentlich Nackenbeschwerden als Trigger der Migräne erkannt haben. </a:t>
            </a:r>
          </a:p>
          <a:p>
            <a:r>
              <a:rPr lang="de-DE" sz="1400" dirty="0"/>
              <a:t>Diese müssen die Migräne jedoch nicht auslösen, sondern können auch ein Symptom der Migräne sein. Dies wäre zum Beispiel der Fall, wenn Nackenschmerzen ausschließlich kurz vor, während oder als Folge einer Migräneattacke auftreten. </a:t>
            </a:r>
          </a:p>
          <a:p>
            <a:r>
              <a:rPr lang="de-DE" sz="1400" dirty="0"/>
              <a:t>Mitunter werden dagegen Nackenschmerzen beschrieben, die häufig auch außerhalb der Migräneattacken auftreten und in Kopfschmerzen sowie Migräne übergehen. Dies weist eher darauf hin, dass es sich um einen Auslöser aus dem Nacken handeln könnte. Der Grund könnte sein, dass einige Nerven, insbesondere aus dem oberen Nacken, in Verbindung mit dem Trigeminusnerv stehen.</a:t>
            </a:r>
          </a:p>
          <a:p>
            <a:r>
              <a:rPr lang="de-DE" sz="1400" dirty="0"/>
              <a:t> Der Trigeminusnerv spielt bei der Migräneentstehung eine bedeutende Rolle: Er kann unter anderem den Botenstoff CGRP ausschütten, der für eine Weitstellung der Arterien verantwortlich gemacht wird. </a:t>
            </a:r>
          </a:p>
          <a:p>
            <a:r>
              <a:rPr lang="de-DE" sz="1400" dirty="0"/>
              <a:t>Neben einer auffälligen Nackenmuskulatur kann eine sehr hohe Anspannung der Kaumuskulatur vorhanden sein. </a:t>
            </a:r>
          </a:p>
        </p:txBody>
      </p:sp>
    </p:spTree>
    <p:extLst>
      <p:ext uri="{BB962C8B-B14F-4D97-AF65-F5344CB8AC3E}">
        <p14:creationId xmlns:p14="http://schemas.microsoft.com/office/powerpoint/2010/main" val="117307303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4FEBAC-9FAB-4788-9307-AD0A7525841E}"/>
              </a:ext>
            </a:extLst>
          </p:cNvPr>
          <p:cNvSpPr>
            <a:spLocks noGrp="1"/>
          </p:cNvSpPr>
          <p:nvPr>
            <p:ph type="title"/>
          </p:nvPr>
        </p:nvSpPr>
        <p:spPr/>
        <p:txBody>
          <a:bodyPr/>
          <a:lstStyle/>
          <a:p>
            <a:r>
              <a:rPr lang="de-DE" dirty="0"/>
              <a:t>Wann hilft Physiotherapie</a:t>
            </a:r>
          </a:p>
        </p:txBody>
      </p:sp>
      <p:sp>
        <p:nvSpPr>
          <p:cNvPr id="3" name="Inhaltsplatzhalter 2">
            <a:extLst>
              <a:ext uri="{FF2B5EF4-FFF2-40B4-BE49-F238E27FC236}">
                <a16:creationId xmlns:a16="http://schemas.microsoft.com/office/drawing/2014/main" id="{51D26225-82A8-41E6-82ED-148F76A19137}"/>
              </a:ext>
            </a:extLst>
          </p:cNvPr>
          <p:cNvSpPr>
            <a:spLocks noGrp="1"/>
          </p:cNvSpPr>
          <p:nvPr>
            <p:ph idx="1"/>
          </p:nvPr>
        </p:nvSpPr>
        <p:spPr>
          <a:xfrm>
            <a:off x="677334" y="2160589"/>
            <a:ext cx="8596668" cy="4525437"/>
          </a:xfrm>
        </p:spPr>
        <p:txBody>
          <a:bodyPr>
            <a:noAutofit/>
          </a:bodyPr>
          <a:lstStyle/>
          <a:p>
            <a:r>
              <a:rPr lang="de-DE" sz="1400" dirty="0"/>
              <a:t>Der Migräne-Patient hat keine Beschwerden im Nacken und sieht dort auch keine Trigger. </a:t>
            </a:r>
            <a:br>
              <a:rPr lang="de-DE" sz="1400" dirty="0"/>
            </a:br>
            <a:r>
              <a:rPr lang="de-DE" sz="1400" dirty="0"/>
              <a:t>         Keine Physiotherapie</a:t>
            </a:r>
          </a:p>
          <a:p>
            <a:r>
              <a:rPr lang="de-DE" sz="1400" dirty="0"/>
              <a:t>Patienten haben begleitend Nackenbeschwerden, die eine Migräne auslösen können und somit die Migränehäufigkeit erhöhen können.          Physiotherapie</a:t>
            </a:r>
            <a:endParaRPr lang="de-DE" sz="1400" dirty="0">
              <a:sym typeface="Symbol" panose="05050102010706020507" pitchFamily="18" charset="2"/>
            </a:endParaRPr>
          </a:p>
          <a:p>
            <a:r>
              <a:rPr lang="de-DE" sz="1400" dirty="0"/>
              <a:t>Patienten haben Migräne und auch Nackenschmerzen; die Nackenbeschwerden lösen aber keine Migräne aus.        Evtl. Physiotherapie</a:t>
            </a:r>
            <a:endParaRPr lang="de-DE" sz="1400" dirty="0">
              <a:sym typeface="Symbol" panose="05050102010706020507" pitchFamily="18" charset="2"/>
            </a:endParaRPr>
          </a:p>
          <a:p>
            <a:r>
              <a:rPr lang="de-DE" sz="1400" dirty="0"/>
              <a:t>Nackenschmerzen werden als Symptom der Migräne beschrieben.         Physiotherapie</a:t>
            </a:r>
          </a:p>
          <a:p>
            <a:r>
              <a:rPr lang="de-DE" sz="1400" dirty="0"/>
              <a:t>Nicht bei jedem der Patienten bessert eine Behandlung des Nackens tatsächlich die Migräne. Auch lässt sich keine Methode pauschal empfehlen; es müssen verschiedene Maßnahmen individuell auf den Patienten abgestimmt werden. </a:t>
            </a:r>
          </a:p>
          <a:p>
            <a:r>
              <a:rPr lang="de-DE" sz="1400" dirty="0"/>
              <a:t>Angespannte Kaumuskulatur.         Physiotherapie</a:t>
            </a:r>
          </a:p>
          <a:p>
            <a:r>
              <a:rPr lang="de-DE" sz="1400" dirty="0"/>
              <a:t>Die Chance für eine Besserung ist deutlich höher, wenn der Patient aktiv mitarbeitet. Wenn lediglich der Physiotherapeut behandelt, der Patient aber passiv bleibt, wird dies langfristig wenig am Krankheitsgeschehen ändern können.</a:t>
            </a:r>
          </a:p>
        </p:txBody>
      </p:sp>
      <p:sp>
        <p:nvSpPr>
          <p:cNvPr id="4" name="Pfeil: nach rechts 3">
            <a:extLst>
              <a:ext uri="{FF2B5EF4-FFF2-40B4-BE49-F238E27FC236}">
                <a16:creationId xmlns:a16="http://schemas.microsoft.com/office/drawing/2014/main" id="{17955298-0C13-40D7-9FAD-E201CE07B632}"/>
              </a:ext>
            </a:extLst>
          </p:cNvPr>
          <p:cNvSpPr/>
          <p:nvPr/>
        </p:nvSpPr>
        <p:spPr>
          <a:xfrm>
            <a:off x="1124125" y="2449586"/>
            <a:ext cx="318781" cy="18455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Pfeil: nach rechts 4">
            <a:extLst>
              <a:ext uri="{FF2B5EF4-FFF2-40B4-BE49-F238E27FC236}">
                <a16:creationId xmlns:a16="http://schemas.microsoft.com/office/drawing/2014/main" id="{1021284C-A7BA-4A0C-AE50-E81A64C17431}"/>
              </a:ext>
            </a:extLst>
          </p:cNvPr>
          <p:cNvSpPr/>
          <p:nvPr/>
        </p:nvSpPr>
        <p:spPr>
          <a:xfrm>
            <a:off x="4011336" y="2996269"/>
            <a:ext cx="318781" cy="18455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Pfeil: nach rechts 5">
            <a:extLst>
              <a:ext uri="{FF2B5EF4-FFF2-40B4-BE49-F238E27FC236}">
                <a16:creationId xmlns:a16="http://schemas.microsoft.com/office/drawing/2014/main" id="{AF55C3E3-1B45-48A9-B2EE-CD5704A8DE8B}"/>
              </a:ext>
            </a:extLst>
          </p:cNvPr>
          <p:cNvSpPr/>
          <p:nvPr/>
        </p:nvSpPr>
        <p:spPr>
          <a:xfrm>
            <a:off x="2183934" y="3551341"/>
            <a:ext cx="318781" cy="18455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Pfeil: nach rechts 6">
            <a:extLst>
              <a:ext uri="{FF2B5EF4-FFF2-40B4-BE49-F238E27FC236}">
                <a16:creationId xmlns:a16="http://schemas.microsoft.com/office/drawing/2014/main" id="{22D72841-EC91-4175-964F-84E502D3C94B}"/>
              </a:ext>
            </a:extLst>
          </p:cNvPr>
          <p:cNvSpPr/>
          <p:nvPr/>
        </p:nvSpPr>
        <p:spPr>
          <a:xfrm>
            <a:off x="6437153" y="3916417"/>
            <a:ext cx="318781" cy="18455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Pfeil: nach rechts 7">
            <a:extLst>
              <a:ext uri="{FF2B5EF4-FFF2-40B4-BE49-F238E27FC236}">
                <a16:creationId xmlns:a16="http://schemas.microsoft.com/office/drawing/2014/main" id="{ABD8087F-B8F8-4EF1-957E-01D13D0DDF6B}"/>
              </a:ext>
            </a:extLst>
          </p:cNvPr>
          <p:cNvSpPr/>
          <p:nvPr/>
        </p:nvSpPr>
        <p:spPr>
          <a:xfrm>
            <a:off x="3494015" y="4991606"/>
            <a:ext cx="318781" cy="18455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2687422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E8D9477-EE55-40E4-8542-E049C23F85BA}"/>
              </a:ext>
            </a:extLst>
          </p:cNvPr>
          <p:cNvSpPr>
            <a:spLocks noGrp="1"/>
          </p:cNvSpPr>
          <p:nvPr>
            <p:ph type="title"/>
          </p:nvPr>
        </p:nvSpPr>
        <p:spPr/>
        <p:txBody>
          <a:bodyPr/>
          <a:lstStyle/>
          <a:p>
            <a:r>
              <a:rPr lang="de-DE" dirty="0"/>
              <a:t>Blockaden</a:t>
            </a:r>
          </a:p>
        </p:txBody>
      </p:sp>
      <p:sp>
        <p:nvSpPr>
          <p:cNvPr id="3" name="Inhaltsplatzhalter 2">
            <a:extLst>
              <a:ext uri="{FF2B5EF4-FFF2-40B4-BE49-F238E27FC236}">
                <a16:creationId xmlns:a16="http://schemas.microsoft.com/office/drawing/2014/main" id="{82FFDAD2-4E6C-4CEB-9B51-95FD29948512}"/>
              </a:ext>
            </a:extLst>
          </p:cNvPr>
          <p:cNvSpPr>
            <a:spLocks noGrp="1"/>
          </p:cNvSpPr>
          <p:nvPr>
            <p:ph idx="1"/>
          </p:nvPr>
        </p:nvSpPr>
        <p:spPr>
          <a:xfrm>
            <a:off x="677334" y="2152200"/>
            <a:ext cx="8596668" cy="3880773"/>
          </a:xfrm>
        </p:spPr>
        <p:txBody>
          <a:bodyPr>
            <a:noAutofit/>
          </a:bodyPr>
          <a:lstStyle/>
          <a:p>
            <a:r>
              <a:rPr lang="de-DE" sz="1400" dirty="0"/>
              <a:t>„Nackenblockade“: Bemerkbar macht sich diese durch Schmerzen am oberen Ende des Nackens auf einer Seite und dadurch, dass der Schulterblick zu einer Seite hin beschwerlich ist. Die Beschwerden sind aber nur am Ende der Drehbewegung spürbar. </a:t>
            </a:r>
          </a:p>
          <a:p>
            <a:r>
              <a:rPr lang="de-DE" sz="1400" dirty="0"/>
              <a:t>Die Nackenschmerzen steigern sich und strahlen nach oben und seitlich in den Kopf aus, bis Kopfschmerzen entstehen, die sich zu einer Migräneattacke im Bereich der Schläfe entwickeln. </a:t>
            </a:r>
          </a:p>
          <a:p>
            <a:r>
              <a:rPr lang="de-DE" sz="1400" dirty="0"/>
              <a:t>Der Wirbelkörper fühlt sich auf einer Seite etwas fester an und die Muskulatur in diesem Bereich ist empfindlicher. </a:t>
            </a:r>
          </a:p>
          <a:p>
            <a:r>
              <a:rPr lang="de-DE" sz="1400" dirty="0"/>
              <a:t>Täglich fünf Minuten lang Eigenübungen anwenden und den Bereich massieren. </a:t>
            </a:r>
            <a:br>
              <a:rPr lang="de-DE" sz="1400" dirty="0"/>
            </a:br>
            <a:r>
              <a:rPr lang="de-DE" sz="1400" dirty="0"/>
              <a:t>In der Wirbelsäule locker aufrichten und eine wiederholte Nickbewegung durchführen. Anschließend diese Bewegung mit einer Drehung des Kopfes kombinieren, abwechselnd in beide Richtungen, sodass der Kopf eine Zick-Zack-Linie beschreibt. Am Ende der eingeschränkten Bewegung kurz in dieser Rotationsstellung verharren und die Nickbewegung weiter ausführen. Es folgen kurze Bewegungen in die anderen Richtungen der Halswirbelsäule, um alle Wirbelgelenke und Muskeln zu erreichen. Im Anschluss die Hände in den Nacken legen, um die Muskulatur zu massieren. </a:t>
            </a:r>
          </a:p>
          <a:p>
            <a:endParaRPr lang="de-DE" sz="1400" dirty="0"/>
          </a:p>
        </p:txBody>
      </p:sp>
    </p:spTree>
    <p:extLst>
      <p:ext uri="{BB962C8B-B14F-4D97-AF65-F5344CB8AC3E}">
        <p14:creationId xmlns:p14="http://schemas.microsoft.com/office/powerpoint/2010/main" val="147120470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42B1F6B-E6E1-41CA-8E45-D13591E5B3EA}"/>
              </a:ext>
            </a:extLst>
          </p:cNvPr>
          <p:cNvSpPr>
            <a:spLocks noGrp="1"/>
          </p:cNvSpPr>
          <p:nvPr>
            <p:ph type="title"/>
          </p:nvPr>
        </p:nvSpPr>
        <p:spPr/>
        <p:txBody>
          <a:bodyPr/>
          <a:lstStyle/>
          <a:p>
            <a:r>
              <a:rPr lang="de-DE" dirty="0"/>
              <a:t>Massagetechniken</a:t>
            </a:r>
          </a:p>
        </p:txBody>
      </p:sp>
      <p:sp>
        <p:nvSpPr>
          <p:cNvPr id="3" name="Inhaltsplatzhalter 2">
            <a:extLst>
              <a:ext uri="{FF2B5EF4-FFF2-40B4-BE49-F238E27FC236}">
                <a16:creationId xmlns:a16="http://schemas.microsoft.com/office/drawing/2014/main" id="{48EF0547-8FDB-43F0-AB7B-9AA3F364AD0F}"/>
              </a:ext>
            </a:extLst>
          </p:cNvPr>
          <p:cNvSpPr>
            <a:spLocks noGrp="1"/>
          </p:cNvSpPr>
          <p:nvPr>
            <p:ph idx="1"/>
          </p:nvPr>
        </p:nvSpPr>
        <p:spPr/>
        <p:txBody>
          <a:bodyPr>
            <a:noAutofit/>
          </a:bodyPr>
          <a:lstStyle/>
          <a:p>
            <a:r>
              <a:rPr lang="de-DE" sz="1400" dirty="0"/>
              <a:t>Man kann für die Massage auch einen Massageball (6 cm Durchmesser) benutzen. Dazu auf den Rücken legen und den Ball unter dem oberen Nacken seitlich der Wirbelsäule positionieren. Wenn man Nacken so auf dem Ball legt, dass der bekannte Schmerz entsteht, den Kopf unter moderatem Schmerz sehr langsam in verschiedene Richtungen drehen. </a:t>
            </a:r>
          </a:p>
          <a:p>
            <a:r>
              <a:rPr lang="de-DE" sz="1400" dirty="0"/>
              <a:t>Man kann auch zwei Massagebälle nebeneinander unter den Nacken legen. Damit sie nicht wegrollen, werden sie einfach in einen Strumpf gesteckt.</a:t>
            </a:r>
          </a:p>
          <a:p>
            <a:r>
              <a:rPr lang="de-DE" sz="1400" dirty="0"/>
              <a:t>Angespannte Kaumuskulatur regelmäßig eigenständig massieren und darauf zu achten, eine Anspannung im Alltag möglichst zu vermeiden, also die Zähne möglichst nicht aufeinanderpressen. Regelmäßige zweiminütigen „Eisabreibung“. Für diese Kältetherapie ist ein „Eis-</a:t>
            </a:r>
            <a:r>
              <a:rPr lang="de-DE" sz="1400" dirty="0" err="1"/>
              <a:t>Lolly</a:t>
            </a:r>
            <a:r>
              <a:rPr lang="de-DE" sz="1400" dirty="0"/>
              <a:t>“ notwendig</a:t>
            </a:r>
          </a:p>
          <a:p>
            <a:endParaRPr lang="de-DE" sz="1400" dirty="0"/>
          </a:p>
        </p:txBody>
      </p:sp>
    </p:spTree>
    <p:extLst>
      <p:ext uri="{BB962C8B-B14F-4D97-AF65-F5344CB8AC3E}">
        <p14:creationId xmlns:p14="http://schemas.microsoft.com/office/powerpoint/2010/main" val="126474646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C1BE6-7664-450A-B82E-7151D277D9C8}"/>
              </a:ext>
            </a:extLst>
          </p:cNvPr>
          <p:cNvSpPr>
            <a:spLocks noGrp="1"/>
          </p:cNvSpPr>
          <p:nvPr>
            <p:ph type="title"/>
          </p:nvPr>
        </p:nvSpPr>
        <p:spPr/>
        <p:txBody>
          <a:bodyPr/>
          <a:lstStyle/>
          <a:p>
            <a:r>
              <a:rPr lang="de-DE" dirty="0"/>
              <a:t>Körperliche Aktivität</a:t>
            </a:r>
          </a:p>
        </p:txBody>
      </p:sp>
      <p:sp>
        <p:nvSpPr>
          <p:cNvPr id="3" name="Inhaltsplatzhalter 2">
            <a:extLst>
              <a:ext uri="{FF2B5EF4-FFF2-40B4-BE49-F238E27FC236}">
                <a16:creationId xmlns:a16="http://schemas.microsoft.com/office/drawing/2014/main" id="{0B94CD43-4021-47DF-ADD8-103D9E6D6C94}"/>
              </a:ext>
            </a:extLst>
          </p:cNvPr>
          <p:cNvSpPr>
            <a:spLocks noGrp="1"/>
          </p:cNvSpPr>
          <p:nvPr>
            <p:ph idx="1"/>
          </p:nvPr>
        </p:nvSpPr>
        <p:spPr>
          <a:xfrm>
            <a:off x="677334" y="1549400"/>
            <a:ext cx="8596668" cy="4965699"/>
          </a:xfrm>
        </p:spPr>
        <p:txBody>
          <a:bodyPr>
            <a:noAutofit/>
          </a:bodyPr>
          <a:lstStyle/>
          <a:p>
            <a:r>
              <a:rPr lang="de-DE" sz="1400" dirty="0"/>
              <a:t>Studien zeigen, dass Bewegung Migräneattacken reduzieren kann. Das gilt insbesondere für den sogenannten aeroben Ausdauersport </a:t>
            </a:r>
          </a:p>
          <a:p>
            <a:r>
              <a:rPr lang="de-DE" sz="1400" dirty="0"/>
              <a:t>Ob Sport, Spaziergänge, Gartenarbeit oder körperliche Berufstätigkeiten: Alles zählt zur körperlichen Aktivität. </a:t>
            </a:r>
          </a:p>
          <a:p>
            <a:r>
              <a:rPr lang="de-DE" sz="1400" dirty="0"/>
              <a:t>Die Weltgesundheitsorganisation (WHO) empfiehlt, dass Erwachsene 150 Minuten pro Woche körperlich aktiv sein sollten. </a:t>
            </a:r>
          </a:p>
          <a:p>
            <a:r>
              <a:rPr lang="de-DE" sz="1400" dirty="0"/>
              <a:t>Dies beinhaltet auch mäßig intensive Bewegungsformen wie schnelle Spaziergänge. </a:t>
            </a:r>
          </a:p>
          <a:p>
            <a:r>
              <a:rPr lang="de-DE" sz="1400" dirty="0"/>
              <a:t>Ausdauertraining kann sowohl die Anzahl von Migräneattacken als auch Schmerzintensität und -dauer reduzieren. </a:t>
            </a:r>
          </a:p>
          <a:p>
            <a:r>
              <a:rPr lang="de-DE" sz="1400" dirty="0"/>
              <a:t>In einer Studie wurde der Effekt von Ausdauersport auf Migräne. Die erste Gruppe erhielt als medikamentöse Prophylaxe Topiramat, die zweite Gruppe führte Entspannungsübungen durch (sechs Einheiten mit Therapeut und anschließend Eigenübungen) und die dritte Gruppe machte dreimal pro Woche 40 Minuten Ausdauersport. In allen drei Gruppen besserte sich die Migräne signifikant, und es gab keine Unterschiede zwischen den Gruppen. Dies zeigt, dass Ausdauersport ebenso gut vorbeugend wirken kann wie Medikamente und wie Entspannungsübungen. </a:t>
            </a:r>
          </a:p>
          <a:p>
            <a:r>
              <a:rPr lang="de-DE" sz="1400" dirty="0"/>
              <a:t>Bei neun der 30 Probanden der Ausdauersportgruppe verringerte sich die Migränehäufigkeit sogar um 50 Prozent, bei fünf Probanden um 25 bis 49 Prozent. </a:t>
            </a:r>
          </a:p>
        </p:txBody>
      </p:sp>
    </p:spTree>
    <p:extLst>
      <p:ext uri="{BB962C8B-B14F-4D97-AF65-F5344CB8AC3E}">
        <p14:creationId xmlns:p14="http://schemas.microsoft.com/office/powerpoint/2010/main" val="14588413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C1BE6-7664-450A-B82E-7151D277D9C8}"/>
              </a:ext>
            </a:extLst>
          </p:cNvPr>
          <p:cNvSpPr>
            <a:spLocks noGrp="1"/>
          </p:cNvSpPr>
          <p:nvPr>
            <p:ph type="title"/>
          </p:nvPr>
        </p:nvSpPr>
        <p:spPr/>
        <p:txBody>
          <a:bodyPr/>
          <a:lstStyle/>
          <a:p>
            <a:r>
              <a:rPr lang="de-DE" dirty="0"/>
              <a:t>Körperliche Aktivität</a:t>
            </a:r>
          </a:p>
        </p:txBody>
      </p:sp>
      <p:sp>
        <p:nvSpPr>
          <p:cNvPr id="3" name="Inhaltsplatzhalter 2">
            <a:extLst>
              <a:ext uri="{FF2B5EF4-FFF2-40B4-BE49-F238E27FC236}">
                <a16:creationId xmlns:a16="http://schemas.microsoft.com/office/drawing/2014/main" id="{0B94CD43-4021-47DF-ADD8-103D9E6D6C94}"/>
              </a:ext>
            </a:extLst>
          </p:cNvPr>
          <p:cNvSpPr>
            <a:spLocks noGrp="1"/>
          </p:cNvSpPr>
          <p:nvPr>
            <p:ph idx="1"/>
          </p:nvPr>
        </p:nvSpPr>
        <p:spPr>
          <a:xfrm>
            <a:off x="677334" y="1549400"/>
            <a:ext cx="8596668" cy="4965699"/>
          </a:xfrm>
        </p:spPr>
        <p:txBody>
          <a:bodyPr>
            <a:noAutofit/>
          </a:bodyPr>
          <a:lstStyle/>
          <a:p>
            <a:r>
              <a:rPr lang="de-DE" dirty="0"/>
              <a:t>Studien zeigen, dass Bewegung Migräneattacken reduzieren kann. Das gilt insbesondere für den sogenannten aeroben Ausdauersport </a:t>
            </a:r>
          </a:p>
          <a:p>
            <a:r>
              <a:rPr lang="de-DE" dirty="0"/>
              <a:t>Ob Sport, Spaziergänge, Gartenarbeit oder körperliche Berufstätigkeiten: Alles zählt zur körperlichen Aktivität. </a:t>
            </a:r>
          </a:p>
          <a:p>
            <a:r>
              <a:rPr lang="de-DE" dirty="0"/>
              <a:t>Die Weltgesundheitsorganisation (WHO) empfiehlt, dass Erwachsene 150 Minuten pro Woche körperlich aktiv sein sollten. </a:t>
            </a:r>
          </a:p>
          <a:p>
            <a:r>
              <a:rPr lang="de-DE" dirty="0"/>
              <a:t>Dies beinhaltet auch mäßig intensive Bewegungsformen wie schnelle Spaziergänge. </a:t>
            </a:r>
          </a:p>
          <a:p>
            <a:r>
              <a:rPr lang="de-DE" dirty="0"/>
              <a:t>Ausdauertraining kann sowohl die Anzahl von Migräneattacken als auch Schmerzintensität und -dauer reduzieren. </a:t>
            </a:r>
          </a:p>
        </p:txBody>
      </p:sp>
    </p:spTree>
    <p:extLst>
      <p:ext uri="{BB962C8B-B14F-4D97-AF65-F5344CB8AC3E}">
        <p14:creationId xmlns:p14="http://schemas.microsoft.com/office/powerpoint/2010/main" val="279394453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0FF7CCC-6A76-429B-8868-59828C881403}"/>
              </a:ext>
            </a:extLst>
          </p:cNvPr>
          <p:cNvSpPr>
            <a:spLocks noGrp="1"/>
          </p:cNvSpPr>
          <p:nvPr>
            <p:ph type="title"/>
          </p:nvPr>
        </p:nvSpPr>
        <p:spPr/>
        <p:txBody>
          <a:bodyPr/>
          <a:lstStyle/>
          <a:p>
            <a:r>
              <a:rPr lang="de-DE" dirty="0"/>
              <a:t>Was ist Ausdauersport</a:t>
            </a:r>
          </a:p>
        </p:txBody>
      </p:sp>
      <p:sp>
        <p:nvSpPr>
          <p:cNvPr id="3" name="Inhaltsplatzhalter 2">
            <a:extLst>
              <a:ext uri="{FF2B5EF4-FFF2-40B4-BE49-F238E27FC236}">
                <a16:creationId xmlns:a16="http://schemas.microsoft.com/office/drawing/2014/main" id="{4F611C78-13D9-4D0A-993E-466E2EEF1F32}"/>
              </a:ext>
            </a:extLst>
          </p:cNvPr>
          <p:cNvSpPr>
            <a:spLocks noGrp="1"/>
          </p:cNvSpPr>
          <p:nvPr>
            <p:ph idx="1"/>
          </p:nvPr>
        </p:nvSpPr>
        <p:spPr/>
        <p:txBody>
          <a:bodyPr>
            <a:noAutofit/>
          </a:bodyPr>
          <a:lstStyle/>
          <a:p>
            <a:r>
              <a:rPr lang="de-DE" sz="1400" dirty="0"/>
              <a:t>Unter Ausdauersport versteht man alle Sportarten, bei denen man große Muskelgruppen konstant über einen längeren Zeitraum so stark nutzt, dass die Herzfrequenz währenddessen erhöht ist. </a:t>
            </a:r>
          </a:p>
          <a:p>
            <a:r>
              <a:rPr lang="de-DE" sz="1400" dirty="0"/>
              <a:t>Typische Beispiele: Nordic Walking, strammes Spazieren ohne Stöcke, Laufen/Joggen, Wandern, Radfahren, Schwimmen, Skilanglauf, Rudern oder Training an Fitnessgeräten wie dem Fahrradergometer, dem Crosstrainer oder dem Laufband.</a:t>
            </a:r>
          </a:p>
          <a:p>
            <a:r>
              <a:rPr lang="de-DE" sz="1400" dirty="0"/>
              <a:t>Kurze hohe Belastungen, wie schnell zum Bus Sprinten, zählen demnach nicht zum Ausdauersport. Auch die Summe dieser kurzen Einheiten hätte nicht den gleichen Effekt auf unseren Körper.</a:t>
            </a:r>
          </a:p>
          <a:p>
            <a:r>
              <a:rPr lang="de-DE" sz="1400" dirty="0"/>
              <a:t> Aerobes Training erhöht die Ausdauer. Der Organismus ermüdet dann bei moderater körperlicher Belastung nicht so rasch. Auch die anschließende Regeneration verläuft schneller als bei Untrainierten.</a:t>
            </a:r>
          </a:p>
          <a:p>
            <a:r>
              <a:rPr lang="de-DE" sz="1400" dirty="0"/>
              <a:t>Um im aeroben Bereich zu bleiben, empfiehlt man meist einen Trainingspuls von 70 Prozent des Maximalpulses. Der Maximalpuls beträgt ungefähr 220 minus dem Lebensalter. Er ist abhängig von Geschlecht, Alter und Trainingsgrad. Den individuellen Trainingspuls kann man z. B. unter www.blitzrechner.de/puls ausrechnen. Laut diesem Rechner sollte eine untrainierte 50-jährige Person für ein aerobes Ausdauertraining ungefähr bei einem Puls zwischen 122 und 139 Schlägen pro Minute trainieren (das entspricht etwa 70-80 Prozent des Maximalpulses).</a:t>
            </a:r>
          </a:p>
        </p:txBody>
      </p:sp>
    </p:spTree>
    <p:extLst>
      <p:ext uri="{BB962C8B-B14F-4D97-AF65-F5344CB8AC3E}">
        <p14:creationId xmlns:p14="http://schemas.microsoft.com/office/powerpoint/2010/main" val="242438540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84719E7-6B49-4838-9A24-529193258ED6}"/>
              </a:ext>
            </a:extLst>
          </p:cNvPr>
          <p:cNvSpPr>
            <a:spLocks noGrp="1"/>
          </p:cNvSpPr>
          <p:nvPr>
            <p:ph type="title"/>
          </p:nvPr>
        </p:nvSpPr>
        <p:spPr/>
        <p:txBody>
          <a:bodyPr/>
          <a:lstStyle/>
          <a:p>
            <a:r>
              <a:rPr lang="de-DE" dirty="0"/>
              <a:t>Tipps für den Einstieg</a:t>
            </a:r>
          </a:p>
        </p:txBody>
      </p:sp>
      <p:sp>
        <p:nvSpPr>
          <p:cNvPr id="3" name="Inhaltsplatzhalter 2">
            <a:extLst>
              <a:ext uri="{FF2B5EF4-FFF2-40B4-BE49-F238E27FC236}">
                <a16:creationId xmlns:a16="http://schemas.microsoft.com/office/drawing/2014/main" id="{53E6911F-09C4-4303-B580-B56D0CBD8315}"/>
              </a:ext>
            </a:extLst>
          </p:cNvPr>
          <p:cNvSpPr>
            <a:spLocks noGrp="1"/>
          </p:cNvSpPr>
          <p:nvPr>
            <p:ph idx="1"/>
          </p:nvPr>
        </p:nvSpPr>
        <p:spPr>
          <a:xfrm>
            <a:off x="618611" y="1657249"/>
            <a:ext cx="8596668" cy="3880773"/>
          </a:xfrm>
        </p:spPr>
        <p:txBody>
          <a:bodyPr>
            <a:noAutofit/>
          </a:bodyPr>
          <a:lstStyle/>
          <a:p>
            <a:r>
              <a:rPr lang="de-DE" sz="1400" dirty="0"/>
              <a:t>Wer mit Ausdauersport beginnt, tut sich vielleicht anfangs etwas schwer und braucht eine gewisse Disziplin, um dabeizubleiben. </a:t>
            </a:r>
          </a:p>
          <a:p>
            <a:r>
              <a:rPr lang="de-DE" sz="1400" dirty="0"/>
              <a:t>Aber es dauert nur wenige Wochen, bis sich der Organismus an diese Belastung gewöhnt und man spürt, dass sich die Ausdauer verbessert. Das gilt auch in höherem Alter! </a:t>
            </a:r>
          </a:p>
          <a:p>
            <a:r>
              <a:rPr lang="de-DE" sz="1400" dirty="0"/>
              <a:t>Man muss auch nicht gleich mit 30 oder 40 Minuten anfangen. Zu Beginn reichen oft 15 oder 20 Minuten völlig aus. </a:t>
            </a:r>
          </a:p>
          <a:p>
            <a:r>
              <a:rPr lang="de-DE" sz="1400" dirty="0"/>
              <a:t>Hilfreich ist zudem eine </a:t>
            </a:r>
            <a:r>
              <a:rPr lang="de-DE" sz="1400" dirty="0" err="1"/>
              <a:t>Pulsuhr</a:t>
            </a:r>
            <a:r>
              <a:rPr lang="de-DE" sz="1400" dirty="0"/>
              <a:t>, welche die Herzfrequenz ermittelt und anzeigt, ob man sich in der aeroben Zone befindet.</a:t>
            </a:r>
          </a:p>
          <a:p>
            <a:r>
              <a:rPr lang="de-DE" sz="1400" dirty="0"/>
              <a:t>Man unterscheidet dabei verschiedene Trainings-Methoden: </a:t>
            </a:r>
            <a:br>
              <a:rPr lang="de-DE" sz="1400" dirty="0"/>
            </a:br>
            <a:r>
              <a:rPr lang="de-DE" sz="1400" dirty="0"/>
              <a:t>1. Die Dauermethode beschreibt ein Training, bei dem die Herzfrequenz möglichst gleich bleibt. Dies kann ein intensives Training sein, bei dem der Puls hoch ist. Aber es kann sich auch um ein leichtes Training mit nur gering erhöhtem Puls handeln. Wie beschrieben sollte der Trainingspuls höchstens 70-80 Prozent des Maximalpulses betragen. </a:t>
            </a:r>
            <a:br>
              <a:rPr lang="de-DE" sz="1400" dirty="0"/>
            </a:br>
            <a:r>
              <a:rPr lang="de-DE" sz="1400" dirty="0"/>
              <a:t>2. Leichtes Intervalltraining, das dem sogenannten Fahrtspiel am nächsten kommt: Der Patient beginnt mit einer „Wohlfühlgeschwindigkeit“ und steigert sein Tempo nach wenigen Minuten, sodass sich der Puls spürbar erhöht. Nach etwa einer Minute kehrt er wieder zur „Wohlfühlgeschwindigkeit“ zurück. Die Intervalle kann man frei wählen. </a:t>
            </a:r>
          </a:p>
          <a:p>
            <a:r>
              <a:rPr lang="de-DE" sz="1400" dirty="0"/>
              <a:t>Als Schutz vor Überlastung sollte sie zu Beginn nicht zu lange oder zu schnell trainiert werden. Das heißt, dass die in Studien empfohlene Zeitvorgabe von dreimal 45 Minuten Ausdauertraining pro Woche nicht von Anfang erfüllt werden sollte. Sie ist eher als langfristiges Ziel zu sehen. </a:t>
            </a:r>
          </a:p>
        </p:txBody>
      </p:sp>
    </p:spTree>
    <p:extLst>
      <p:ext uri="{BB962C8B-B14F-4D97-AF65-F5344CB8AC3E}">
        <p14:creationId xmlns:p14="http://schemas.microsoft.com/office/powerpoint/2010/main" val="57298355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A76921-A73B-4EA6-92B0-BF508B3D9E3B}"/>
              </a:ext>
            </a:extLst>
          </p:cNvPr>
          <p:cNvSpPr>
            <a:spLocks noGrp="1"/>
          </p:cNvSpPr>
          <p:nvPr>
            <p:ph type="title"/>
          </p:nvPr>
        </p:nvSpPr>
        <p:spPr/>
        <p:txBody>
          <a:bodyPr/>
          <a:lstStyle/>
          <a:p>
            <a:endParaRPr lang="de-DE" dirty="0"/>
          </a:p>
        </p:txBody>
      </p:sp>
      <p:sp>
        <p:nvSpPr>
          <p:cNvPr id="3" name="Inhaltsplatzhalter 2">
            <a:extLst>
              <a:ext uri="{FF2B5EF4-FFF2-40B4-BE49-F238E27FC236}">
                <a16:creationId xmlns:a16="http://schemas.microsoft.com/office/drawing/2014/main" id="{206D7313-C448-413D-AEE8-4EE9B58E4435}"/>
              </a:ext>
            </a:extLst>
          </p:cNvPr>
          <p:cNvSpPr>
            <a:spLocks noGrp="1"/>
          </p:cNvSpPr>
          <p:nvPr>
            <p:ph idx="1"/>
          </p:nvPr>
        </p:nvSpPr>
        <p:spPr/>
        <p:txBody>
          <a:bodyPr>
            <a:noAutofit/>
          </a:bodyPr>
          <a:lstStyle/>
          <a:p>
            <a:r>
              <a:rPr lang="de-DE" sz="1400" dirty="0"/>
              <a:t>Wichtig ist, dass passende Sportschuhe getragen werden und eine geeignete Strecke gewählt wird.</a:t>
            </a:r>
          </a:p>
          <a:p>
            <a:r>
              <a:rPr lang="de-DE" sz="1400" dirty="0"/>
              <a:t>Das hilft bei Kopfschmerzen durch Sport </a:t>
            </a:r>
          </a:p>
          <a:p>
            <a:r>
              <a:rPr lang="de-DE" sz="1400" dirty="0"/>
              <a:t>Für Patienten, die bei erhöhter körperlicher Belastung einen Druck im Kopf oder beginnende Kopfschmerzen spüren, kann ein sogenanntes pulsgesteuertes Training Sinn machen. Dabei sollten sie darauf achten, ab welcher Herzfrequenz ihre ungewollten Symptome beginnen, und in den ersten drei bis vier Trainingseinheiten unterhalb dieses „Kopfschmerzradars“ bleiben. </a:t>
            </a:r>
            <a:br>
              <a:rPr lang="de-DE" sz="1400" dirty="0"/>
            </a:br>
            <a:r>
              <a:rPr lang="de-DE" sz="1400" dirty="0"/>
              <a:t>Das bedeutet: Training mit einer geringeren Geschwindigkeit und einem Puls unterhalb des problematischen Werts. In der Folgewoche können sie mit einer leichten Steigerung beginnen. Das Ziel ist es, diesen „Kopfschmerzradar“ anzuheben, um belastbarer zu werden, sodass die Kopfschmerzen erst bei höheren Belastungen auftreten.</a:t>
            </a:r>
          </a:p>
          <a:p>
            <a:r>
              <a:rPr lang="de-DE" sz="1400" dirty="0"/>
              <a:t>Sport wirkt sich positiv auf Stress aus. Stress ist bekanntlich der häufigste Trigger einer Migräneattacke. Zusätzlich kann sich der Körper nach dem Sport besser entspannen. Das aktiviert den Teil des vegetativen Nervensystems, der für Regeneration zuständig ist, den sogenannten Parasympathikus. Auch dies hilft, Kopfschmerzen vorzubeugen.</a:t>
            </a:r>
          </a:p>
          <a:p>
            <a:r>
              <a:rPr lang="de-DE" sz="1400" dirty="0"/>
              <a:t>Sport kann zudem das körpereigene schmerzhemmende System anregen. Regelmäßiges Ausdauertraining kann somit das Gehirn weniger empfindlich für Schmerz machen und davor schützen. </a:t>
            </a:r>
          </a:p>
          <a:p>
            <a:endParaRPr lang="de-DE" sz="1400" dirty="0"/>
          </a:p>
        </p:txBody>
      </p:sp>
    </p:spTree>
    <p:extLst>
      <p:ext uri="{BB962C8B-B14F-4D97-AF65-F5344CB8AC3E}">
        <p14:creationId xmlns:p14="http://schemas.microsoft.com/office/powerpoint/2010/main" val="256649854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F397632-E090-4904-A608-E3B8A302CBA6}"/>
              </a:ext>
            </a:extLst>
          </p:cNvPr>
          <p:cNvSpPr>
            <a:spLocks noGrp="1"/>
          </p:cNvSpPr>
          <p:nvPr>
            <p:ph type="title"/>
          </p:nvPr>
        </p:nvSpPr>
        <p:spPr/>
        <p:txBody>
          <a:bodyPr/>
          <a:lstStyle/>
          <a:p>
            <a:r>
              <a:rPr lang="de-DE" dirty="0"/>
              <a:t>Was kann Physiotherapie noch</a:t>
            </a:r>
          </a:p>
        </p:txBody>
      </p:sp>
      <p:sp>
        <p:nvSpPr>
          <p:cNvPr id="3" name="Inhaltsplatzhalter 2">
            <a:extLst>
              <a:ext uri="{FF2B5EF4-FFF2-40B4-BE49-F238E27FC236}">
                <a16:creationId xmlns:a16="http://schemas.microsoft.com/office/drawing/2014/main" id="{4FAFE31C-84E8-4BEE-8B37-48716B4B9595}"/>
              </a:ext>
            </a:extLst>
          </p:cNvPr>
          <p:cNvSpPr>
            <a:spLocks noGrp="1"/>
          </p:cNvSpPr>
          <p:nvPr>
            <p:ph idx="1"/>
          </p:nvPr>
        </p:nvSpPr>
        <p:spPr>
          <a:xfrm>
            <a:off x="677334" y="2160589"/>
            <a:ext cx="9062284" cy="4433158"/>
          </a:xfrm>
        </p:spPr>
        <p:txBody>
          <a:bodyPr>
            <a:normAutofit fontScale="77500" lnSpcReduction="20000"/>
          </a:bodyPr>
          <a:lstStyle/>
          <a:p>
            <a:r>
              <a:rPr lang="de-DE" dirty="0"/>
              <a:t>Übungen wie Koordination, Dehnung und Kräftigung </a:t>
            </a:r>
          </a:p>
          <a:p>
            <a:r>
              <a:rPr lang="de-DE" dirty="0"/>
              <a:t>Manuelle Therapie</a:t>
            </a:r>
          </a:p>
          <a:p>
            <a:r>
              <a:rPr lang="de-DE" dirty="0"/>
              <a:t>Massage</a:t>
            </a:r>
          </a:p>
          <a:p>
            <a:r>
              <a:rPr lang="de-DE" dirty="0"/>
              <a:t>Ganganalyse und -schulung. </a:t>
            </a:r>
          </a:p>
          <a:p>
            <a:r>
              <a:rPr lang="de-DE" dirty="0"/>
              <a:t>Korrigieren von Fehlhaltungen </a:t>
            </a:r>
          </a:p>
          <a:p>
            <a:r>
              <a:rPr lang="de-DE" dirty="0"/>
              <a:t>Ergonomische Beratung </a:t>
            </a:r>
          </a:p>
          <a:p>
            <a:pPr>
              <a:lnSpc>
                <a:spcPct val="170000"/>
              </a:lnSpc>
            </a:pPr>
            <a:r>
              <a:rPr lang="de-DE" dirty="0"/>
              <a:t>Ziel ist </a:t>
            </a:r>
            <a:br>
              <a:rPr lang="de-DE" dirty="0">
                <a:sym typeface="Symbol" panose="05050102010706020507" pitchFamily="18" charset="2"/>
              </a:rPr>
            </a:br>
            <a:r>
              <a:rPr lang="de-DE" dirty="0">
                <a:sym typeface="Symbol" panose="05050102010706020507" pitchFamily="18" charset="2"/>
              </a:rPr>
              <a:t>- </a:t>
            </a:r>
            <a:r>
              <a:rPr lang="de-DE" dirty="0"/>
              <a:t>die körperliche Leistungsfähigkeit zu verbessern, </a:t>
            </a:r>
            <a:br>
              <a:rPr lang="de-DE" dirty="0">
                <a:sym typeface="Symbol" panose="05050102010706020507" pitchFamily="18" charset="2"/>
              </a:rPr>
            </a:br>
            <a:r>
              <a:rPr lang="de-DE" dirty="0">
                <a:sym typeface="Symbol" panose="05050102010706020507" pitchFamily="18" charset="2"/>
              </a:rPr>
              <a:t>- </a:t>
            </a:r>
            <a:r>
              <a:rPr lang="de-DE" dirty="0"/>
              <a:t>Schmerzen zu reduzieren, </a:t>
            </a:r>
            <a:br>
              <a:rPr lang="de-DE" dirty="0">
                <a:sym typeface="Symbol" panose="05050102010706020507" pitchFamily="18" charset="2"/>
              </a:rPr>
            </a:br>
            <a:r>
              <a:rPr lang="de-DE" dirty="0">
                <a:sym typeface="Symbol" panose="05050102010706020507" pitchFamily="18" charset="2"/>
              </a:rPr>
              <a:t>- </a:t>
            </a:r>
            <a:r>
              <a:rPr lang="de-DE" dirty="0"/>
              <a:t>den Alltag von Patienten mit Krankheiten, die den Bewegungsapparat betreffen, zu erleichtern, </a:t>
            </a:r>
            <a:br>
              <a:rPr lang="de-DE" dirty="0">
                <a:sym typeface="Symbol" panose="05050102010706020507" pitchFamily="18" charset="2"/>
              </a:rPr>
            </a:br>
            <a:r>
              <a:rPr lang="de-DE" dirty="0">
                <a:sym typeface="Symbol" panose="05050102010706020507" pitchFamily="18" charset="2"/>
              </a:rPr>
              <a:t>- </a:t>
            </a:r>
            <a:r>
              <a:rPr lang="de-DE" dirty="0"/>
              <a:t>über eine gesunde Lebensweise aufzuklären, </a:t>
            </a:r>
            <a:br>
              <a:rPr lang="de-DE" dirty="0"/>
            </a:br>
            <a:r>
              <a:rPr lang="de-DE" dirty="0"/>
              <a:t>- die Lebensqualität zu verbessern </a:t>
            </a:r>
            <a:br>
              <a:rPr lang="de-DE" dirty="0"/>
            </a:br>
            <a:r>
              <a:rPr lang="de-DE" dirty="0"/>
              <a:t>- dazu beizutragen, dass erkrankte Patienten mehr am sozialen Leben teilhaben und wieder arbeiten können. </a:t>
            </a:r>
          </a:p>
        </p:txBody>
      </p:sp>
    </p:spTree>
    <p:extLst>
      <p:ext uri="{BB962C8B-B14F-4D97-AF65-F5344CB8AC3E}">
        <p14:creationId xmlns:p14="http://schemas.microsoft.com/office/powerpoint/2010/main" val="204455191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E717ED8C-A8B3-478C-9D86-3B7AE5345A0D}"/>
              </a:ext>
            </a:extLst>
          </p:cNvPr>
          <p:cNvSpPr>
            <a:spLocks noGrp="1"/>
          </p:cNvSpPr>
          <p:nvPr>
            <p:ph type="title"/>
          </p:nvPr>
        </p:nvSpPr>
        <p:spPr/>
        <p:txBody>
          <a:bodyPr/>
          <a:lstStyle/>
          <a:p>
            <a:r>
              <a:rPr lang="de-DE" dirty="0"/>
              <a:t>Multimodale Therapie</a:t>
            </a:r>
          </a:p>
        </p:txBody>
      </p:sp>
      <p:sp>
        <p:nvSpPr>
          <p:cNvPr id="2" name="Textplatzhalter 1">
            <a:extLst>
              <a:ext uri="{FF2B5EF4-FFF2-40B4-BE49-F238E27FC236}">
                <a16:creationId xmlns:a16="http://schemas.microsoft.com/office/drawing/2014/main" id="{4691B6C5-AD2F-4B94-975B-7E0708CF092C}"/>
              </a:ext>
            </a:extLst>
          </p:cNvPr>
          <p:cNvSpPr>
            <a:spLocks noGrp="1"/>
          </p:cNvSpPr>
          <p:nvPr>
            <p:ph type="body" idx="1"/>
          </p:nvPr>
        </p:nvSpPr>
        <p:spPr/>
        <p:txBody>
          <a:bodyPr/>
          <a:lstStyle/>
          <a:p>
            <a:endParaRPr lang="de-DE"/>
          </a:p>
        </p:txBody>
      </p:sp>
    </p:spTree>
    <p:extLst>
      <p:ext uri="{BB962C8B-B14F-4D97-AF65-F5344CB8AC3E}">
        <p14:creationId xmlns:p14="http://schemas.microsoft.com/office/powerpoint/2010/main" val="270588023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E345B4C-BA7B-448C-ADA6-08D82A1CF0A2}"/>
              </a:ext>
            </a:extLst>
          </p:cNvPr>
          <p:cNvSpPr>
            <a:spLocks noGrp="1"/>
          </p:cNvSpPr>
          <p:nvPr>
            <p:ph type="title"/>
          </p:nvPr>
        </p:nvSpPr>
        <p:spPr/>
        <p:txBody>
          <a:bodyPr/>
          <a:lstStyle/>
          <a:p>
            <a:r>
              <a:rPr lang="de-DE" dirty="0"/>
              <a:t>Multimodale Therapie im Einzelnen</a:t>
            </a:r>
          </a:p>
        </p:txBody>
      </p:sp>
      <p:sp>
        <p:nvSpPr>
          <p:cNvPr id="3" name="Inhaltsplatzhalter 2">
            <a:extLst>
              <a:ext uri="{FF2B5EF4-FFF2-40B4-BE49-F238E27FC236}">
                <a16:creationId xmlns:a16="http://schemas.microsoft.com/office/drawing/2014/main" id="{C5F27352-0C0B-4F1C-9E62-E0ACF6CA5DF8}"/>
              </a:ext>
            </a:extLst>
          </p:cNvPr>
          <p:cNvSpPr>
            <a:spLocks noGrp="1"/>
          </p:cNvSpPr>
          <p:nvPr>
            <p:ph idx="1"/>
          </p:nvPr>
        </p:nvSpPr>
        <p:spPr/>
        <p:txBody>
          <a:bodyPr>
            <a:normAutofit lnSpcReduction="10000"/>
          </a:bodyPr>
          <a:lstStyle/>
          <a:p>
            <a:pPr marL="0" indent="0">
              <a:buNone/>
            </a:pPr>
            <a:r>
              <a:rPr lang="de-DE" dirty="0"/>
              <a:t>Die multimodale Therapie umfasst folgende Bestandteile:</a:t>
            </a:r>
          </a:p>
          <a:p>
            <a:r>
              <a:rPr lang="de-DE" dirty="0"/>
              <a:t>Beratung über die Kopfschmerz-Erkrankung (Edukation)</a:t>
            </a:r>
            <a:endParaRPr lang="de-DE" dirty="0">
              <a:sym typeface="Symbol" panose="05050102010706020507" pitchFamily="18" charset="2"/>
            </a:endParaRPr>
          </a:p>
          <a:p>
            <a:r>
              <a:rPr lang="de-DE" dirty="0"/>
              <a:t>Versorgung mit Arzneimitteln, sowohl für den Akutfall als auch vorbeugend </a:t>
            </a:r>
            <a:endParaRPr lang="de-DE" dirty="0">
              <a:sym typeface="Symbol" panose="05050102010706020507" pitchFamily="18" charset="2"/>
            </a:endParaRPr>
          </a:p>
          <a:p>
            <a:r>
              <a:rPr lang="de-DE" dirty="0"/>
              <a:t>bei Medikamentenübergebrauch: Entzugsbehandlung und Medikamentenpause</a:t>
            </a:r>
            <a:endParaRPr lang="de-DE" dirty="0">
              <a:sym typeface="Symbol" panose="05050102010706020507" pitchFamily="18" charset="2"/>
            </a:endParaRPr>
          </a:p>
          <a:p>
            <a:r>
              <a:rPr lang="de-DE" dirty="0"/>
              <a:t>psychologische Schmerzbewältigung und –</a:t>
            </a:r>
            <a:r>
              <a:rPr lang="de-DE" dirty="0" err="1"/>
              <a:t>therapie</a:t>
            </a:r>
            <a:endParaRPr lang="de-DE" dirty="0">
              <a:sym typeface="Symbol" panose="05050102010706020507" pitchFamily="18" charset="2"/>
            </a:endParaRPr>
          </a:p>
          <a:p>
            <a:r>
              <a:rPr lang="de-DE" dirty="0"/>
              <a:t>Entspannungstraining</a:t>
            </a:r>
            <a:endParaRPr lang="de-DE" dirty="0">
              <a:sym typeface="Symbol" panose="05050102010706020507" pitchFamily="18" charset="2"/>
            </a:endParaRPr>
          </a:p>
          <a:p>
            <a:r>
              <a:rPr lang="de-DE" dirty="0"/>
              <a:t>Konditionstraining (aerober Ausdauersport)</a:t>
            </a:r>
            <a:endParaRPr lang="de-DE" dirty="0">
              <a:sym typeface="Symbol" panose="05050102010706020507" pitchFamily="18" charset="2"/>
            </a:endParaRPr>
          </a:p>
          <a:p>
            <a:r>
              <a:rPr lang="de-DE" dirty="0"/>
              <a:t>Physiotherapie </a:t>
            </a:r>
            <a:endParaRPr lang="de-DE" dirty="0">
              <a:sym typeface="Symbol" panose="05050102010706020507" pitchFamily="18" charset="2"/>
            </a:endParaRPr>
          </a:p>
          <a:p>
            <a:r>
              <a:rPr lang="de-DE" dirty="0"/>
              <a:t>Ergotherapie</a:t>
            </a:r>
            <a:endParaRPr lang="de-DE" dirty="0">
              <a:sym typeface="Symbol" panose="05050102010706020507" pitchFamily="18" charset="2"/>
            </a:endParaRPr>
          </a:p>
          <a:p>
            <a:r>
              <a:rPr lang="de-DE" dirty="0"/>
              <a:t>Neurostimulationsverfahren und Biofeedback</a:t>
            </a:r>
          </a:p>
        </p:txBody>
      </p:sp>
    </p:spTree>
    <p:extLst>
      <p:ext uri="{BB962C8B-B14F-4D97-AF65-F5344CB8AC3E}">
        <p14:creationId xmlns:p14="http://schemas.microsoft.com/office/powerpoint/2010/main" val="169528620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D656AC2-30E3-40BD-BDD3-B0C719C65CBE}"/>
              </a:ext>
            </a:extLst>
          </p:cNvPr>
          <p:cNvSpPr>
            <a:spLocks noGrp="1"/>
          </p:cNvSpPr>
          <p:nvPr>
            <p:ph type="title"/>
          </p:nvPr>
        </p:nvSpPr>
        <p:spPr/>
        <p:txBody>
          <a:bodyPr/>
          <a:lstStyle/>
          <a:p>
            <a:r>
              <a:rPr lang="de-DE" dirty="0"/>
              <a:t>Edukation</a:t>
            </a:r>
          </a:p>
        </p:txBody>
      </p:sp>
      <p:sp>
        <p:nvSpPr>
          <p:cNvPr id="3" name="Inhaltsplatzhalter 2">
            <a:extLst>
              <a:ext uri="{FF2B5EF4-FFF2-40B4-BE49-F238E27FC236}">
                <a16:creationId xmlns:a16="http://schemas.microsoft.com/office/drawing/2014/main" id="{A405DC17-65AE-4962-B98C-3C23766AEAAF}"/>
              </a:ext>
            </a:extLst>
          </p:cNvPr>
          <p:cNvSpPr>
            <a:spLocks noGrp="1"/>
          </p:cNvSpPr>
          <p:nvPr>
            <p:ph idx="1"/>
          </p:nvPr>
        </p:nvSpPr>
        <p:spPr/>
        <p:txBody>
          <a:bodyPr>
            <a:normAutofit fontScale="92500" lnSpcReduction="10000"/>
          </a:bodyPr>
          <a:lstStyle/>
          <a:p>
            <a:pPr marL="0" indent="0">
              <a:buNone/>
            </a:pPr>
            <a:r>
              <a:rPr lang="de-DE" dirty="0"/>
              <a:t>Die Edukation, also die Beratung des Patienten hat einen hohen Stellenwert: Er wird ausführlich über seine Erkrankung und die Behandlung im Rahmen der multimodalen Schmerztherapie informiert. Dies erfolgt häufig mit Patientenvorträgen oder in Kleingruppen. </a:t>
            </a:r>
          </a:p>
          <a:p>
            <a:r>
              <a:rPr lang="de-DE" dirty="0"/>
              <a:t>Entstehung der Krankheitsbilder (z.B. Migräne, Kopfschmerz vom Spannungstyp, Kopfschmerz durch Medikamentenübergebrauch, Clusterkopfschmerz)</a:t>
            </a:r>
            <a:endParaRPr lang="de-DE" dirty="0">
              <a:sym typeface="Symbol" panose="05050102010706020507" pitchFamily="18" charset="2"/>
            </a:endParaRPr>
          </a:p>
          <a:p>
            <a:r>
              <a:rPr lang="de-DE" dirty="0"/>
              <a:t>Akuttherapie von Kopfschmerzattacken</a:t>
            </a:r>
            <a:endParaRPr lang="de-DE" dirty="0">
              <a:sym typeface="Symbol" panose="05050102010706020507" pitchFamily="18" charset="2"/>
            </a:endParaRPr>
          </a:p>
          <a:p>
            <a:r>
              <a:rPr lang="de-DE" dirty="0"/>
              <a:t>nichtmedikamentöse Prophylaxe</a:t>
            </a:r>
            <a:endParaRPr lang="de-DE" dirty="0">
              <a:sym typeface="Symbol" panose="05050102010706020507" pitchFamily="18" charset="2"/>
            </a:endParaRPr>
          </a:p>
          <a:p>
            <a:r>
              <a:rPr lang="de-DE" dirty="0"/>
              <a:t>Bedeutung von Entspannungsverfahren und Ausdauertraining</a:t>
            </a:r>
            <a:endParaRPr lang="de-DE" dirty="0">
              <a:sym typeface="Symbol" panose="05050102010706020507" pitchFamily="18" charset="2"/>
            </a:endParaRPr>
          </a:p>
          <a:p>
            <a:r>
              <a:rPr lang="de-DE" dirty="0"/>
              <a:t>Komplikationen einer Erkrankung</a:t>
            </a:r>
            <a:endParaRPr lang="de-DE" dirty="0">
              <a:sym typeface="Symbol" panose="05050102010706020507" pitchFamily="18" charset="2"/>
            </a:endParaRPr>
          </a:p>
          <a:p>
            <a:r>
              <a:rPr lang="de-DE" dirty="0"/>
              <a:t>Risikofaktoren der Chronifizierung erkennen und behandeln</a:t>
            </a:r>
            <a:endParaRPr lang="de-DE" dirty="0">
              <a:sym typeface="Symbol" panose="05050102010706020507" pitchFamily="18" charset="2"/>
            </a:endParaRPr>
          </a:p>
          <a:p>
            <a:r>
              <a:rPr lang="de-DE" dirty="0"/>
              <a:t>Anleitung zu Selbsthilfemaßnahmen. </a:t>
            </a:r>
          </a:p>
        </p:txBody>
      </p:sp>
    </p:spTree>
    <p:extLst>
      <p:ext uri="{BB962C8B-B14F-4D97-AF65-F5344CB8AC3E}">
        <p14:creationId xmlns:p14="http://schemas.microsoft.com/office/powerpoint/2010/main" val="62330438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4D67A08-AA0A-4038-9E5D-BADA81BAE860}"/>
              </a:ext>
            </a:extLst>
          </p:cNvPr>
          <p:cNvSpPr>
            <a:spLocks noGrp="1"/>
          </p:cNvSpPr>
          <p:nvPr>
            <p:ph type="title"/>
          </p:nvPr>
        </p:nvSpPr>
        <p:spPr/>
        <p:txBody>
          <a:bodyPr/>
          <a:lstStyle/>
          <a:p>
            <a:r>
              <a:rPr lang="de-DE" dirty="0"/>
              <a:t>Ärztliche Behandlung</a:t>
            </a:r>
          </a:p>
        </p:txBody>
      </p:sp>
      <p:sp>
        <p:nvSpPr>
          <p:cNvPr id="3" name="Inhaltsplatzhalter 2">
            <a:extLst>
              <a:ext uri="{FF2B5EF4-FFF2-40B4-BE49-F238E27FC236}">
                <a16:creationId xmlns:a16="http://schemas.microsoft.com/office/drawing/2014/main" id="{0F300CB4-2D90-4EFE-B034-CDF597C24495}"/>
              </a:ext>
            </a:extLst>
          </p:cNvPr>
          <p:cNvSpPr>
            <a:spLocks noGrp="1"/>
          </p:cNvSpPr>
          <p:nvPr>
            <p:ph idx="1"/>
          </p:nvPr>
        </p:nvSpPr>
        <p:spPr/>
        <p:txBody>
          <a:bodyPr>
            <a:normAutofit fontScale="92500" lnSpcReduction="10000"/>
          </a:bodyPr>
          <a:lstStyle/>
          <a:p>
            <a:pPr marL="0" indent="0">
              <a:buNone/>
            </a:pPr>
            <a:r>
              <a:rPr lang="de-DE" dirty="0"/>
              <a:t>Bei der ärztlichen Behandlung wird die medikamentöse Therapie der Attacken überprüft: </a:t>
            </a:r>
          </a:p>
          <a:p>
            <a:r>
              <a:rPr lang="de-DE" dirty="0"/>
              <a:t>Welche Medikamente haben gewirkt, welche haben nicht gewirkt? </a:t>
            </a:r>
          </a:p>
          <a:p>
            <a:r>
              <a:rPr lang="de-DE" dirty="0"/>
              <a:t>Welche Mittel haben zu Nebenwirkungen geführt? </a:t>
            </a:r>
          </a:p>
          <a:p>
            <a:r>
              <a:rPr lang="de-DE" dirty="0"/>
              <a:t>Oft ist festzustellen, dass die Dosierungen von Medikamenten zu niedrig oder zu hoch waren. Durch langjährige Erfahrung kann ein spezialisiertes Team die Therapie optimieren. Dabei es wichtig, dass man auch die Begleitsymptome wie Übelkeit und Erbrechen ausreichend behandelt. Zum Teil werden dann Medikamente genutzt, deren Einsatz vorbehandelnde Ärzte noch nicht erwogen haben, weil ihnen Erfahrungen mit bestimmten Substanzen fehlen. </a:t>
            </a:r>
          </a:p>
          <a:p>
            <a:r>
              <a:rPr lang="de-DE" dirty="0"/>
              <a:t>Ein weiterer Therapiebaustein sind die nichtmedikamentösen und die medikamentösen vorbeugenden Verfahren. Welche Methoden zum Einsatz kommen, hängt davon ab, wie oft der Patient unter Kopfschmerzen leidet. </a:t>
            </a:r>
          </a:p>
        </p:txBody>
      </p:sp>
    </p:spTree>
    <p:extLst>
      <p:ext uri="{BB962C8B-B14F-4D97-AF65-F5344CB8AC3E}">
        <p14:creationId xmlns:p14="http://schemas.microsoft.com/office/powerpoint/2010/main" val="363848878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DCC2FFA-E0B5-473B-AB84-48EAC4334935}"/>
              </a:ext>
            </a:extLst>
          </p:cNvPr>
          <p:cNvSpPr>
            <a:spLocks noGrp="1"/>
          </p:cNvSpPr>
          <p:nvPr>
            <p:ph type="title"/>
          </p:nvPr>
        </p:nvSpPr>
        <p:spPr/>
        <p:txBody>
          <a:bodyPr/>
          <a:lstStyle/>
          <a:p>
            <a:r>
              <a:rPr lang="de-DE" dirty="0"/>
              <a:t>Verhaltenstherapie</a:t>
            </a:r>
          </a:p>
        </p:txBody>
      </p:sp>
      <p:sp>
        <p:nvSpPr>
          <p:cNvPr id="3" name="Inhaltsplatzhalter 2">
            <a:extLst>
              <a:ext uri="{FF2B5EF4-FFF2-40B4-BE49-F238E27FC236}">
                <a16:creationId xmlns:a16="http://schemas.microsoft.com/office/drawing/2014/main" id="{63F4A151-13F4-4BB7-BEAA-146EE95C770F}"/>
              </a:ext>
            </a:extLst>
          </p:cNvPr>
          <p:cNvSpPr>
            <a:spLocks noGrp="1"/>
          </p:cNvSpPr>
          <p:nvPr>
            <p:ph idx="1"/>
          </p:nvPr>
        </p:nvSpPr>
        <p:spPr/>
        <p:txBody>
          <a:bodyPr>
            <a:normAutofit/>
          </a:bodyPr>
          <a:lstStyle/>
          <a:p>
            <a:pPr marL="0" indent="0">
              <a:buNone/>
            </a:pPr>
            <a:r>
              <a:rPr lang="de-DE" dirty="0"/>
              <a:t>Eine wichtige Säule der Therapie stellt die Verhaltenspsychologie dar: </a:t>
            </a:r>
          </a:p>
          <a:p>
            <a:r>
              <a:rPr lang="de-DE" dirty="0"/>
              <a:t>Hier wird in den Gruppentherapien am Umgang mit Stressoren im Alltag gearbeitet. Es geht darum, zu lernen, wie man mit Auslösern von Attacken umgehen kann, sodass sie keine Kopfschmerzen hervorrufen. </a:t>
            </a:r>
          </a:p>
          <a:p>
            <a:r>
              <a:rPr lang="de-DE" dirty="0"/>
              <a:t>Dazu zählt Stressbewältigung. </a:t>
            </a:r>
          </a:p>
          <a:p>
            <a:r>
              <a:rPr lang="de-DE" dirty="0"/>
              <a:t>Ein Bestandteil der Therapie sind daher Entspannungsverfahren wie die Progressive Muskelrelaxation (PMR) oder Atementspannung, die der Patient erlernt und übt.</a:t>
            </a:r>
          </a:p>
          <a:p>
            <a:r>
              <a:rPr lang="de-DE" dirty="0"/>
              <a:t>Wenn nötig werden psychische Erkrankungen wie Angst und Depression, die bei Kopfschmerz-Patienten häufig auftreten, gezielt psychotherapeutisch behandelt. </a:t>
            </a:r>
          </a:p>
        </p:txBody>
      </p:sp>
    </p:spTree>
    <p:extLst>
      <p:ext uri="{BB962C8B-B14F-4D97-AF65-F5344CB8AC3E}">
        <p14:creationId xmlns:p14="http://schemas.microsoft.com/office/powerpoint/2010/main" val="239611352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1B5B06-C6A2-43E2-839E-037122CB1C45}"/>
              </a:ext>
            </a:extLst>
          </p:cNvPr>
          <p:cNvSpPr>
            <a:spLocks noGrp="1"/>
          </p:cNvSpPr>
          <p:nvPr>
            <p:ph type="title"/>
          </p:nvPr>
        </p:nvSpPr>
        <p:spPr/>
        <p:txBody>
          <a:bodyPr/>
          <a:lstStyle/>
          <a:p>
            <a:r>
              <a:rPr lang="de-DE" dirty="0"/>
              <a:t>Physiotherapie</a:t>
            </a:r>
          </a:p>
        </p:txBody>
      </p:sp>
      <p:sp>
        <p:nvSpPr>
          <p:cNvPr id="3" name="Inhaltsplatzhalter 2">
            <a:extLst>
              <a:ext uri="{FF2B5EF4-FFF2-40B4-BE49-F238E27FC236}">
                <a16:creationId xmlns:a16="http://schemas.microsoft.com/office/drawing/2014/main" id="{5ACE656C-C2A4-4FCD-8636-72020C4E9863}"/>
              </a:ext>
            </a:extLst>
          </p:cNvPr>
          <p:cNvSpPr>
            <a:spLocks noGrp="1"/>
          </p:cNvSpPr>
          <p:nvPr>
            <p:ph idx="1"/>
          </p:nvPr>
        </p:nvSpPr>
        <p:spPr/>
        <p:txBody>
          <a:bodyPr/>
          <a:lstStyle/>
          <a:p>
            <a:r>
              <a:rPr lang="de-DE" dirty="0"/>
              <a:t>Die Behandlung bei Physiotherapeuten findet sowohl in der Gruppe als auch einzeln statt (z.B. Rückentraining). </a:t>
            </a:r>
          </a:p>
          <a:p>
            <a:r>
              <a:rPr lang="de-DE" dirty="0"/>
              <a:t>Der Therapeut behandelt dabei nicht nur die akuten Beschwerden, sondern der Patient erlernt auch individuelle Übungen, die er selbstständig ausführen und zu Hause regelmäßig umsetzen kann</a:t>
            </a:r>
          </a:p>
        </p:txBody>
      </p:sp>
    </p:spTree>
    <p:extLst>
      <p:ext uri="{BB962C8B-B14F-4D97-AF65-F5344CB8AC3E}">
        <p14:creationId xmlns:p14="http://schemas.microsoft.com/office/powerpoint/2010/main" val="30681662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3FD4B5ED-0606-4B31-B14A-D28BB449F4BF}"/>
              </a:ext>
            </a:extLst>
          </p:cNvPr>
          <p:cNvSpPr>
            <a:spLocks noGrp="1"/>
          </p:cNvSpPr>
          <p:nvPr>
            <p:ph type="ctrTitle"/>
          </p:nvPr>
        </p:nvSpPr>
        <p:spPr>
          <a:xfrm>
            <a:off x="1507066" y="2404534"/>
            <a:ext cx="8589433" cy="1646302"/>
          </a:xfrm>
        </p:spPr>
        <p:txBody>
          <a:bodyPr/>
          <a:lstStyle/>
          <a:p>
            <a:pPr algn="l"/>
            <a:r>
              <a:rPr lang="de-DE" dirty="0"/>
              <a:t>Was kann man evtl. noch machen </a:t>
            </a:r>
          </a:p>
        </p:txBody>
      </p:sp>
      <p:sp>
        <p:nvSpPr>
          <p:cNvPr id="5" name="Untertitel 4">
            <a:extLst>
              <a:ext uri="{FF2B5EF4-FFF2-40B4-BE49-F238E27FC236}">
                <a16:creationId xmlns:a16="http://schemas.microsoft.com/office/drawing/2014/main" id="{0D722C78-236B-4998-BB53-ABD73B9E9FA4}"/>
              </a:ext>
            </a:extLst>
          </p:cNvPr>
          <p:cNvSpPr>
            <a:spLocks noGrp="1"/>
          </p:cNvSpPr>
          <p:nvPr>
            <p:ph type="subTitle" idx="1"/>
          </p:nvPr>
        </p:nvSpPr>
        <p:spPr>
          <a:xfrm>
            <a:off x="1507067" y="4050833"/>
            <a:ext cx="8589432" cy="1096899"/>
          </a:xfrm>
        </p:spPr>
        <p:txBody>
          <a:bodyPr/>
          <a:lstStyle/>
          <a:p>
            <a:endParaRPr lang="de-DE"/>
          </a:p>
        </p:txBody>
      </p:sp>
    </p:spTree>
    <p:extLst>
      <p:ext uri="{BB962C8B-B14F-4D97-AF65-F5344CB8AC3E}">
        <p14:creationId xmlns:p14="http://schemas.microsoft.com/office/powerpoint/2010/main" val="239682505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9DBD2899-126A-40A5-AAA6-A818D7BA7F7F}"/>
              </a:ext>
            </a:extLst>
          </p:cNvPr>
          <p:cNvSpPr>
            <a:spLocks noGrp="1"/>
          </p:cNvSpPr>
          <p:nvPr>
            <p:ph type="title"/>
          </p:nvPr>
        </p:nvSpPr>
        <p:spPr/>
        <p:txBody>
          <a:bodyPr/>
          <a:lstStyle/>
          <a:p>
            <a:r>
              <a:rPr lang="de-DE" dirty="0"/>
              <a:t>Naturheilverfahren</a:t>
            </a:r>
          </a:p>
        </p:txBody>
      </p:sp>
      <p:sp>
        <p:nvSpPr>
          <p:cNvPr id="5" name="Inhaltsplatzhalter 4">
            <a:extLst>
              <a:ext uri="{FF2B5EF4-FFF2-40B4-BE49-F238E27FC236}">
                <a16:creationId xmlns:a16="http://schemas.microsoft.com/office/drawing/2014/main" id="{EFC2E8BE-F36E-4D67-BBA7-BEFBD20B81A2}"/>
              </a:ext>
            </a:extLst>
          </p:cNvPr>
          <p:cNvSpPr>
            <a:spLocks noGrp="1"/>
          </p:cNvSpPr>
          <p:nvPr>
            <p:ph idx="1"/>
          </p:nvPr>
        </p:nvSpPr>
        <p:spPr>
          <a:xfrm>
            <a:off x="677334" y="1778000"/>
            <a:ext cx="8596668" cy="4749799"/>
          </a:xfrm>
        </p:spPr>
        <p:txBody>
          <a:bodyPr>
            <a:normAutofit/>
          </a:bodyPr>
          <a:lstStyle/>
          <a:p>
            <a:r>
              <a:rPr lang="de-DE" dirty="0"/>
              <a:t>Ein bis zwei Tropfen japanisches </a:t>
            </a:r>
            <a:r>
              <a:rPr lang="de-DE" b="1" u="sng" dirty="0">
                <a:solidFill>
                  <a:srgbClr val="0070C0"/>
                </a:solidFill>
              </a:rPr>
              <a:t>Pfefferminzöl</a:t>
            </a:r>
            <a:r>
              <a:rPr lang="de-DE" dirty="0"/>
              <a:t> kommt erfolgreich an den Schmerzpunkten (Nacken, Schläfen, Stirn) zum Einsatz. Wirksamer und etwas teurer ist standardisiertes und konzentriertes Pfefferminzöl (Bsp. Stift zum lokalen Auftragen: </a:t>
            </a:r>
            <a:r>
              <a:rPr lang="de-DE" dirty="0" err="1"/>
              <a:t>Euminz</a:t>
            </a:r>
            <a:r>
              <a:rPr lang="de-DE" dirty="0"/>
              <a:t>). </a:t>
            </a:r>
          </a:p>
          <a:p>
            <a:r>
              <a:rPr lang="de-DE" dirty="0"/>
              <a:t>Auch </a:t>
            </a:r>
            <a:r>
              <a:rPr lang="de-DE" b="1" u="sng" dirty="0">
                <a:solidFill>
                  <a:srgbClr val="0070C0"/>
                </a:solidFill>
              </a:rPr>
              <a:t>Lavendelöl</a:t>
            </a:r>
            <a:r>
              <a:rPr lang="de-DE" dirty="0"/>
              <a:t> zeigte deutliche Effekte in einer kleinen Studie. </a:t>
            </a:r>
          </a:p>
          <a:p>
            <a:r>
              <a:rPr lang="de-DE" dirty="0"/>
              <a:t>Mit Weidenrindenextrakt und eventuell </a:t>
            </a:r>
            <a:r>
              <a:rPr lang="de-DE" b="1" u="sng" dirty="0">
                <a:solidFill>
                  <a:srgbClr val="0070C0"/>
                </a:solidFill>
              </a:rPr>
              <a:t>Teufelskralle</a:t>
            </a:r>
            <a:r>
              <a:rPr lang="de-DE" dirty="0">
                <a:hlinkClick r:id="rId2"/>
              </a:rPr>
              <a:t> </a:t>
            </a:r>
            <a:r>
              <a:rPr lang="de-DE" dirty="0"/>
              <a:t>lässt sich manchmal gut unterstützend zur Schulmedizin behandeln, so dass sich die Medikamentendosis reduzieren lässt.</a:t>
            </a:r>
          </a:p>
          <a:p>
            <a:r>
              <a:rPr lang="de-DE" dirty="0"/>
              <a:t>Wickel mit </a:t>
            </a:r>
            <a:r>
              <a:rPr lang="de-DE" b="1" u="sng" dirty="0">
                <a:solidFill>
                  <a:srgbClr val="0070C0"/>
                </a:solidFill>
              </a:rPr>
              <a:t>Bockshornklee-Samen</a:t>
            </a:r>
            <a:r>
              <a:rPr lang="de-DE" dirty="0"/>
              <a:t>. Die geschroteten Samen werden in sehr wenig Wasser gekocht, dann in ein Leintuch gewickelt und für 2 h aufgelegt.</a:t>
            </a:r>
          </a:p>
          <a:p>
            <a:r>
              <a:rPr lang="de-DE" dirty="0"/>
              <a:t>Ebenso hat </a:t>
            </a:r>
            <a:r>
              <a:rPr lang="de-DE" b="1" u="sng" dirty="0">
                <a:solidFill>
                  <a:srgbClr val="0070C0"/>
                </a:solidFill>
              </a:rPr>
              <a:t>Weihrauch</a:t>
            </a:r>
            <a:r>
              <a:rPr lang="de-DE" dirty="0">
                <a:hlinkClick r:id="rId3"/>
              </a:rPr>
              <a:t> </a:t>
            </a:r>
            <a:r>
              <a:rPr lang="de-DE" dirty="0"/>
              <a:t>entzündungshemmende Wirkung. Weiter ist er schmerzlindernd und hat auf die Psyche eine ausgleichende Wirkung. Auch die Tatsache, dass er die Blut-Hirnschranke überwindet und tatsächlich im Gehirn ankommt, macht ihn zu einem erfolgversprechendem Stoff bei Migräne. </a:t>
            </a:r>
          </a:p>
        </p:txBody>
      </p:sp>
    </p:spTree>
    <p:extLst>
      <p:ext uri="{BB962C8B-B14F-4D97-AF65-F5344CB8AC3E}">
        <p14:creationId xmlns:p14="http://schemas.microsoft.com/office/powerpoint/2010/main" val="113074288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711EE0A-9C48-4242-AD77-FB82BE9053A5}"/>
              </a:ext>
            </a:extLst>
          </p:cNvPr>
          <p:cNvSpPr>
            <a:spLocks noGrp="1"/>
          </p:cNvSpPr>
          <p:nvPr>
            <p:ph type="title"/>
          </p:nvPr>
        </p:nvSpPr>
        <p:spPr/>
        <p:txBody>
          <a:bodyPr/>
          <a:lstStyle/>
          <a:p>
            <a:r>
              <a:rPr lang="de-DE" dirty="0"/>
              <a:t>Prävention mit Phytotherapie</a:t>
            </a:r>
          </a:p>
        </p:txBody>
      </p:sp>
      <p:sp>
        <p:nvSpPr>
          <p:cNvPr id="3" name="Inhaltsplatzhalter 2">
            <a:extLst>
              <a:ext uri="{FF2B5EF4-FFF2-40B4-BE49-F238E27FC236}">
                <a16:creationId xmlns:a16="http://schemas.microsoft.com/office/drawing/2014/main" id="{E75981AB-E3F6-4846-9F49-06DE2608503B}"/>
              </a:ext>
            </a:extLst>
          </p:cNvPr>
          <p:cNvSpPr>
            <a:spLocks noGrp="1"/>
          </p:cNvSpPr>
          <p:nvPr>
            <p:ph idx="1"/>
          </p:nvPr>
        </p:nvSpPr>
        <p:spPr>
          <a:xfrm>
            <a:off x="677334" y="1435768"/>
            <a:ext cx="8596668" cy="5117431"/>
          </a:xfrm>
        </p:spPr>
        <p:txBody>
          <a:bodyPr>
            <a:normAutofit fontScale="85000" lnSpcReduction="20000"/>
          </a:bodyPr>
          <a:lstStyle/>
          <a:p>
            <a:r>
              <a:rPr lang="de-DE" b="1" dirty="0">
                <a:solidFill>
                  <a:srgbClr val="0070C0"/>
                </a:solidFill>
              </a:rPr>
              <a:t>Pestwurz</a:t>
            </a:r>
            <a:r>
              <a:rPr lang="de-DE" dirty="0"/>
              <a:t> kann effektiv in der Prävention von Migräne eingesetzt werden (auch bei Kindern). Nicht nur die Häufigkeit der Attacken ließ sich um etwa 60% vermindern, auch die Heftigkeit ließ nach. Derzeit vom Markt wegen Leberschäden</a:t>
            </a:r>
          </a:p>
          <a:p>
            <a:r>
              <a:rPr lang="de-DE" b="1" dirty="0">
                <a:solidFill>
                  <a:srgbClr val="0070C0"/>
                </a:solidFill>
              </a:rPr>
              <a:t>Ginkgo</a:t>
            </a:r>
            <a:r>
              <a:rPr lang="de-DE" dirty="0"/>
              <a:t> ist seit langem für seine anti-inflammatorischen, anti-allergischen, antioxidativen und neuroprotektiven Eigenschaften bekannt. Ein Bestandteil des Extrakts, das </a:t>
            </a:r>
            <a:r>
              <a:rPr lang="de-DE" dirty="0" err="1"/>
              <a:t>Ginkgolid</a:t>
            </a:r>
            <a:r>
              <a:rPr lang="de-DE" dirty="0"/>
              <a:t> B, könnte zu einem weiteren effektiven Präparat werden. Getestet wurden auch die Terpene von Ginkgo in Kombination mit CoenzymQ10 bei Migräne. </a:t>
            </a:r>
          </a:p>
          <a:p>
            <a:r>
              <a:rPr lang="de-DE" dirty="0"/>
              <a:t>An Kindern liegt eine ähnliche Studie mit der Kombination </a:t>
            </a:r>
            <a:r>
              <a:rPr lang="de-DE" b="1" dirty="0" err="1">
                <a:solidFill>
                  <a:srgbClr val="0070C0"/>
                </a:solidFill>
              </a:rPr>
              <a:t>Ginkgolid</a:t>
            </a:r>
            <a:r>
              <a:rPr lang="de-DE" b="1" dirty="0">
                <a:solidFill>
                  <a:srgbClr val="0070C0"/>
                </a:solidFill>
              </a:rPr>
              <a:t> B/ Coenzym Q10/ Riboflavin und Magnesium</a:t>
            </a:r>
            <a:r>
              <a:rPr lang="de-DE" dirty="0"/>
              <a:t> vor. Die Anfallshäufigkeit bei Schulkindern konnte halbiert werden. Es müssen aber noch weitere kontrollierte Untersuchungen folgen, um den Effekt gegen Migräne genauer beziffern zu können.</a:t>
            </a:r>
          </a:p>
          <a:p>
            <a:r>
              <a:rPr lang="de-DE" b="1" dirty="0" err="1">
                <a:solidFill>
                  <a:srgbClr val="0070C0"/>
                </a:solidFill>
              </a:rPr>
              <a:t>Nachtkerzenöl</a:t>
            </a:r>
            <a:r>
              <a:rPr lang="de-DE" dirty="0"/>
              <a:t> mit dem Inhaltsstoff γ-Linolensäure unterdrückt die Bildung entzündlicher Botenstoffe und wird bei verschiedensten Schmerzzuständen eingesetzt. Eine kleine Studie hat dazu bewiesen, dass sich bei 86 % der Patienten sowohl Schwere, Häufigkeit als auch Dauer der Attacken gebessert hatten. Gelindert wurde bei 90% der Patienten die mit der Krankheit verbundene Übelkeit. Leider gab es keine </a:t>
            </a:r>
            <a:r>
              <a:rPr lang="de-DE" dirty="0" err="1"/>
              <a:t>Placebogruppe</a:t>
            </a:r>
            <a:r>
              <a:rPr lang="de-DE" dirty="0"/>
              <a:t>, so dass eine objektive Beurteilung noch nicht möglich ist.</a:t>
            </a:r>
          </a:p>
          <a:p>
            <a:r>
              <a:rPr lang="de-DE" b="1" dirty="0">
                <a:solidFill>
                  <a:srgbClr val="0070C0"/>
                </a:solidFill>
              </a:rPr>
              <a:t>Mutterkraut</a:t>
            </a:r>
            <a:r>
              <a:rPr lang="de-DE" dirty="0"/>
              <a:t> (</a:t>
            </a:r>
            <a:r>
              <a:rPr lang="de-DE" i="1" dirty="0" err="1"/>
              <a:t>Tanacetum</a:t>
            </a:r>
            <a:r>
              <a:rPr lang="de-DE" i="1" dirty="0"/>
              <a:t> </a:t>
            </a:r>
            <a:r>
              <a:rPr lang="de-DE" i="1" dirty="0" err="1"/>
              <a:t>parthenium</a:t>
            </a:r>
            <a:r>
              <a:rPr lang="de-DE" i="1" dirty="0"/>
              <a:t>) </a:t>
            </a:r>
            <a:r>
              <a:rPr lang="de-DE" dirty="0"/>
              <a:t>hatte in einigen Studien mit dem Extrakt MIG-99 positive Wirkung auf die Frequenz der Beschwerden. Allerdings ist nicht jedes Präparat erfolgreich. Entscheidend ist vermutlich die Konzentration des Wirkstoffes </a:t>
            </a:r>
            <a:r>
              <a:rPr lang="de-DE" dirty="0" err="1"/>
              <a:t>Parthenolid</a:t>
            </a:r>
            <a:r>
              <a:rPr lang="de-DE" dirty="0"/>
              <a:t> (6.25 mg drei Mal täglich, 16 Wochen). Allerdings wurden Nebenwirkungen wie Entzündungen im Mund und Verdauungsstörungen bei der Behandlung registriert.</a:t>
            </a:r>
          </a:p>
          <a:p>
            <a:endParaRPr lang="de-DE" dirty="0"/>
          </a:p>
          <a:p>
            <a:endParaRPr lang="de-DE" dirty="0"/>
          </a:p>
        </p:txBody>
      </p:sp>
    </p:spTree>
    <p:extLst>
      <p:ext uri="{BB962C8B-B14F-4D97-AF65-F5344CB8AC3E}">
        <p14:creationId xmlns:p14="http://schemas.microsoft.com/office/powerpoint/2010/main" val="327540093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711EE0A-9C48-4242-AD77-FB82BE9053A5}"/>
              </a:ext>
            </a:extLst>
          </p:cNvPr>
          <p:cNvSpPr>
            <a:spLocks noGrp="1"/>
          </p:cNvSpPr>
          <p:nvPr>
            <p:ph type="title"/>
          </p:nvPr>
        </p:nvSpPr>
        <p:spPr/>
        <p:txBody>
          <a:bodyPr/>
          <a:lstStyle/>
          <a:p>
            <a:r>
              <a:rPr lang="de-DE" dirty="0"/>
              <a:t>Prävention mit Phytotherapie</a:t>
            </a:r>
          </a:p>
        </p:txBody>
      </p:sp>
      <p:sp>
        <p:nvSpPr>
          <p:cNvPr id="3" name="Inhaltsplatzhalter 2">
            <a:extLst>
              <a:ext uri="{FF2B5EF4-FFF2-40B4-BE49-F238E27FC236}">
                <a16:creationId xmlns:a16="http://schemas.microsoft.com/office/drawing/2014/main" id="{E75981AB-E3F6-4846-9F49-06DE2608503B}"/>
              </a:ext>
            </a:extLst>
          </p:cNvPr>
          <p:cNvSpPr>
            <a:spLocks noGrp="1"/>
          </p:cNvSpPr>
          <p:nvPr>
            <p:ph idx="1"/>
          </p:nvPr>
        </p:nvSpPr>
        <p:spPr>
          <a:xfrm>
            <a:off x="677334" y="1435768"/>
            <a:ext cx="8596668" cy="5117431"/>
          </a:xfrm>
        </p:spPr>
        <p:txBody>
          <a:bodyPr>
            <a:normAutofit/>
          </a:bodyPr>
          <a:lstStyle/>
          <a:p>
            <a:pPr marL="0" indent="0">
              <a:buNone/>
            </a:pPr>
            <a:r>
              <a:rPr lang="de-DE" b="1" dirty="0" err="1"/>
              <a:t>Prämenstruelle</a:t>
            </a:r>
            <a:r>
              <a:rPr lang="de-DE" b="1" dirty="0"/>
              <a:t> Kopfschmerzen</a:t>
            </a:r>
          </a:p>
          <a:p>
            <a:r>
              <a:rPr lang="de-DE" dirty="0"/>
              <a:t>Die Hormonumstellung am Anfang der Periode der Frau ist besonders heftig und kann Schmerzen bereiten. Ein Kombinationspräparat mit sogenannten Phytoöstrogenen erzielte in einer kleinen Studie deutliche Effekte. Enthalten waren: </a:t>
            </a:r>
            <a:r>
              <a:rPr lang="de-DE" dirty="0">
                <a:solidFill>
                  <a:srgbClr val="0070C0"/>
                </a:solidFill>
              </a:rPr>
              <a:t>Soja-Isoflavone</a:t>
            </a:r>
            <a:r>
              <a:rPr lang="de-DE" dirty="0"/>
              <a:t> (60 mg), </a:t>
            </a:r>
            <a:r>
              <a:rPr lang="de-DE" dirty="0" err="1">
                <a:solidFill>
                  <a:srgbClr val="0070C0"/>
                </a:solidFill>
              </a:rPr>
              <a:t>Engelswurz</a:t>
            </a:r>
            <a:r>
              <a:rPr lang="de-DE" dirty="0"/>
              <a:t> (</a:t>
            </a:r>
            <a:r>
              <a:rPr lang="de-DE" i="1" dirty="0"/>
              <a:t>Angelica sinensis</a:t>
            </a:r>
            <a:r>
              <a:rPr lang="de-DE" dirty="0"/>
              <a:t>, </a:t>
            </a:r>
            <a:r>
              <a:rPr lang="de-DE" dirty="0" err="1"/>
              <a:t>dong</a:t>
            </a:r>
            <a:r>
              <a:rPr lang="de-DE" dirty="0"/>
              <a:t> </a:t>
            </a:r>
            <a:r>
              <a:rPr lang="de-DE" dirty="0" err="1"/>
              <a:t>quai</a:t>
            </a:r>
            <a:r>
              <a:rPr lang="de-DE" dirty="0"/>
              <a:t>; 100 mg), und </a:t>
            </a:r>
            <a:r>
              <a:rPr lang="de-DE" dirty="0">
                <a:solidFill>
                  <a:srgbClr val="0070C0"/>
                </a:solidFill>
              </a:rPr>
              <a:t>Traubensilberkerze</a:t>
            </a:r>
            <a:r>
              <a:rPr lang="de-DE" dirty="0"/>
              <a:t> (50 mg). Auch Extrakte der Früchte des </a:t>
            </a:r>
            <a:r>
              <a:rPr lang="de-DE" dirty="0">
                <a:solidFill>
                  <a:srgbClr val="0070C0"/>
                </a:solidFill>
              </a:rPr>
              <a:t>Mönchspfeffers</a:t>
            </a:r>
            <a:r>
              <a:rPr lang="de-DE" dirty="0"/>
              <a:t> (</a:t>
            </a:r>
            <a:r>
              <a:rPr lang="de-DE" i="1" dirty="0"/>
              <a:t>Agni </a:t>
            </a:r>
            <a:r>
              <a:rPr lang="de-DE" i="1" dirty="0" err="1"/>
              <a:t>casti</a:t>
            </a:r>
            <a:r>
              <a:rPr lang="de-DE" i="1" dirty="0"/>
              <a:t> </a:t>
            </a:r>
            <a:r>
              <a:rPr lang="de-DE" i="1" dirty="0" err="1"/>
              <a:t>fructus</a:t>
            </a:r>
            <a:r>
              <a:rPr lang="de-DE" dirty="0"/>
              <a:t>) hemmen die Symptome des Prämenstruellen Syndroms (PMS). </a:t>
            </a:r>
          </a:p>
          <a:p>
            <a:pPr marL="0" indent="0">
              <a:buNone/>
            </a:pPr>
            <a:r>
              <a:rPr lang="de-DE" b="1" dirty="0"/>
              <a:t>Stress</a:t>
            </a:r>
          </a:p>
          <a:p>
            <a:r>
              <a:rPr lang="de-DE" dirty="0"/>
              <a:t>Die häufigsten bei Befragungen genannten Gründe für Kopfschmerzen sind Stress und Schlafprobleme. Müdigkeit und Erschöpfung gehen Anfällen häufig voraus. So ist es sinnvoll, pflanzliche Beruhigungsmittel zu versuchen (Baldrian, Hopfen, Passionsblume, Melisse). Zur Aufhellung bei depressiven Begleiterscheinungen ist </a:t>
            </a:r>
            <a:r>
              <a:rPr lang="de-DE" dirty="0">
                <a:solidFill>
                  <a:srgbClr val="0070C0"/>
                </a:solidFill>
              </a:rPr>
              <a:t>Johanniskraut</a:t>
            </a:r>
            <a:r>
              <a:rPr lang="de-DE" dirty="0"/>
              <a:t> das Beste und bei Ängstlichkeit Kava-Kava. Als Therapie sollten ergänzend auch entspannende Verfahren eingesetzt werden.</a:t>
            </a:r>
          </a:p>
          <a:p>
            <a:endParaRPr lang="de-DE" dirty="0"/>
          </a:p>
          <a:p>
            <a:endParaRPr lang="de-DE" dirty="0"/>
          </a:p>
        </p:txBody>
      </p:sp>
    </p:spTree>
    <p:extLst>
      <p:ext uri="{BB962C8B-B14F-4D97-AF65-F5344CB8AC3E}">
        <p14:creationId xmlns:p14="http://schemas.microsoft.com/office/powerpoint/2010/main" val="104815947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093D0D-7DD1-4F9F-8132-E0D13C5FE649}"/>
              </a:ext>
            </a:extLst>
          </p:cNvPr>
          <p:cNvSpPr>
            <a:spLocks noGrp="1"/>
          </p:cNvSpPr>
          <p:nvPr>
            <p:ph type="title"/>
          </p:nvPr>
        </p:nvSpPr>
        <p:spPr/>
        <p:txBody>
          <a:bodyPr/>
          <a:lstStyle/>
          <a:p>
            <a:r>
              <a:rPr lang="de-DE" dirty="0"/>
              <a:t>Homöopathie</a:t>
            </a:r>
          </a:p>
        </p:txBody>
      </p:sp>
      <p:sp>
        <p:nvSpPr>
          <p:cNvPr id="3" name="Inhaltsplatzhalter 2">
            <a:extLst>
              <a:ext uri="{FF2B5EF4-FFF2-40B4-BE49-F238E27FC236}">
                <a16:creationId xmlns:a16="http://schemas.microsoft.com/office/drawing/2014/main" id="{1A953EDF-3731-4162-BB8C-084EC36DF215}"/>
              </a:ext>
            </a:extLst>
          </p:cNvPr>
          <p:cNvSpPr>
            <a:spLocks noGrp="1"/>
          </p:cNvSpPr>
          <p:nvPr>
            <p:ph idx="1"/>
          </p:nvPr>
        </p:nvSpPr>
        <p:spPr>
          <a:xfrm>
            <a:off x="677334" y="1395663"/>
            <a:ext cx="8596668" cy="5237748"/>
          </a:xfrm>
        </p:spPr>
        <p:txBody>
          <a:bodyPr>
            <a:normAutofit/>
          </a:bodyPr>
          <a:lstStyle/>
          <a:p>
            <a:pPr marL="0" indent="0">
              <a:buNone/>
            </a:pPr>
            <a:r>
              <a:rPr lang="de-DE" dirty="0"/>
              <a:t>Da bei Kindern, die unter Migräne leiden Medikamente nur sparsam eingesetzt werden können und selbst die nebenwirkungsarmen Phytopharmaka nur teilweise zugelassen sind, ist hier die Homöopathie möglicherweise einen Versuch wert. Studien mit Beweiskraft gibt es hierzu jedoch nicht. Wahrscheinlich wirken bei Migräne schwach verdünnte „Gifte“, die sogenannten „Niederpotenzmittel“, zum Beispiel von </a:t>
            </a:r>
            <a:r>
              <a:rPr lang="de-DE" dirty="0" err="1"/>
              <a:t>Secale</a:t>
            </a:r>
            <a:r>
              <a:rPr lang="de-DE" dirty="0"/>
              <a:t> </a:t>
            </a:r>
            <a:r>
              <a:rPr lang="de-DE" dirty="0" err="1"/>
              <a:t>cornutum</a:t>
            </a:r>
            <a:r>
              <a:rPr lang="de-DE" dirty="0"/>
              <a:t> (D3-6) oder </a:t>
            </a:r>
            <a:r>
              <a:rPr lang="de-DE" dirty="0" err="1"/>
              <a:t>Atropa</a:t>
            </a:r>
            <a:r>
              <a:rPr lang="de-DE" dirty="0"/>
              <a:t> </a:t>
            </a:r>
            <a:r>
              <a:rPr lang="de-DE" dirty="0" err="1"/>
              <a:t>belladonna</a:t>
            </a:r>
            <a:r>
              <a:rPr lang="de-DE" dirty="0"/>
              <a:t> (D3-6). Wenden Sie sich an einen Fachmann. </a:t>
            </a:r>
          </a:p>
        </p:txBody>
      </p:sp>
    </p:spTree>
    <p:extLst>
      <p:ext uri="{BB962C8B-B14F-4D97-AF65-F5344CB8AC3E}">
        <p14:creationId xmlns:p14="http://schemas.microsoft.com/office/powerpoint/2010/main" val="33211857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093D0D-7DD1-4F9F-8132-E0D13C5FE649}"/>
              </a:ext>
            </a:extLst>
          </p:cNvPr>
          <p:cNvSpPr>
            <a:spLocks noGrp="1"/>
          </p:cNvSpPr>
          <p:nvPr>
            <p:ph type="title"/>
          </p:nvPr>
        </p:nvSpPr>
        <p:spPr/>
        <p:txBody>
          <a:bodyPr/>
          <a:lstStyle/>
          <a:p>
            <a:r>
              <a:rPr lang="de-DE" dirty="0"/>
              <a:t>Homöopathie</a:t>
            </a:r>
          </a:p>
        </p:txBody>
      </p:sp>
      <p:sp>
        <p:nvSpPr>
          <p:cNvPr id="3" name="Inhaltsplatzhalter 2">
            <a:extLst>
              <a:ext uri="{FF2B5EF4-FFF2-40B4-BE49-F238E27FC236}">
                <a16:creationId xmlns:a16="http://schemas.microsoft.com/office/drawing/2014/main" id="{1A953EDF-3731-4162-BB8C-084EC36DF215}"/>
              </a:ext>
            </a:extLst>
          </p:cNvPr>
          <p:cNvSpPr>
            <a:spLocks noGrp="1"/>
          </p:cNvSpPr>
          <p:nvPr>
            <p:ph idx="1"/>
          </p:nvPr>
        </p:nvSpPr>
        <p:spPr>
          <a:xfrm>
            <a:off x="677334" y="1395663"/>
            <a:ext cx="8596668" cy="5237748"/>
          </a:xfrm>
        </p:spPr>
        <p:txBody>
          <a:bodyPr>
            <a:normAutofit fontScale="92500"/>
          </a:bodyPr>
          <a:lstStyle/>
          <a:p>
            <a:r>
              <a:rPr lang="de-DE" b="1" dirty="0"/>
              <a:t>Tollkirsche</a:t>
            </a:r>
            <a:r>
              <a:rPr lang="de-DE" dirty="0"/>
              <a:t> (Belladonna): Meist als Grippemittel angewendet, hilft aber auch gegen plötzliche, pulsierende Kopf- und Migräneschmerzen. Jede Erschütterung oder Kopfbewegung schmerzt, Beschwerden sind mit Unruhe verbunden. Patient hat roten Kopf und ist verschwitzt.</a:t>
            </a:r>
          </a:p>
          <a:p>
            <a:r>
              <a:rPr lang="de-DE" b="1" dirty="0"/>
              <a:t>Alpenveilchen</a:t>
            </a:r>
            <a:r>
              <a:rPr lang="de-DE" dirty="0"/>
              <a:t> (</a:t>
            </a:r>
            <a:r>
              <a:rPr lang="de-DE" dirty="0" err="1"/>
              <a:t>Cyclamen</a:t>
            </a:r>
            <a:r>
              <a:rPr lang="de-DE" dirty="0"/>
              <a:t>): klopfender Kopfschmerz, bei Frauen mit häufig zu früher und starker Menstruation, Augenflimmern. Person ist schwach und reizbar.</a:t>
            </a:r>
          </a:p>
          <a:p>
            <a:r>
              <a:rPr lang="de-DE" b="1" dirty="0"/>
              <a:t>Kupferacetat</a:t>
            </a:r>
            <a:r>
              <a:rPr lang="de-DE" dirty="0"/>
              <a:t> (Cuprum </a:t>
            </a:r>
            <a:r>
              <a:rPr lang="de-DE" dirty="0" err="1"/>
              <a:t>aceticum</a:t>
            </a:r>
            <a:r>
              <a:rPr lang="de-DE" dirty="0"/>
              <a:t>): Als Migräne-Mittel für Menschen, die </a:t>
            </a:r>
            <a:r>
              <a:rPr lang="de-DE" dirty="0" err="1"/>
              <a:t>blaulippig</a:t>
            </a:r>
            <a:r>
              <a:rPr lang="de-DE" dirty="0"/>
              <a:t>, blass und schwach sind. Wird überwiegend bei Krämpfen eingesetzt.</a:t>
            </a:r>
          </a:p>
          <a:p>
            <a:r>
              <a:rPr lang="de-DE" b="1" dirty="0" err="1"/>
              <a:t>Nitroglycerinum</a:t>
            </a:r>
            <a:r>
              <a:rPr lang="de-DE" dirty="0"/>
              <a:t> (</a:t>
            </a:r>
            <a:r>
              <a:rPr lang="de-DE" dirty="0" err="1"/>
              <a:t>Glonoinum</a:t>
            </a:r>
            <a:r>
              <a:rPr lang="de-DE" dirty="0"/>
              <a:t>): Blutandrang im Kopf/ rotes Gesicht: Migräne und auch begleitend zur Behandlung von Bluthochdruck.</a:t>
            </a:r>
          </a:p>
          <a:p>
            <a:r>
              <a:rPr lang="de-DE" b="1" dirty="0" err="1"/>
              <a:t>Ignatia</a:t>
            </a:r>
            <a:r>
              <a:rPr lang="de-DE" b="1" dirty="0"/>
              <a:t>-Brechnuss</a:t>
            </a:r>
            <a:r>
              <a:rPr lang="de-DE" dirty="0"/>
              <a:t> (</a:t>
            </a:r>
            <a:r>
              <a:rPr lang="de-DE" dirty="0" err="1"/>
              <a:t>Ignatia</a:t>
            </a:r>
            <a:r>
              <a:rPr lang="de-DE" dirty="0"/>
              <a:t> </a:t>
            </a:r>
            <a:r>
              <a:rPr lang="de-DE" dirty="0" err="1"/>
              <a:t>amara</a:t>
            </a:r>
            <a:r>
              <a:rPr lang="de-DE" dirty="0"/>
              <a:t>): Migräne in der Folge von Aufregung: berstend, pulsierend, Nagelkopfschmerz. Person ist launenhaft, reizbar, depressiv.</a:t>
            </a:r>
          </a:p>
          <a:p>
            <a:r>
              <a:rPr lang="de-DE" b="1" dirty="0"/>
              <a:t>Buschmeisterschlange</a:t>
            </a:r>
            <a:r>
              <a:rPr lang="de-DE" dirty="0"/>
              <a:t> (Lachesis)</a:t>
            </a:r>
            <a:r>
              <a:rPr lang="de-DE" b="1" dirty="0"/>
              <a:t>: </a:t>
            </a:r>
            <a:r>
              <a:rPr lang="de-DE" dirty="0"/>
              <a:t>Neigung zu Kapillarschädigungen, Kopfschmerzen bei hormonellen Problemen (Wechseljahre, nach der Periode), Schmerzen links, pulsierend, nach Hitze, Überwärmung und bei </a:t>
            </a:r>
            <a:r>
              <a:rPr lang="de-DE" dirty="0" err="1"/>
              <a:t>Wechseljahreshitzen</a:t>
            </a:r>
            <a:r>
              <a:rPr lang="de-DE" dirty="0"/>
              <a:t>. Migräne morgens nach dem Aufwachen.</a:t>
            </a:r>
          </a:p>
        </p:txBody>
      </p:sp>
    </p:spTree>
    <p:extLst>
      <p:ext uri="{BB962C8B-B14F-4D97-AF65-F5344CB8AC3E}">
        <p14:creationId xmlns:p14="http://schemas.microsoft.com/office/powerpoint/2010/main" val="311644228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093D0D-7DD1-4F9F-8132-E0D13C5FE649}"/>
              </a:ext>
            </a:extLst>
          </p:cNvPr>
          <p:cNvSpPr>
            <a:spLocks noGrp="1"/>
          </p:cNvSpPr>
          <p:nvPr>
            <p:ph type="title"/>
          </p:nvPr>
        </p:nvSpPr>
        <p:spPr/>
        <p:txBody>
          <a:bodyPr/>
          <a:lstStyle/>
          <a:p>
            <a:r>
              <a:rPr lang="de-DE" dirty="0"/>
              <a:t>Homöopathie</a:t>
            </a:r>
          </a:p>
        </p:txBody>
      </p:sp>
      <p:sp>
        <p:nvSpPr>
          <p:cNvPr id="3" name="Inhaltsplatzhalter 2">
            <a:extLst>
              <a:ext uri="{FF2B5EF4-FFF2-40B4-BE49-F238E27FC236}">
                <a16:creationId xmlns:a16="http://schemas.microsoft.com/office/drawing/2014/main" id="{1A953EDF-3731-4162-BB8C-084EC36DF215}"/>
              </a:ext>
            </a:extLst>
          </p:cNvPr>
          <p:cNvSpPr>
            <a:spLocks noGrp="1"/>
          </p:cNvSpPr>
          <p:nvPr>
            <p:ph idx="1"/>
          </p:nvPr>
        </p:nvSpPr>
        <p:spPr>
          <a:xfrm>
            <a:off x="677334" y="1395663"/>
            <a:ext cx="8596668" cy="5237748"/>
          </a:xfrm>
        </p:spPr>
        <p:txBody>
          <a:bodyPr>
            <a:normAutofit/>
          </a:bodyPr>
          <a:lstStyle/>
          <a:p>
            <a:r>
              <a:rPr lang="de-DE" b="1" dirty="0"/>
              <a:t>Mutterkorn</a:t>
            </a:r>
            <a:r>
              <a:rPr lang="de-DE" dirty="0"/>
              <a:t> (</a:t>
            </a:r>
            <a:r>
              <a:rPr lang="de-DE" dirty="0" err="1"/>
              <a:t>Secale</a:t>
            </a:r>
            <a:r>
              <a:rPr lang="de-DE" dirty="0"/>
              <a:t> </a:t>
            </a:r>
            <a:r>
              <a:rPr lang="de-DE" dirty="0" err="1"/>
              <a:t>cornutum</a:t>
            </a:r>
            <a:r>
              <a:rPr lang="de-DE" dirty="0"/>
              <a:t>): Beschwerden aufgrund von Durchblutungsstörungen. Personen ist abgemagert, mit dunklen Augenringen. </a:t>
            </a:r>
          </a:p>
          <a:p>
            <a:r>
              <a:rPr lang="de-DE" b="1" dirty="0"/>
              <a:t>Kochsalz</a:t>
            </a:r>
            <a:r>
              <a:rPr lang="de-DE" dirty="0"/>
              <a:t> (Natrium </a:t>
            </a:r>
            <a:r>
              <a:rPr lang="de-DE" dirty="0" err="1"/>
              <a:t>muriaticum</a:t>
            </a:r>
            <a:r>
              <a:rPr lang="de-DE" dirty="0"/>
              <a:t>): klopfender, berstender Kopfschmerz nach geistiger Anstrengung, Abmagerung trotzt guter Ernährung, Verlangen nach Gesalzenem, Durst, Migräne morgens beginnend, abends leichter.</a:t>
            </a:r>
          </a:p>
          <a:p>
            <a:r>
              <a:rPr lang="de-DE" b="1" dirty="0"/>
              <a:t>Brechnuss</a:t>
            </a:r>
            <a:r>
              <a:rPr lang="de-DE" dirty="0"/>
              <a:t> (</a:t>
            </a:r>
            <a:r>
              <a:rPr lang="de-DE" dirty="0" err="1"/>
              <a:t>nux</a:t>
            </a:r>
            <a:r>
              <a:rPr lang="de-DE" dirty="0"/>
              <a:t> </a:t>
            </a:r>
            <a:r>
              <a:rPr lang="de-DE" dirty="0" err="1"/>
              <a:t>vomica</a:t>
            </a:r>
            <a:r>
              <a:rPr lang="de-DE" dirty="0"/>
              <a:t>): Bei morgendlichen Kopfschmerzen, Übelkeit, Kater nach Alkohol, dünne, nervöse Menschen mit starker beruflicher Belastung.</a:t>
            </a:r>
          </a:p>
          <a:p>
            <a:r>
              <a:rPr lang="de-DE" b="1" dirty="0"/>
              <a:t>Kuhschelle</a:t>
            </a:r>
            <a:r>
              <a:rPr lang="de-DE" dirty="0"/>
              <a:t> (</a:t>
            </a:r>
            <a:r>
              <a:rPr lang="de-DE" i="1" dirty="0"/>
              <a:t>Pulsatilla</a:t>
            </a:r>
            <a:r>
              <a:rPr lang="de-DE" dirty="0"/>
              <a:t>): Bei Frauen: berstende Kopfschmerzen bei ausbleibender Menstruation. Person ist schüchtern, zurückhaltend.</a:t>
            </a:r>
          </a:p>
          <a:p>
            <a:r>
              <a:rPr lang="de-DE" b="1" dirty="0"/>
              <a:t>kanadische Blutwurzel</a:t>
            </a:r>
            <a:r>
              <a:rPr lang="de-DE" dirty="0"/>
              <a:t> (</a:t>
            </a:r>
            <a:r>
              <a:rPr lang="de-DE" i="1" dirty="0" err="1"/>
              <a:t>Sanguaria</a:t>
            </a:r>
            <a:r>
              <a:rPr lang="de-DE" dirty="0"/>
              <a:t>): Migräneschmerzen und das Gefühl, die Augen treten aus dem Kopf, Hitzewallung und Schwindel. Brennende Schmerzen in verschiedenen Körperbereichen. Scheu vor Licht, Lärm und Sonne.</a:t>
            </a:r>
          </a:p>
          <a:p>
            <a:r>
              <a:rPr lang="de-DE" b="1" dirty="0"/>
              <a:t>Tintenfisch</a:t>
            </a:r>
            <a:r>
              <a:rPr lang="de-DE" dirty="0"/>
              <a:t> (Sepia): Migräne bei Frauen in den Wechseljahren oder bei Menstruationsstörungen, begleitet von Übelkeit, Erbrechen und Schwindel. Hitzewallungen (Kopf) und Frostigkeit (Füße), morgens schlechter.</a:t>
            </a:r>
          </a:p>
          <a:p>
            <a:endParaRPr lang="de-DE" dirty="0"/>
          </a:p>
          <a:p>
            <a:endParaRPr lang="de-DE" dirty="0"/>
          </a:p>
        </p:txBody>
      </p:sp>
    </p:spTree>
    <p:extLst>
      <p:ext uri="{BB962C8B-B14F-4D97-AF65-F5344CB8AC3E}">
        <p14:creationId xmlns:p14="http://schemas.microsoft.com/office/powerpoint/2010/main" val="391845815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49B44B56-6A7C-48F4-B5F8-0E9EC3AC1E35}"/>
              </a:ext>
            </a:extLst>
          </p:cNvPr>
          <p:cNvPicPr>
            <a:picLocks noGrp="1" noChangeAspect="1"/>
          </p:cNvPicPr>
          <p:nvPr>
            <p:ph idx="1"/>
          </p:nvPr>
        </p:nvPicPr>
        <p:blipFill>
          <a:blip r:embed="rId2"/>
          <a:stretch>
            <a:fillRect/>
          </a:stretch>
        </p:blipFill>
        <p:spPr>
          <a:xfrm>
            <a:off x="1979802" y="381000"/>
            <a:ext cx="6418318" cy="6362700"/>
          </a:xfrm>
        </p:spPr>
      </p:pic>
    </p:spTree>
    <p:extLst>
      <p:ext uri="{BB962C8B-B14F-4D97-AF65-F5344CB8AC3E}">
        <p14:creationId xmlns:p14="http://schemas.microsoft.com/office/powerpoint/2010/main" val="421786475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93C586-7EDE-473C-89E6-4C2660CE9EFB}"/>
              </a:ext>
            </a:extLst>
          </p:cNvPr>
          <p:cNvSpPr>
            <a:spLocks noGrp="1"/>
          </p:cNvSpPr>
          <p:nvPr>
            <p:ph type="title"/>
          </p:nvPr>
        </p:nvSpPr>
        <p:spPr/>
        <p:txBody>
          <a:bodyPr/>
          <a:lstStyle/>
          <a:p>
            <a:endParaRPr lang="de-DE"/>
          </a:p>
        </p:txBody>
      </p:sp>
      <p:pic>
        <p:nvPicPr>
          <p:cNvPr id="1026" name="Picture 2" descr="Bildergebnis für Migräne">
            <a:extLst>
              <a:ext uri="{FF2B5EF4-FFF2-40B4-BE49-F238E27FC236}">
                <a16:creationId xmlns:a16="http://schemas.microsoft.com/office/drawing/2014/main" id="{7095879D-05C4-417A-A3DB-456AE99F51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74136" y="2542412"/>
            <a:ext cx="4523423" cy="32432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9640246"/>
      </p:ext>
    </p:extLst>
  </p:cSld>
  <p:clrMapOvr>
    <a:masterClrMapping/>
  </p:clrMapOvr>
</p:sld>
</file>

<file path=ppt/theme/theme1.xml><?xml version="1.0" encoding="utf-8"?>
<a:theme xmlns:a="http://schemas.openxmlformats.org/drawingml/2006/main" name="Facette">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0</TotalTime>
  <Words>8415</Words>
  <Application>Microsoft Office PowerPoint</Application>
  <PresentationFormat>Breitbild</PresentationFormat>
  <Paragraphs>454</Paragraphs>
  <Slides>88</Slides>
  <Notes>0</Notes>
  <HiddenSlides>30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88</vt:i4>
      </vt:variant>
    </vt:vector>
  </HeadingPairs>
  <TitlesOfParts>
    <vt:vector size="94" baseType="lpstr">
      <vt:lpstr>Arial</vt:lpstr>
      <vt:lpstr>Symbol</vt:lpstr>
      <vt:lpstr>Trebuchet MS</vt:lpstr>
      <vt:lpstr>Wingdings</vt:lpstr>
      <vt:lpstr>Wingdings 3</vt:lpstr>
      <vt:lpstr>Facette</vt:lpstr>
      <vt:lpstr>Migräne</vt:lpstr>
      <vt:lpstr>Was ist Migräne</vt:lpstr>
      <vt:lpstr>Symtomatik</vt:lpstr>
      <vt:lpstr>PowerPoint-Präsentation</vt:lpstr>
      <vt:lpstr>PowerPoint-Präsentation</vt:lpstr>
      <vt:lpstr>Symptomatik</vt:lpstr>
      <vt:lpstr>Symptomatik</vt:lpstr>
      <vt:lpstr>Phasen der Migräne</vt:lpstr>
      <vt:lpstr>Migräne erkennen</vt:lpstr>
      <vt:lpstr>Migräneformen</vt:lpstr>
      <vt:lpstr>Migräne ohne Aura</vt:lpstr>
      <vt:lpstr>Migräne ohne Aura</vt:lpstr>
      <vt:lpstr>Migräne mit Aura</vt:lpstr>
      <vt:lpstr>Was ist eine Aura</vt:lpstr>
      <vt:lpstr>Aura-Symptome</vt:lpstr>
      <vt:lpstr>Häufigstes Aura-Symptome</vt:lpstr>
      <vt:lpstr>Zweithäufigstes Aura-Symptome</vt:lpstr>
      <vt:lpstr>Prodromalsymptome</vt:lpstr>
      <vt:lpstr>Chronische Migräne</vt:lpstr>
      <vt:lpstr>Chronische Migräne</vt:lpstr>
      <vt:lpstr>Diagnostische Kriterien einer chronischen Migräne</vt:lpstr>
      <vt:lpstr>Ursachen und Trigger</vt:lpstr>
      <vt:lpstr>Prävalenz</vt:lpstr>
      <vt:lpstr>Trigger, die eine Migräne auslösen können</vt:lpstr>
      <vt:lpstr>Die Rolle der Gene</vt:lpstr>
      <vt:lpstr>Was sagt die Genforschung</vt:lpstr>
      <vt:lpstr>Was sagt die Genforschung</vt:lpstr>
      <vt:lpstr>„Migränegenerator“</vt:lpstr>
      <vt:lpstr>„Migränegenerator“</vt:lpstr>
      <vt:lpstr>Die Rolle des Hypothalamus</vt:lpstr>
      <vt:lpstr>Die CGRP-Geschichte</vt:lpstr>
      <vt:lpstr>Medikamentöse Behandlung der Migräne</vt:lpstr>
      <vt:lpstr>Therapie</vt:lpstr>
      <vt:lpstr>Therapie der akuten Migräne</vt:lpstr>
      <vt:lpstr>Therapie der akuten Migräne</vt:lpstr>
      <vt:lpstr>Medikamentenübergebrauch-Kopfschmerz</vt:lpstr>
      <vt:lpstr>PowerPoint-Präsentation</vt:lpstr>
      <vt:lpstr>PowerPoint-Präsentation</vt:lpstr>
      <vt:lpstr>Migräne-Prophylaxe</vt:lpstr>
      <vt:lpstr>Migräne-Prophylaxe</vt:lpstr>
      <vt:lpstr>Zusätzliche Verfahren zur Prophylaxe</vt:lpstr>
      <vt:lpstr>PowerPoint-Präsentation</vt:lpstr>
      <vt:lpstr>Behandlung der Migräneaura</vt:lpstr>
      <vt:lpstr>Migräneattacke Was hilft wogegen? </vt:lpstr>
      <vt:lpstr>Mittel gegen Übelkeit </vt:lpstr>
      <vt:lpstr>Schmerzmittel </vt:lpstr>
      <vt:lpstr>Triptane </vt:lpstr>
      <vt:lpstr>Kortison </vt:lpstr>
      <vt:lpstr>Migräneattacke Was hilft wogegen? </vt:lpstr>
      <vt:lpstr>Wann kein Triptan</vt:lpstr>
      <vt:lpstr>Medikamentöse Migräneprophylaxe</vt:lpstr>
      <vt:lpstr>Vorbeugung durch Medikamente</vt:lpstr>
      <vt:lpstr>Wann Prophylaxe</vt:lpstr>
      <vt:lpstr>Wahl des Medikaments</vt:lpstr>
      <vt:lpstr>Wahl des Medikaments</vt:lpstr>
      <vt:lpstr>Welche Prophylaxe  </vt:lpstr>
      <vt:lpstr>Wie geht man vor?</vt:lpstr>
      <vt:lpstr>Nicht medikamentöse Verfahren im einzelnen</vt:lpstr>
      <vt:lpstr>Die 5 wichtigsten Tipps Bei Migräne</vt:lpstr>
      <vt:lpstr>Nichtmedikamentöse Verfahren </vt:lpstr>
      <vt:lpstr>Bisher keine positive Studienlage für</vt:lpstr>
      <vt:lpstr>Nicht-medikamentöse Verfahren</vt:lpstr>
      <vt:lpstr>Physiotherapie</vt:lpstr>
      <vt:lpstr>Migräne und myofasziale Trigger</vt:lpstr>
      <vt:lpstr>Wann hilft Physiotherapie</vt:lpstr>
      <vt:lpstr>Blockaden</vt:lpstr>
      <vt:lpstr>Massagetechniken</vt:lpstr>
      <vt:lpstr>Körperliche Aktivität</vt:lpstr>
      <vt:lpstr>Körperliche Aktivität</vt:lpstr>
      <vt:lpstr>Was ist Ausdauersport</vt:lpstr>
      <vt:lpstr>Tipps für den Einstieg</vt:lpstr>
      <vt:lpstr>PowerPoint-Präsentation</vt:lpstr>
      <vt:lpstr>Was kann Physiotherapie noch</vt:lpstr>
      <vt:lpstr>Multimodale Therapie</vt:lpstr>
      <vt:lpstr>Multimodale Therapie im Einzelnen</vt:lpstr>
      <vt:lpstr>Edukation</vt:lpstr>
      <vt:lpstr>Ärztliche Behandlung</vt:lpstr>
      <vt:lpstr>Verhaltenstherapie</vt:lpstr>
      <vt:lpstr>Physiotherapie</vt:lpstr>
      <vt:lpstr>Was kann man evtl. noch machen </vt:lpstr>
      <vt:lpstr>Naturheilverfahren</vt:lpstr>
      <vt:lpstr>Prävention mit Phytotherapie</vt:lpstr>
      <vt:lpstr>Prävention mit Phytotherapie</vt:lpstr>
      <vt:lpstr>Homöopathie</vt:lpstr>
      <vt:lpstr>Homöopathie</vt:lpstr>
      <vt:lpstr>Homöopathie</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Migräne</dc:title>
  <dc:creator>Arzt55</dc:creator>
  <cp:lastModifiedBy>Gudrun Horbach</cp:lastModifiedBy>
  <cp:revision>62</cp:revision>
  <dcterms:created xsi:type="dcterms:W3CDTF">2018-11-12T07:43:48Z</dcterms:created>
  <dcterms:modified xsi:type="dcterms:W3CDTF">2021-06-10T12:13:15Z</dcterms:modified>
</cp:coreProperties>
</file>