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61" r:id="rId3"/>
    <p:sldId id="260" r:id="rId4"/>
    <p:sldId id="257" r:id="rId5"/>
    <p:sldId id="258" r:id="rId6"/>
    <p:sldId id="259" r:id="rId7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5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.schnabel\Documents\Hygiene\Impfung\Abfrage%20Impfreaktionen\Impfreaktionen%20Zweitimpfung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.schnabel\Documents\Hygiene\Impfung\Abfrage%20Impfreaktionen\Impfreaktionen%20Zweitimpfung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.schnabel\Documents\Hygiene\Impfung\Abfrage%20Impfreaktionen\Impfreaktionen%20Zweitimpfung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.schnabel\Documents\Hygiene\Impfung\Abfrage%20Impfreaktionen\Impfreaktionen%20Zweitimpfung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Impfreaktionen nach Altergruppen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Tabelle2!$A$59:$D$59</c:f>
              <c:strCache>
                <c:ptCount val="4"/>
                <c:pt idx="0">
                  <c:v>20-30 (n=7)</c:v>
                </c:pt>
                <c:pt idx="1">
                  <c:v>30-50 (n=8)</c:v>
                </c:pt>
                <c:pt idx="2">
                  <c:v>50-60 (n=20)</c:v>
                </c:pt>
                <c:pt idx="3">
                  <c:v>über 60 (n=6)</c:v>
                </c:pt>
              </c:strCache>
            </c:strRef>
          </c:cat>
          <c:val>
            <c:numRef>
              <c:f>Tabelle2!$A$60:$D$60</c:f>
              <c:numCache>
                <c:formatCode>General</c:formatCode>
                <c:ptCount val="4"/>
                <c:pt idx="0">
                  <c:v>6</c:v>
                </c:pt>
                <c:pt idx="1">
                  <c:v>8</c:v>
                </c:pt>
                <c:pt idx="2">
                  <c:v>13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16-435B-B25F-515E863B67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6077872"/>
        <c:axId val="636079512"/>
      </c:barChart>
      <c:catAx>
        <c:axId val="63607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636079512"/>
        <c:crosses val="autoZero"/>
        <c:auto val="1"/>
        <c:lblAlgn val="ctr"/>
        <c:lblOffset val="100"/>
        <c:noMultiLvlLbl val="0"/>
      </c:catAx>
      <c:valAx>
        <c:axId val="636079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636077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Impfreaktionen Zweitimpfung, n=41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Tabelle2!$A$20:$N$20</c:f>
              <c:strCache>
                <c:ptCount val="14"/>
                <c:pt idx="0">
                  <c:v>Impfreaktionen</c:v>
                </c:pt>
                <c:pt idx="1">
                  <c:v>Schmerzen Einstichstelle</c:v>
                </c:pt>
                <c:pt idx="2">
                  <c:v>Schwellung Einstichstelle</c:v>
                </c:pt>
                <c:pt idx="3">
                  <c:v>Müdigkeit</c:v>
                </c:pt>
                <c:pt idx="4">
                  <c:v>Fieber</c:v>
                </c:pt>
                <c:pt idx="5">
                  <c:v>Schüttelfrost</c:v>
                </c:pt>
                <c:pt idx="6">
                  <c:v>Kopf- und Gliederschmerzen</c:v>
                </c:pt>
                <c:pt idx="7">
                  <c:v>Husten/Schnupfen</c:v>
                </c:pt>
                <c:pt idx="8">
                  <c:v>Rückenschmerzen</c:v>
                </c:pt>
                <c:pt idx="9">
                  <c:v>Übelkeit</c:v>
                </c:pt>
                <c:pt idx="10">
                  <c:v>Anderes</c:v>
                </c:pt>
                <c:pt idx="11">
                  <c:v>Dauer &gt;1 Tag</c:v>
                </c:pt>
                <c:pt idx="12">
                  <c:v>Paracetamol ja/nein</c:v>
                </c:pt>
                <c:pt idx="13">
                  <c:v>Andere?</c:v>
                </c:pt>
              </c:strCache>
            </c:strRef>
          </c:cat>
          <c:val>
            <c:numRef>
              <c:f>Tabelle2!$A$21:$N$21</c:f>
              <c:numCache>
                <c:formatCode>0%</c:formatCode>
                <c:ptCount val="14"/>
                <c:pt idx="0">
                  <c:v>0.75</c:v>
                </c:pt>
                <c:pt idx="1">
                  <c:v>0.57999999999999996</c:v>
                </c:pt>
                <c:pt idx="2">
                  <c:v>0.1</c:v>
                </c:pt>
                <c:pt idx="3">
                  <c:v>0.51</c:v>
                </c:pt>
                <c:pt idx="4">
                  <c:v>0.17</c:v>
                </c:pt>
                <c:pt idx="5">
                  <c:v>0.15</c:v>
                </c:pt>
                <c:pt idx="6">
                  <c:v>0.44</c:v>
                </c:pt>
                <c:pt idx="7" formatCode="General">
                  <c:v>0</c:v>
                </c:pt>
                <c:pt idx="8">
                  <c:v>0.17</c:v>
                </c:pt>
                <c:pt idx="9">
                  <c:v>0.15</c:v>
                </c:pt>
                <c:pt idx="10">
                  <c:v>0.05</c:v>
                </c:pt>
                <c:pt idx="11">
                  <c:v>0.37</c:v>
                </c:pt>
                <c:pt idx="12">
                  <c:v>0.51</c:v>
                </c:pt>
                <c:pt idx="13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CD-4681-B8B9-D85F19140FB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67124240"/>
        <c:axId val="567124568"/>
      </c:barChart>
      <c:catAx>
        <c:axId val="56712424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67124568"/>
        <c:crosses val="autoZero"/>
        <c:auto val="1"/>
        <c:lblAlgn val="ctr"/>
        <c:lblOffset val="100"/>
        <c:noMultiLvlLbl val="0"/>
      </c:catAx>
      <c:valAx>
        <c:axId val="567124568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67124240"/>
        <c:crossesAt val="1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Impfreaktionen Frauen, n=33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Tabelle2!$A$39:$N$39</c:f>
              <c:strCache>
                <c:ptCount val="14"/>
                <c:pt idx="0">
                  <c:v>Impfreaktionen</c:v>
                </c:pt>
                <c:pt idx="1">
                  <c:v>Schmerzen Einstichstelle</c:v>
                </c:pt>
                <c:pt idx="2">
                  <c:v>Schwellung Einstichstelle</c:v>
                </c:pt>
                <c:pt idx="3">
                  <c:v>Müdigkeit</c:v>
                </c:pt>
                <c:pt idx="4">
                  <c:v>Fieber</c:v>
                </c:pt>
                <c:pt idx="5">
                  <c:v>Schüttelfrost</c:v>
                </c:pt>
                <c:pt idx="6">
                  <c:v>Kopf- und Gliederschmerzen</c:v>
                </c:pt>
                <c:pt idx="7">
                  <c:v>Husten/Schnupfen</c:v>
                </c:pt>
                <c:pt idx="8">
                  <c:v>Rückenschmerzen</c:v>
                </c:pt>
                <c:pt idx="9">
                  <c:v>Übelkeit</c:v>
                </c:pt>
                <c:pt idx="10">
                  <c:v>Anderes</c:v>
                </c:pt>
                <c:pt idx="11">
                  <c:v>Dauer &gt;1 Tag</c:v>
                </c:pt>
                <c:pt idx="12">
                  <c:v>Paracetamol ja/nein</c:v>
                </c:pt>
                <c:pt idx="13">
                  <c:v>Andere?</c:v>
                </c:pt>
              </c:strCache>
            </c:strRef>
          </c:cat>
          <c:val>
            <c:numRef>
              <c:f>Tabelle2!$A$40:$N$40</c:f>
              <c:numCache>
                <c:formatCode>0%</c:formatCode>
                <c:ptCount val="14"/>
                <c:pt idx="0">
                  <c:v>0.76</c:v>
                </c:pt>
                <c:pt idx="1">
                  <c:v>0.56000000000000005</c:v>
                </c:pt>
                <c:pt idx="2">
                  <c:v>0.09</c:v>
                </c:pt>
                <c:pt idx="3">
                  <c:v>0.48</c:v>
                </c:pt>
                <c:pt idx="4">
                  <c:v>0.15</c:v>
                </c:pt>
                <c:pt idx="5">
                  <c:v>0.12</c:v>
                </c:pt>
                <c:pt idx="6">
                  <c:v>0.39</c:v>
                </c:pt>
                <c:pt idx="7" formatCode="General">
                  <c:v>0</c:v>
                </c:pt>
                <c:pt idx="8">
                  <c:v>0.18</c:v>
                </c:pt>
                <c:pt idx="9">
                  <c:v>0.18</c:v>
                </c:pt>
                <c:pt idx="10">
                  <c:v>0.06</c:v>
                </c:pt>
                <c:pt idx="11">
                  <c:v>0.03</c:v>
                </c:pt>
                <c:pt idx="12">
                  <c:v>0.48</c:v>
                </c:pt>
                <c:pt idx="13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EA-4DA5-89FC-C8E35E0DD9D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37123400"/>
        <c:axId val="637099128"/>
      </c:barChart>
      <c:catAx>
        <c:axId val="63712340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637099128"/>
        <c:crosses val="autoZero"/>
        <c:auto val="1"/>
        <c:lblAlgn val="ctr"/>
        <c:lblOffset val="100"/>
        <c:noMultiLvlLbl val="0"/>
      </c:catAx>
      <c:valAx>
        <c:axId val="6370991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637123400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Impfreaktionen Männer, n=8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Tabelle2!$A$1:$N$1</c:f>
              <c:strCache>
                <c:ptCount val="14"/>
                <c:pt idx="0">
                  <c:v>Impfreaktionen</c:v>
                </c:pt>
                <c:pt idx="1">
                  <c:v>Schmerzen Einstichstelle</c:v>
                </c:pt>
                <c:pt idx="2">
                  <c:v>Schwellung Einstichstelle</c:v>
                </c:pt>
                <c:pt idx="3">
                  <c:v>Müdigkeit</c:v>
                </c:pt>
                <c:pt idx="4">
                  <c:v>Fieber</c:v>
                </c:pt>
                <c:pt idx="5">
                  <c:v>Schüttelfrost</c:v>
                </c:pt>
                <c:pt idx="6">
                  <c:v>Kopf- und Gliederschmerzen</c:v>
                </c:pt>
                <c:pt idx="7">
                  <c:v>Husten/Schnupfen</c:v>
                </c:pt>
                <c:pt idx="8">
                  <c:v>Rückenschmerzen</c:v>
                </c:pt>
                <c:pt idx="9">
                  <c:v>Übelkeit</c:v>
                </c:pt>
                <c:pt idx="10">
                  <c:v>Anderes</c:v>
                </c:pt>
                <c:pt idx="11">
                  <c:v>Dauer &gt;1 Tag</c:v>
                </c:pt>
                <c:pt idx="12">
                  <c:v>Paracetamol ja/nein</c:v>
                </c:pt>
                <c:pt idx="13">
                  <c:v>Andere?</c:v>
                </c:pt>
              </c:strCache>
            </c:strRef>
          </c:cat>
          <c:val>
            <c:numRef>
              <c:f>Tabelle2!$A$2:$N$2</c:f>
              <c:numCache>
                <c:formatCode>General</c:formatCode>
                <c:ptCount val="14"/>
                <c:pt idx="0">
                  <c:v>6</c:v>
                </c:pt>
                <c:pt idx="1">
                  <c:v>5</c:v>
                </c:pt>
                <c:pt idx="2">
                  <c:v>1</c:v>
                </c:pt>
                <c:pt idx="3">
                  <c:v>5</c:v>
                </c:pt>
                <c:pt idx="4">
                  <c:v>2</c:v>
                </c:pt>
                <c:pt idx="5">
                  <c:v>2</c:v>
                </c:pt>
                <c:pt idx="6">
                  <c:v>5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4</c:v>
                </c:pt>
                <c:pt idx="12">
                  <c:v>5</c:v>
                </c:pt>
                <c:pt idx="1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D2-4FEA-9D0D-78B951372B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20743432"/>
        <c:axId val="420744088"/>
      </c:barChart>
      <c:catAx>
        <c:axId val="42074343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20744088"/>
        <c:crosses val="autoZero"/>
        <c:auto val="1"/>
        <c:lblAlgn val="ctr"/>
        <c:lblOffset val="100"/>
        <c:noMultiLvlLbl val="0"/>
      </c:catAx>
      <c:valAx>
        <c:axId val="4207440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20743432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94DAF7-00FF-47AE-9DC6-5D514B77D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9140EAB-6719-4E74-8391-1F02A6010D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79991D2-A80B-455C-943A-2187B3CD7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BE3E679-E0E6-41F8-BA03-D9F928F98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44B9029-EC68-4105-82E3-C8A3FD832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80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55FBFE-3AEA-4AAC-A9D7-3FEEDAA2C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52B3BFF-4858-46FE-B837-FB26F7270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12226E-0F1F-4CA7-980F-5473A903F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B0A25F-8174-417C-A6EC-AB6D639D4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F20131E-E0FC-4419-BBD9-34CCD2A38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595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66FCE4-9C5D-4B3A-AB58-24F1F337A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6124B10-1EFC-463A-930C-5909BCB1D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1B6FC52-8A2B-4F96-BB82-EE7327826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8CC24B-CC8E-4DDD-BF27-4F2D5BBF6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1CEB3B0-E429-4740-88C8-093D95E11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281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3AF425-F961-4565-8913-B8E7873E4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96917B-905B-41E1-986D-930610E4AA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1CFCC37-6848-4F69-93E7-ADA5D00267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BA16F26-183E-439D-8630-CDF140483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8DA909C-4E69-44D0-9CE1-F71351C3F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9E3DFA6-B695-4A7B-AB30-B272D6F43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594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D1AFA5-FC14-4ACD-83B0-722DF5B75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B6C647F-7612-48A9-BF96-3A36F9489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3AC8261-1227-4530-812D-D7CA3A88B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5E8175D-FFDA-47B3-AF09-F35B18429B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EDC8740-A12C-42F0-810B-11D71C88C6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F2A4E3B-48D1-449E-AA79-A91A69392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D44EF47-4F45-421D-AF75-E7D19B8B9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F713E2B-1D16-47A3-8AC8-4CCD7CF41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76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4D7C28-C84B-439C-AE88-D53652BDC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8905AE1-34CC-4144-AC7C-E25AE7637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B78E1C5-482D-42D9-835E-60C7F0CAF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BB04EC4-4DB3-4B74-A730-185587715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989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A86996C-07AC-4E91-8E12-FBEC412B8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5DC33FF-80C3-4989-9A29-BB88665B7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6891B7C-EE35-4096-B019-57E9F7CAD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261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0AB07F-62B1-4567-8CDC-CD973572D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87CC962-7053-4ABD-9CF2-A1E320CA7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F14D613-4CF9-4395-89B0-1565231D5E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7531CDE-7D2A-4F6B-85BF-86D5F5966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C3FFA62-3761-47E7-A090-319AB5603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D6F4599-26DC-4D48-AB06-DEF94E9A3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882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097E4B-0BFE-4E7E-9FB7-3D86D0788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297656C-18F0-4E32-9AF1-7EE38B328A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0E2BE5B-AA0F-4FEF-9A60-DDEA4B6423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5C8E026-8334-43C3-81B2-54122AE72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7/8/2021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17C91EC-AC21-4C44-B2E8-BABBF6116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E047C15-5C4E-4190-86DB-9FCA87DF5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260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443161-4AB5-48D9-B6FD-8C16A7377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A1572ED-83AA-4B18-98EF-FD8903F525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537C7E3-AD4B-4EF5-BE8D-FA0823436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FCAEA3D-ECC6-4145-AB4C-CFA433755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7E08DD0-5189-4261-A1E6-71943112E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182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8336AF5-E5B5-413E-8C86-0AC8352A51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7EE484D-BC6D-4041-BFF2-AEE88C3770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3D05B7E-9803-4D80-9AAC-321D92732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A05992C-30F2-422E-AE95-F99CB096A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EB92137-491C-4E2A-841C-DE75C4F5B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940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2B038B6-61F5-4764-9394-2BF214352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88B800D-23AB-45B5-8DA0-B68A6FC34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3BB30D2-1C92-489F-8A2D-553CF51394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7/8/2021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979C4E6-DEDF-4EE7-8893-12DCA87F9F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2A19D80-0997-4BB8-9B85-0EC902A3DD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04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FC6C7B-9471-465B-BE92-5018B23F33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Impfreaktionen Zweitimpfung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D0223C5-1ECD-467A-A067-245BA0F99D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Befragung Mai/Juni 2021</a:t>
            </a:r>
          </a:p>
          <a:p>
            <a:r>
              <a:rPr lang="de-DE" dirty="0"/>
              <a:t>37 mit Astra </a:t>
            </a:r>
            <a:r>
              <a:rPr lang="de-DE" dirty="0" err="1"/>
              <a:t>Zeneca</a:t>
            </a:r>
            <a:r>
              <a:rPr lang="de-DE" dirty="0"/>
              <a:t>, 4 (w) mit </a:t>
            </a:r>
            <a:r>
              <a:rPr lang="de-DE" dirty="0" err="1"/>
              <a:t>Biontec</a:t>
            </a:r>
            <a:r>
              <a:rPr lang="de-DE" dirty="0"/>
              <a:t> Pfizer</a:t>
            </a:r>
          </a:p>
          <a:p>
            <a:r>
              <a:rPr lang="de-DE" dirty="0"/>
              <a:t>n=41</a:t>
            </a:r>
          </a:p>
          <a:p>
            <a:r>
              <a:rPr lang="de-DE" dirty="0"/>
              <a:t>(davon: m=8, w=33)</a:t>
            </a:r>
          </a:p>
        </p:txBody>
      </p:sp>
    </p:spTree>
    <p:extLst>
      <p:ext uri="{BB962C8B-B14F-4D97-AF65-F5344CB8AC3E}">
        <p14:creationId xmlns:p14="http://schemas.microsoft.com/office/powerpoint/2010/main" val="2869133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FE48E8-E098-4713-88A9-1B6A60FBF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Zusammenfassung der Ergebnisse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7ADF2C4-4EE5-42BA-8986-386F250E0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Bei 75% der Befragten traten bei Zweitimpfung Impfreaktionen auf, zwischen Frauen und Männern gab es keinen Unterschied.</a:t>
            </a:r>
          </a:p>
          <a:p>
            <a:r>
              <a:rPr lang="de-DE" dirty="0"/>
              <a:t>Am häufigsten Schmerzen an der Einstichstelle, Müdigkeit, Kopf- und Gliederschmerzen</a:t>
            </a:r>
          </a:p>
          <a:p>
            <a:r>
              <a:rPr lang="de-DE" dirty="0"/>
              <a:t>Die Impfreaktionen traten am häufigsten in der Altersgruppe der 50-60jährigen auf</a:t>
            </a:r>
          </a:p>
          <a:p>
            <a:r>
              <a:rPr lang="de-DE" dirty="0"/>
              <a:t>50% der Befragten haben Paracetamol eingenommen</a:t>
            </a:r>
          </a:p>
          <a:p>
            <a:r>
              <a:rPr lang="de-DE" dirty="0"/>
              <a:t>4 Frauen wurden mit Impfstoff von </a:t>
            </a:r>
            <a:r>
              <a:rPr lang="de-DE" dirty="0" err="1"/>
              <a:t>Biontec</a:t>
            </a:r>
            <a:r>
              <a:rPr lang="de-DE" dirty="0"/>
              <a:t>/Pfizer zweitgeimpft, sie haben alle Impfreaktionen angegeben.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35877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 1">
            <a:extLst>
              <a:ext uri="{FF2B5EF4-FFF2-40B4-BE49-F238E27FC236}">
                <a16:creationId xmlns:a16="http://schemas.microsoft.com/office/drawing/2014/main" id="{EC0C7956-C99B-44C5-967A-7537D7BAC2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1428189"/>
              </p:ext>
            </p:extLst>
          </p:nvPr>
        </p:nvGraphicFramePr>
        <p:xfrm>
          <a:off x="2340528" y="830510"/>
          <a:ext cx="7667538" cy="4773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18635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 1">
            <a:extLst>
              <a:ext uri="{FF2B5EF4-FFF2-40B4-BE49-F238E27FC236}">
                <a16:creationId xmlns:a16="http://schemas.microsoft.com/office/drawing/2014/main" id="{886D7B2E-3E46-4254-8A45-D953C3E974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0717772"/>
              </p:ext>
            </p:extLst>
          </p:nvPr>
        </p:nvGraphicFramePr>
        <p:xfrm>
          <a:off x="1946246" y="805343"/>
          <a:ext cx="8279934" cy="5108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34671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 1">
            <a:extLst>
              <a:ext uri="{FF2B5EF4-FFF2-40B4-BE49-F238E27FC236}">
                <a16:creationId xmlns:a16="http://schemas.microsoft.com/office/drawing/2014/main" id="{0BC728AD-FEC3-4CCB-AB91-2E8B1199FC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5546005"/>
              </p:ext>
            </p:extLst>
          </p:nvPr>
        </p:nvGraphicFramePr>
        <p:xfrm>
          <a:off x="1384183" y="729841"/>
          <a:ext cx="9135611" cy="5050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69090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 1">
            <a:extLst>
              <a:ext uri="{FF2B5EF4-FFF2-40B4-BE49-F238E27FC236}">
                <a16:creationId xmlns:a16="http://schemas.microsoft.com/office/drawing/2014/main" id="{AB1540F3-B61C-43C5-81DB-32DD2FD555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3348300"/>
              </p:ext>
            </p:extLst>
          </p:nvPr>
        </p:nvGraphicFramePr>
        <p:xfrm>
          <a:off x="1786855" y="864065"/>
          <a:ext cx="8774884" cy="5092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65852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124</Words>
  <Application>Microsoft Office PowerPoint</Application>
  <PresentationFormat>Breitbild</PresentationFormat>
  <Paragraphs>15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</vt:lpstr>
      <vt:lpstr>Impfreaktionen Zweitimpfung</vt:lpstr>
      <vt:lpstr>Zusammenfassung der Ergebnisse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Impfreaktionen</dc:title>
  <dc:creator>Gaby Schnabel</dc:creator>
  <cp:lastModifiedBy>Gaby Schnabel</cp:lastModifiedBy>
  <cp:revision>16</cp:revision>
  <cp:lastPrinted>2021-04-06T13:11:52Z</cp:lastPrinted>
  <dcterms:created xsi:type="dcterms:W3CDTF">2021-04-06T12:44:18Z</dcterms:created>
  <dcterms:modified xsi:type="dcterms:W3CDTF">2021-07-08T14:10:46Z</dcterms:modified>
</cp:coreProperties>
</file>