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1" r:id="rId7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798896"/>
        <c:axId val="398804472"/>
      </c:barChart>
      <c:catAx>
        <c:axId val="39879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98804472"/>
        <c:crosses val="autoZero"/>
        <c:auto val="1"/>
        <c:lblAlgn val="ctr"/>
        <c:lblOffset val="100"/>
        <c:noMultiLvlLbl val="0"/>
      </c:catAx>
      <c:valAx>
        <c:axId val="39880447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98798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gesamt!$A$25:$A$28</c:f>
              <c:strCache>
                <c:ptCount val="4"/>
                <c:pt idx="0">
                  <c:v>20-30 Jahre</c:v>
                </c:pt>
                <c:pt idx="1">
                  <c:v>30-50 Jahre</c:v>
                </c:pt>
                <c:pt idx="2">
                  <c:v>50-60 Jahre</c:v>
                </c:pt>
                <c:pt idx="3">
                  <c:v>über 60 Jahre</c:v>
                </c:pt>
              </c:strCache>
            </c:strRef>
          </c:cat>
          <c:val>
            <c:numRef>
              <c:f>gesamt!$B$25:$B$28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0.86</c:v>
                </c:pt>
                <c:pt idx="3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C1-42FD-AE7C-0B0E5AAC1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798896"/>
        <c:axId val="398804472"/>
      </c:barChart>
      <c:catAx>
        <c:axId val="39879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98804472"/>
        <c:crosses val="autoZero"/>
        <c:auto val="1"/>
        <c:lblAlgn val="ctr"/>
        <c:lblOffset val="100"/>
        <c:noMultiLvlLbl val="0"/>
      </c:catAx>
      <c:valAx>
        <c:axId val="39880447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98798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gesamt!$A$6:$A$15</c:f>
              <c:strCache>
                <c:ptCount val="10"/>
                <c:pt idx="0">
                  <c:v>Anderes</c:v>
                </c:pt>
                <c:pt idx="1">
                  <c:v>Übelkeit</c:v>
                </c:pt>
                <c:pt idx="2">
                  <c:v>Schwellung an der Einstichstelle</c:v>
                </c:pt>
                <c:pt idx="3">
                  <c:v>Rückenschmerzen</c:v>
                </c:pt>
                <c:pt idx="4">
                  <c:v>Fieber</c:v>
                </c:pt>
                <c:pt idx="5">
                  <c:v>Schüttelfrost</c:v>
                </c:pt>
                <c:pt idx="6">
                  <c:v>Schmerzen an der Einstichstelle</c:v>
                </c:pt>
                <c:pt idx="7">
                  <c:v>Kopf- und Gliederschmerzen</c:v>
                </c:pt>
                <c:pt idx="8">
                  <c:v>Müdigkeit</c:v>
                </c:pt>
                <c:pt idx="9">
                  <c:v>Impfreaktionen</c:v>
                </c:pt>
              </c:strCache>
            </c:strRef>
          </c:cat>
          <c:val>
            <c:numRef>
              <c:f>gesamt!$C$6:$C$15</c:f>
              <c:numCache>
                <c:formatCode>0%</c:formatCode>
                <c:ptCount val="10"/>
                <c:pt idx="0">
                  <c:v>0.09</c:v>
                </c:pt>
                <c:pt idx="1">
                  <c:v>0.23</c:v>
                </c:pt>
                <c:pt idx="2">
                  <c:v>0.26</c:v>
                </c:pt>
                <c:pt idx="3">
                  <c:v>0.38</c:v>
                </c:pt>
                <c:pt idx="4">
                  <c:v>0.44</c:v>
                </c:pt>
                <c:pt idx="5">
                  <c:v>0.55000000000000004</c:v>
                </c:pt>
                <c:pt idx="6">
                  <c:v>0.61</c:v>
                </c:pt>
                <c:pt idx="7">
                  <c:v>0.62</c:v>
                </c:pt>
                <c:pt idx="8">
                  <c:v>0.67</c:v>
                </c:pt>
                <c:pt idx="9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1E-4CAE-B6C5-838FEA888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0319112"/>
        <c:axId val="55031124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gesamt!$A$6:$A$15</c15:sqref>
                        </c15:formulaRef>
                      </c:ext>
                    </c:extLst>
                    <c:strCache>
                      <c:ptCount val="10"/>
                      <c:pt idx="0">
                        <c:v>Anderes</c:v>
                      </c:pt>
                      <c:pt idx="1">
                        <c:v>Übelkeit</c:v>
                      </c:pt>
                      <c:pt idx="2">
                        <c:v>Schwellung an der Einstichstelle</c:v>
                      </c:pt>
                      <c:pt idx="3">
                        <c:v>Rückenschmerzen</c:v>
                      </c:pt>
                      <c:pt idx="4">
                        <c:v>Fieber</c:v>
                      </c:pt>
                      <c:pt idx="5">
                        <c:v>Schüttelfrost</c:v>
                      </c:pt>
                      <c:pt idx="6">
                        <c:v>Schmerzen an der Einstichstelle</c:v>
                      </c:pt>
                      <c:pt idx="7">
                        <c:v>Kopf- und Gliederschmerzen</c:v>
                      </c:pt>
                      <c:pt idx="8">
                        <c:v>Müdigkeit</c:v>
                      </c:pt>
                      <c:pt idx="9">
                        <c:v>Impfreaktionen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gesamt!$B$6:$B$15</c15:sqref>
                        </c15:formulaRef>
                      </c:ext>
                    </c:extLst>
                    <c:numCache>
                      <c:formatCode>General</c:formatCode>
                      <c:ptCount val="10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2B1E-4CAE-B6C5-838FEA88834E}"/>
                  </c:ext>
                </c:extLst>
              </c15:ser>
            </c15:filteredBarSeries>
          </c:ext>
        </c:extLst>
      </c:barChart>
      <c:catAx>
        <c:axId val="550319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50311240"/>
        <c:crosses val="autoZero"/>
        <c:auto val="1"/>
        <c:lblAlgn val="ctr"/>
        <c:lblOffset val="100"/>
        <c:noMultiLvlLbl val="0"/>
      </c:catAx>
      <c:valAx>
        <c:axId val="550311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50319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gesamt!$A$20:$A$21</c:f>
              <c:strCache>
                <c:ptCount val="2"/>
                <c:pt idx="0">
                  <c:v>1 Tag</c:v>
                </c:pt>
                <c:pt idx="1">
                  <c:v>&gt;1 Tag</c:v>
                </c:pt>
              </c:strCache>
            </c:strRef>
          </c:cat>
          <c:val>
            <c:numRef>
              <c:f>gesamt!$C$20:$C$21</c:f>
              <c:numCache>
                <c:formatCode>0%</c:formatCode>
                <c:ptCount val="2"/>
                <c:pt idx="0">
                  <c:v>0.33</c:v>
                </c:pt>
                <c:pt idx="1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A8-4A2C-A118-99ACAA97D6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002384"/>
        <c:axId val="33300304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gesamt!$A$20:$A$21</c15:sqref>
                        </c15:formulaRef>
                      </c:ext>
                    </c:extLst>
                    <c:strCache>
                      <c:ptCount val="2"/>
                      <c:pt idx="0">
                        <c:v>1 Tag</c:v>
                      </c:pt>
                      <c:pt idx="1">
                        <c:v>&gt;1 Tag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gesamt!$B$20:$B$21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ABA8-4A2C-A118-99ACAA97D6B1}"/>
                  </c:ext>
                </c:extLst>
              </c15:ser>
            </c15:filteredBarSeries>
          </c:ext>
        </c:extLst>
      </c:barChart>
      <c:catAx>
        <c:axId val="33300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33003040"/>
        <c:crosses val="autoZero"/>
        <c:auto val="1"/>
        <c:lblAlgn val="ctr"/>
        <c:lblOffset val="100"/>
        <c:noMultiLvlLbl val="0"/>
      </c:catAx>
      <c:valAx>
        <c:axId val="33300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3300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gesamt!$A$18:$A$19</c:f>
              <c:strCache>
                <c:ptCount val="2"/>
                <c:pt idx="0">
                  <c:v>Paracetamol</c:v>
                </c:pt>
                <c:pt idx="1">
                  <c:v>Andere Medikamente</c:v>
                </c:pt>
              </c:strCache>
            </c:strRef>
          </c:cat>
          <c:val>
            <c:numRef>
              <c:f>gesamt!$C$18:$C$19</c:f>
              <c:numCache>
                <c:formatCode>0%</c:formatCode>
                <c:ptCount val="2"/>
                <c:pt idx="0">
                  <c:v>0.83</c:v>
                </c:pt>
                <c:pt idx="1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72-405B-879C-54C4D7A2A7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7315624"/>
        <c:axId val="54731595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gesamt!$A$18:$A$19</c15:sqref>
                        </c15:formulaRef>
                      </c:ext>
                    </c:extLst>
                    <c:strCache>
                      <c:ptCount val="2"/>
                      <c:pt idx="0">
                        <c:v>Paracetamol</c:v>
                      </c:pt>
                      <c:pt idx="1">
                        <c:v>Andere Medikamente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gesamt!$B$18:$B$19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0B72-405B-879C-54C4D7A2A792}"/>
                  </c:ext>
                </c:extLst>
              </c15:ser>
            </c15:filteredBarSeries>
          </c:ext>
        </c:extLst>
      </c:barChart>
      <c:catAx>
        <c:axId val="547315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47315952"/>
        <c:crosses val="autoZero"/>
        <c:auto val="1"/>
        <c:lblAlgn val="ctr"/>
        <c:lblOffset val="100"/>
        <c:noMultiLvlLbl val="0"/>
      </c:catAx>
      <c:valAx>
        <c:axId val="54731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47315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gesamt!$A$31:$A$34</c:f>
              <c:strCache>
                <c:ptCount val="4"/>
                <c:pt idx="0">
                  <c:v>20-30 Jahre</c:v>
                </c:pt>
                <c:pt idx="1">
                  <c:v>30-50 Jahre</c:v>
                </c:pt>
                <c:pt idx="2">
                  <c:v>50-60 Jahre</c:v>
                </c:pt>
                <c:pt idx="3">
                  <c:v>über 60 Jahre</c:v>
                </c:pt>
              </c:strCache>
            </c:strRef>
          </c:cat>
          <c:val>
            <c:numRef>
              <c:f>gesamt!$B$31:$B$34</c:f>
              <c:numCache>
                <c:formatCode>0%</c:formatCode>
                <c:ptCount val="4"/>
                <c:pt idx="0">
                  <c:v>0.76</c:v>
                </c:pt>
                <c:pt idx="1">
                  <c:v>0.62</c:v>
                </c:pt>
                <c:pt idx="2">
                  <c:v>0.32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11-40A4-A019-3D0ED2D2B4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0803176"/>
        <c:axId val="440805800"/>
      </c:barChart>
      <c:catAx>
        <c:axId val="440803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40805800"/>
        <c:crosses val="autoZero"/>
        <c:auto val="1"/>
        <c:lblAlgn val="ctr"/>
        <c:lblOffset val="100"/>
        <c:noMultiLvlLbl val="0"/>
      </c:catAx>
      <c:valAx>
        <c:axId val="440805800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40803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94DAF7-00FF-47AE-9DC6-5D514B77D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9140EAB-6719-4E74-8391-1F02A6010D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79991D2-A80B-455C-943A-2187B3CD7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4/23/2021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E3E679-E0E6-41F8-BA03-D9F928F98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4B9029-EC68-4105-82E3-C8A3FD832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80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55FBFE-3AEA-4AAC-A9D7-3FEEDAA2C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52B3BFF-4858-46FE-B837-FB26F7270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12226E-0F1F-4CA7-980F-5473A903F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4/23/2021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B0A25F-8174-417C-A6EC-AB6D639D4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F20131E-E0FC-4419-BBD9-34CCD2A38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595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66FCE4-9C5D-4B3A-AB58-24F1F337A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6124B10-1EFC-463A-930C-5909BCB1D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B6FC52-8A2B-4F96-BB82-EE7327826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4/23/2021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8CC24B-CC8E-4DDD-BF27-4F2D5BBF6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1CEB3B0-E429-4740-88C8-093D95E11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281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3AF425-F961-4565-8913-B8E7873E4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96917B-905B-41E1-986D-930610E4AA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1CFCC37-6848-4F69-93E7-ADA5D0026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BA16F26-183E-439D-8630-CDF140483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4/23/2021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8DA909C-4E69-44D0-9CE1-F71351C3F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9E3DFA6-B695-4A7B-AB30-B272D6F43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594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D1AFA5-FC14-4ACD-83B0-722DF5B75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B6C647F-7612-48A9-BF96-3A36F9489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3AC8261-1227-4530-812D-D7CA3A88B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5E8175D-FFDA-47B3-AF09-F35B18429B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EDC8740-A12C-42F0-810B-11D71C88C6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F2A4E3B-48D1-449E-AA79-A91A69392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4/23/2021</a:t>
            </a:fld>
            <a:endParaRPr lang="en-US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D44EF47-4F45-421D-AF75-E7D19B8B9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F713E2B-1D16-47A3-8AC8-4CCD7CF41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76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4D7C28-C84B-439C-AE88-D53652BDC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8905AE1-34CC-4144-AC7C-E25AE7637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4/23/2021</a:t>
            </a:fld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B78E1C5-482D-42D9-835E-60C7F0CAF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BB04EC4-4DB3-4B74-A730-185587715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989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A86996C-07AC-4E91-8E12-FBEC412B8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4/23/2021</a:t>
            </a:fld>
            <a:endParaRPr lang="en-US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5DC33FF-80C3-4989-9A29-BB88665B7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6891B7C-EE35-4096-B019-57E9F7CAD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261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0AB07F-62B1-4567-8CDC-CD973572D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7CC962-7053-4ABD-9CF2-A1E320CA7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F14D613-4CF9-4395-89B0-1565231D5E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7531CDE-7D2A-4F6B-85BF-86D5F5966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4/23/2021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C3FFA62-3761-47E7-A090-319AB5603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D6F4599-26DC-4D48-AB06-DEF94E9A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882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097E4B-0BFE-4E7E-9FB7-3D86D0788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297656C-18F0-4E32-9AF1-7EE38B328A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E2BE5B-AA0F-4FEF-9A60-DDEA4B642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5C8E026-8334-43C3-81B2-54122AE72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4/23/2021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17C91EC-AC21-4C44-B2E8-BABBF6116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047C15-5C4E-4190-86DB-9FCA87DF5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60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443161-4AB5-48D9-B6FD-8C16A7377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A1572ED-83AA-4B18-98EF-FD8903F525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37C7E3-AD4B-4EF5-BE8D-FA0823436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4/23/2021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FCAEA3D-ECC6-4145-AB4C-CFA43375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E08DD0-5189-4261-A1E6-71943112E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182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336AF5-E5B5-413E-8C86-0AC8352A51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7EE484D-BC6D-4041-BFF2-AEE88C377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D05B7E-9803-4D80-9AAC-321D92732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4/23/2021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A05992C-30F2-422E-AE95-F99CB096A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EB92137-491C-4E2A-841C-DE75C4F5B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940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2B038B6-61F5-4764-9394-2BF214352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88B800D-23AB-45B5-8DA0-B68A6FC34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BB30D2-1C92-489F-8A2D-553CF51394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4/23/2021</a:t>
            </a:fld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979C4E6-DEDF-4EE7-8893-12DCA87F9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A19D80-0997-4BB8-9B85-0EC902A3D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04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FC6C7B-9471-465B-BE92-5018B23F33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Impfreaktionen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D0223C5-1ECD-467A-A067-245BA0F99D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Befragung Erstimpfung mit Astra </a:t>
            </a:r>
            <a:r>
              <a:rPr lang="de-DE" dirty="0" err="1"/>
              <a:t>Zeneca</a:t>
            </a:r>
            <a:endParaRPr lang="de-DE" dirty="0"/>
          </a:p>
          <a:p>
            <a:r>
              <a:rPr lang="de-DE" dirty="0"/>
              <a:t>n=66</a:t>
            </a:r>
          </a:p>
          <a:p>
            <a:r>
              <a:rPr lang="de-DE" dirty="0"/>
              <a:t>(davon: m=17, w=49)</a:t>
            </a:r>
          </a:p>
        </p:txBody>
      </p:sp>
    </p:spTree>
    <p:extLst>
      <p:ext uri="{BB962C8B-B14F-4D97-AF65-F5344CB8AC3E}">
        <p14:creationId xmlns:p14="http://schemas.microsoft.com/office/powerpoint/2010/main" val="2869133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2A4446-6441-4EC1-9417-9835D9E3E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Impfreaktionen in den Altersgruppen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32D1CA28-E309-4472-8C6B-E2764A146BF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Inhaltsplatzhalter 6">
            <a:extLst>
              <a:ext uri="{FF2B5EF4-FFF2-40B4-BE49-F238E27FC236}">
                <a16:creationId xmlns:a16="http://schemas.microsoft.com/office/drawing/2014/main" id="{D176B1D5-63CA-4E0D-9ACE-086ADCEE2E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4008514"/>
              </p:ext>
            </p:extLst>
          </p:nvPr>
        </p:nvGraphicFramePr>
        <p:xfrm>
          <a:off x="990600" y="19780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5440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029F5-99C2-4CA0-A3FD-3E111ABA2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Impfreaktionen</a:t>
            </a:r>
          </a:p>
        </p:txBody>
      </p:sp>
      <p:graphicFrame>
        <p:nvGraphicFramePr>
          <p:cNvPr id="5" name="Inhaltsplatzhalter 4">
            <a:extLst>
              <a:ext uri="{FF2B5EF4-FFF2-40B4-BE49-F238E27FC236}">
                <a16:creationId xmlns:a16="http://schemas.microsoft.com/office/drawing/2014/main" id="{AB7108F9-9433-4DD8-AFCC-EB71700141A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2202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C7519D-B399-41A5-99E8-820EC9288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Dauer der Impfreaktion</a:t>
            </a:r>
          </a:p>
        </p:txBody>
      </p:sp>
      <p:graphicFrame>
        <p:nvGraphicFramePr>
          <p:cNvPr id="5" name="Inhaltsplatzhalter 4">
            <a:extLst>
              <a:ext uri="{FF2B5EF4-FFF2-40B4-BE49-F238E27FC236}">
                <a16:creationId xmlns:a16="http://schemas.microsoft.com/office/drawing/2014/main" id="{225F7116-1869-4D6C-95F7-1E2B80F7A6E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8354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BAEA6E-5A02-49C6-BAB4-2320C7B7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Medikamente</a:t>
            </a:r>
          </a:p>
        </p:txBody>
      </p:sp>
      <p:graphicFrame>
        <p:nvGraphicFramePr>
          <p:cNvPr id="5" name="Inhaltsplatzhalter 4">
            <a:extLst>
              <a:ext uri="{FF2B5EF4-FFF2-40B4-BE49-F238E27FC236}">
                <a16:creationId xmlns:a16="http://schemas.microsoft.com/office/drawing/2014/main" id="{3350BBD4-42A5-4CE2-9AE3-19DBF655504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01292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1154B4-56D2-423E-A275-47B18BCC66F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de-DE" dirty="0"/>
              <a:t>5 oder mehr Symptome </a:t>
            </a:r>
            <a:r>
              <a:rPr lang="de-DE"/>
              <a:t>einer Impfreaktion</a:t>
            </a:r>
            <a:endParaRPr lang="de-DE" dirty="0"/>
          </a:p>
        </p:txBody>
      </p:sp>
      <p:graphicFrame>
        <p:nvGraphicFramePr>
          <p:cNvPr id="9" name="Inhaltsplatzhalter 8">
            <a:extLst>
              <a:ext uri="{FF2B5EF4-FFF2-40B4-BE49-F238E27FC236}">
                <a16:creationId xmlns:a16="http://schemas.microsoft.com/office/drawing/2014/main" id="{9F0423D9-8AF9-473C-B19B-8EF7207964F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0455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</Words>
  <Application>Microsoft Office PowerPoint</Application>
  <PresentationFormat>Breitbild</PresentationFormat>
  <Paragraphs>9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Impfreaktionen</vt:lpstr>
      <vt:lpstr>Impfreaktionen in den Altersgruppen</vt:lpstr>
      <vt:lpstr>Impfreaktionen</vt:lpstr>
      <vt:lpstr>Dauer der Impfreaktion</vt:lpstr>
      <vt:lpstr>Medikamente</vt:lpstr>
      <vt:lpstr>5 oder mehr Symptome einer Impfreaktion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Impfreaktionen</dc:title>
  <dc:creator>Gaby Schnabel</dc:creator>
  <cp:lastModifiedBy>Gaby Schnabel</cp:lastModifiedBy>
  <cp:revision>11</cp:revision>
  <cp:lastPrinted>2021-04-06T13:11:52Z</cp:lastPrinted>
  <dcterms:created xsi:type="dcterms:W3CDTF">2021-04-06T12:44:18Z</dcterms:created>
  <dcterms:modified xsi:type="dcterms:W3CDTF">2021-04-23T10:48:55Z</dcterms:modified>
</cp:coreProperties>
</file>