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82" r:id="rId9"/>
    <p:sldId id="287" r:id="rId10"/>
    <p:sldId id="263" r:id="rId11"/>
    <p:sldId id="264" r:id="rId12"/>
    <p:sldId id="281" r:id="rId13"/>
    <p:sldId id="283"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85" r:id="rId29"/>
    <p:sldId id="286" r:id="rId30"/>
    <p:sldId id="279" r:id="rId31"/>
    <p:sldId id="280" r:id="rId32"/>
    <p:sldId id="284"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9" autoAdjust="0"/>
    <p:restoredTop sz="94660"/>
  </p:normalViewPr>
  <p:slideViewPr>
    <p:cSldViewPr snapToGrid="0">
      <p:cViewPr varScale="1">
        <p:scale>
          <a:sx n="65" d="100"/>
          <a:sy n="65" d="100"/>
        </p:scale>
        <p:origin x="70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16C58839-7A80-4C17-B9EC-26541B90AD77}" type="datetimeFigureOut">
              <a:rPr lang="de-DE" smtClean="0"/>
              <a:t>22.06.2021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3295798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6C58839-7A80-4C17-B9EC-26541B90AD77}" type="datetimeFigureOut">
              <a:rPr lang="de-DE" smtClean="0"/>
              <a:t>22.06.2021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2311151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16C58839-7A80-4C17-B9EC-26541B90AD77}" type="datetimeFigureOut">
              <a:rPr lang="de-DE" smtClean="0"/>
              <a:t>22.06.2021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2500489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16C58839-7A80-4C17-B9EC-26541B90AD77}" type="datetimeFigureOut">
              <a:rPr lang="de-DE" smtClean="0"/>
              <a:t>22.06.2021</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1848172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16C58839-7A80-4C17-B9EC-26541B90AD77}" type="datetimeFigureOut">
              <a:rPr lang="de-DE" smtClean="0"/>
              <a:t>22.06.2021</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606864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16C58839-7A80-4C17-B9EC-26541B90AD77}" type="datetimeFigureOut">
              <a:rPr lang="de-DE" smtClean="0"/>
              <a:t>22.06.2021</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2506664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C58839-7A80-4C17-B9EC-26541B90AD77}" type="datetimeFigureOut">
              <a:rPr lang="de-DE" smtClean="0"/>
              <a:t>22.06.2021</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455724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16C58839-7A80-4C17-B9EC-26541B90AD77}" type="datetimeFigureOut">
              <a:rPr lang="de-DE" smtClean="0"/>
              <a:t>22.06.2021</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3936745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16C58839-7A80-4C17-B9EC-26541B90AD77}" type="datetimeFigureOut">
              <a:rPr lang="de-DE" smtClean="0"/>
              <a:t>22.06.2021</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3252283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16C58839-7A80-4C17-B9EC-26541B90AD77}" type="datetimeFigureOut">
              <a:rPr lang="de-DE" smtClean="0"/>
              <a:t>22.06.2021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1881515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16C58839-7A80-4C17-B9EC-26541B90AD77}" type="datetimeFigureOut">
              <a:rPr lang="de-DE" smtClean="0"/>
              <a:t>22.06.2021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8833C1-33D4-4077-96A3-6E6CC0B99DBD}" type="slidenum">
              <a:rPr lang="de-DE" smtClean="0"/>
              <a:t>‹Nr.›</a:t>
            </a:fld>
            <a:endParaRPr lang="de-D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97367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16C58839-7A80-4C17-B9EC-26541B90AD77}" type="datetimeFigureOut">
              <a:rPr lang="de-DE" smtClean="0"/>
              <a:t>22.06.2021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2470684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16C58839-7A80-4C17-B9EC-26541B90AD77}" type="datetimeFigureOut">
              <a:rPr lang="de-DE" smtClean="0"/>
              <a:t>22.06.2021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8833C1-33D4-4077-96A3-6E6CC0B99DBD}" type="slidenum">
              <a:rPr lang="de-DE" smtClean="0"/>
              <a:t>‹Nr.›</a:t>
            </a:fld>
            <a:endParaRPr lang="de-D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78728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16C58839-7A80-4C17-B9EC-26541B90AD77}" type="datetimeFigureOut">
              <a:rPr lang="de-DE" smtClean="0"/>
              <a:t>22.06.2021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1194147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6C58839-7A80-4C17-B9EC-26541B90AD77}" type="datetimeFigureOut">
              <a:rPr lang="de-DE" smtClean="0"/>
              <a:t>22.06.2021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3709051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6C58839-7A80-4C17-B9EC-26541B90AD77}" type="datetimeFigureOut">
              <a:rPr lang="de-DE" smtClean="0"/>
              <a:t>22.06.2021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8833C1-33D4-4077-96A3-6E6CC0B99DBD}" type="slidenum">
              <a:rPr lang="de-DE" smtClean="0"/>
              <a:t>‹Nr.›</a:t>
            </a:fld>
            <a:endParaRPr lang="de-DE"/>
          </a:p>
        </p:txBody>
      </p:sp>
    </p:spTree>
    <p:extLst>
      <p:ext uri="{BB962C8B-B14F-4D97-AF65-F5344CB8AC3E}">
        <p14:creationId xmlns:p14="http://schemas.microsoft.com/office/powerpoint/2010/main" val="2951913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6C58839-7A80-4C17-B9EC-26541B90AD77}" type="datetimeFigureOut">
              <a:rPr lang="de-DE" smtClean="0"/>
              <a:t>22.06.2021</a:t>
            </a:fld>
            <a:endParaRPr lang="de-D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68833C1-33D4-4077-96A3-6E6CC0B99DBD}" type="slidenum">
              <a:rPr lang="de-DE" smtClean="0"/>
              <a:t>‹Nr.›</a:t>
            </a:fld>
            <a:endParaRPr lang="de-DE"/>
          </a:p>
        </p:txBody>
      </p:sp>
    </p:spTree>
    <p:extLst>
      <p:ext uri="{BB962C8B-B14F-4D97-AF65-F5344CB8AC3E}">
        <p14:creationId xmlns:p14="http://schemas.microsoft.com/office/powerpoint/2010/main" val="245648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D09999-9EC7-40FD-BB51-00979D29910E}"/>
              </a:ext>
            </a:extLst>
          </p:cNvPr>
          <p:cNvSpPr>
            <a:spLocks noGrp="1"/>
          </p:cNvSpPr>
          <p:nvPr>
            <p:ph type="ctrTitle"/>
          </p:nvPr>
        </p:nvSpPr>
        <p:spPr/>
        <p:txBody>
          <a:bodyPr/>
          <a:lstStyle/>
          <a:p>
            <a:r>
              <a:rPr lang="de-DE" dirty="0"/>
              <a:t>Fibromyalgie</a:t>
            </a:r>
          </a:p>
        </p:txBody>
      </p:sp>
      <p:sp>
        <p:nvSpPr>
          <p:cNvPr id="3" name="Untertitel 2">
            <a:extLst>
              <a:ext uri="{FF2B5EF4-FFF2-40B4-BE49-F238E27FC236}">
                <a16:creationId xmlns:a16="http://schemas.microsoft.com/office/drawing/2014/main" id="{80F4E30F-7259-468A-94F3-DA9E20D3615C}"/>
              </a:ext>
            </a:extLst>
          </p:cNvPr>
          <p:cNvSpPr>
            <a:spLocks noGrp="1"/>
          </p:cNvSpPr>
          <p:nvPr>
            <p:ph type="subTitle" idx="1"/>
          </p:nvPr>
        </p:nvSpPr>
        <p:spPr/>
        <p:txBody>
          <a:bodyPr/>
          <a:lstStyle/>
          <a:p>
            <a:r>
              <a:rPr lang="de-DE" dirty="0"/>
              <a:t>Leitlinie von 2017</a:t>
            </a:r>
          </a:p>
        </p:txBody>
      </p:sp>
    </p:spTree>
    <p:extLst>
      <p:ext uri="{BB962C8B-B14F-4D97-AF65-F5344CB8AC3E}">
        <p14:creationId xmlns:p14="http://schemas.microsoft.com/office/powerpoint/2010/main" val="3710923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C02F62-100D-4E0C-8C6D-B222F8AC40DC}"/>
              </a:ext>
            </a:extLst>
          </p:cNvPr>
          <p:cNvSpPr>
            <a:spLocks noGrp="1"/>
          </p:cNvSpPr>
          <p:nvPr>
            <p:ph type="title"/>
          </p:nvPr>
        </p:nvSpPr>
        <p:spPr/>
        <p:txBody>
          <a:bodyPr/>
          <a:lstStyle/>
          <a:p>
            <a:r>
              <a:rPr lang="de-DE" dirty="0"/>
              <a:t>Definition</a:t>
            </a:r>
          </a:p>
        </p:txBody>
      </p:sp>
      <p:sp>
        <p:nvSpPr>
          <p:cNvPr id="3" name="Inhaltsplatzhalter 2">
            <a:extLst>
              <a:ext uri="{FF2B5EF4-FFF2-40B4-BE49-F238E27FC236}">
                <a16:creationId xmlns:a16="http://schemas.microsoft.com/office/drawing/2014/main" id="{5A2BD1F9-DBAC-420D-8E60-2E2967BD0F24}"/>
              </a:ext>
            </a:extLst>
          </p:cNvPr>
          <p:cNvSpPr>
            <a:spLocks noGrp="1"/>
          </p:cNvSpPr>
          <p:nvPr>
            <p:ph idx="1"/>
          </p:nvPr>
        </p:nvSpPr>
        <p:spPr/>
        <p:txBody>
          <a:bodyPr/>
          <a:lstStyle/>
          <a:p>
            <a:r>
              <a:rPr lang="de-DE" dirty="0"/>
              <a:t>Der Begriff Fibromyalgie bedeutet wörtlich übersetzt Faser-Muskel-Schmerz. </a:t>
            </a:r>
          </a:p>
          <a:p>
            <a:r>
              <a:rPr lang="de-DE" dirty="0"/>
              <a:t>Die „Fibromyalgie“ ist in der internationalen Klassifikation der Krankheiten der Weltgesundheitsorganisation innerhalb des Kapitels „Krankheiten des Muskel–Skelett–Systems und des Bindegewebes“ im Unterkapitel „Sonstige Krankheiten des Weichteilgewebes, anderorts nicht klassifiziert“ (ICD-10-Code M79.7) aufgeführt.</a:t>
            </a:r>
          </a:p>
          <a:p>
            <a:r>
              <a:rPr lang="de-DE" dirty="0"/>
              <a:t>Da sich die FMS–Symptomatik bei manchen Patienten in zeitlichem Zusammenhang mit anhaltendem Stress (z. B. Arbeit, Familie) entwickelt, wird der Beschwerdekomplex auch als „anhaltende somatoforme Schmerzstörung“ bezeichnet.</a:t>
            </a:r>
          </a:p>
        </p:txBody>
      </p:sp>
    </p:spTree>
    <p:extLst>
      <p:ext uri="{BB962C8B-B14F-4D97-AF65-F5344CB8AC3E}">
        <p14:creationId xmlns:p14="http://schemas.microsoft.com/office/powerpoint/2010/main" val="29615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990AE6-CC93-4D38-8819-BB82B50F0555}"/>
              </a:ext>
            </a:extLst>
          </p:cNvPr>
          <p:cNvSpPr>
            <a:spLocks noGrp="1"/>
          </p:cNvSpPr>
          <p:nvPr>
            <p:ph type="title"/>
          </p:nvPr>
        </p:nvSpPr>
        <p:spPr/>
        <p:txBody>
          <a:bodyPr/>
          <a:lstStyle/>
          <a:p>
            <a:r>
              <a:rPr lang="de-DE" dirty="0"/>
              <a:t>Häufigkeit</a:t>
            </a:r>
          </a:p>
        </p:txBody>
      </p:sp>
      <p:sp>
        <p:nvSpPr>
          <p:cNvPr id="3" name="Inhaltsplatzhalter 2">
            <a:extLst>
              <a:ext uri="{FF2B5EF4-FFF2-40B4-BE49-F238E27FC236}">
                <a16:creationId xmlns:a16="http://schemas.microsoft.com/office/drawing/2014/main" id="{106A6154-C2E8-4C95-AF07-F5F4E0C1EA78}"/>
              </a:ext>
            </a:extLst>
          </p:cNvPr>
          <p:cNvSpPr>
            <a:spLocks noGrp="1"/>
          </p:cNvSpPr>
          <p:nvPr>
            <p:ph idx="1"/>
          </p:nvPr>
        </p:nvSpPr>
        <p:spPr/>
        <p:txBody>
          <a:bodyPr/>
          <a:lstStyle/>
          <a:p>
            <a:r>
              <a:rPr lang="de-DE" dirty="0"/>
              <a:t>In den westlichen Industrienationen sind ca. 2% der Bevölkerung von dieser chronischen Erkrankung betroffen. Die Mehrzahl der Betroffenen sind Frauen zwischen 40- 60 Jahren. Es können aber auch jüngere Frauen, Männer jeden Alters, Kinder und Jugendliche am FMS erkranken. </a:t>
            </a:r>
          </a:p>
        </p:txBody>
      </p:sp>
    </p:spTree>
    <p:extLst>
      <p:ext uri="{BB962C8B-B14F-4D97-AF65-F5344CB8AC3E}">
        <p14:creationId xmlns:p14="http://schemas.microsoft.com/office/powerpoint/2010/main" val="2318958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551B34-A15F-4BFC-B2C0-7A0F1D71C511}"/>
              </a:ext>
            </a:extLst>
          </p:cNvPr>
          <p:cNvSpPr>
            <a:spLocks noGrp="1"/>
          </p:cNvSpPr>
          <p:nvPr>
            <p:ph type="title"/>
          </p:nvPr>
        </p:nvSpPr>
        <p:spPr/>
        <p:txBody>
          <a:bodyPr/>
          <a:lstStyle/>
          <a:p>
            <a:r>
              <a:rPr lang="de-DE" dirty="0"/>
              <a:t>Symptome</a:t>
            </a:r>
          </a:p>
        </p:txBody>
      </p:sp>
      <p:sp>
        <p:nvSpPr>
          <p:cNvPr id="3" name="Inhaltsplatzhalter 2">
            <a:extLst>
              <a:ext uri="{FF2B5EF4-FFF2-40B4-BE49-F238E27FC236}">
                <a16:creationId xmlns:a16="http://schemas.microsoft.com/office/drawing/2014/main" id="{F78B5436-3049-4432-A04F-71D9AB587B01}"/>
              </a:ext>
            </a:extLst>
          </p:cNvPr>
          <p:cNvSpPr>
            <a:spLocks noGrp="1"/>
          </p:cNvSpPr>
          <p:nvPr>
            <p:ph idx="1"/>
          </p:nvPr>
        </p:nvSpPr>
        <p:spPr/>
        <p:txBody>
          <a:bodyPr>
            <a:normAutofit fontScale="92500" lnSpcReduction="10000"/>
          </a:bodyPr>
          <a:lstStyle/>
          <a:p>
            <a:r>
              <a:rPr lang="de-DE" dirty="0"/>
              <a:t>chronische (mindestens 3 Monate bestehende) Schmerzen in mehreren Körperregionen (d.h. Nacken oder oberer oder mittlerer Rücken oder Kreuz und Brustkorb und mindestens einen Schmerzort in beiden Armen und beiden Beinen) </a:t>
            </a:r>
          </a:p>
          <a:p>
            <a:r>
              <a:rPr lang="de-DE" dirty="0"/>
              <a:t>Ein- und Durchschlafstörungen bzw. über das Gefühl, morgens nicht ausgeschlafen zu sein </a:t>
            </a:r>
          </a:p>
          <a:p>
            <a:r>
              <a:rPr lang="de-DE" dirty="0"/>
              <a:t>vermehrte körperliche und </a:t>
            </a:r>
            <a:r>
              <a:rPr lang="de-DE"/>
              <a:t>geistige Erschöpfung</a:t>
            </a:r>
            <a:br>
              <a:rPr lang="de-DE" dirty="0"/>
            </a:br>
            <a:br>
              <a:rPr lang="de-DE" dirty="0"/>
            </a:br>
            <a:r>
              <a:rPr lang="de-DE" dirty="0"/>
              <a:t>Viele Betroffene geben darüber hinaus weitere Beschwerden an: </a:t>
            </a:r>
          </a:p>
          <a:p>
            <a:r>
              <a:rPr lang="de-DE" dirty="0"/>
              <a:t>körperliche Beschwerden (Magen, Darm, Harnwege, Atmung, Herz) </a:t>
            </a:r>
          </a:p>
          <a:p>
            <a:r>
              <a:rPr lang="de-DE" dirty="0"/>
              <a:t>eine Reizüberempfindlichkeit (z. B. empfindliche Augen, Berührungs-, Geräusch,- und Geruchsempfindlichkeit) </a:t>
            </a:r>
          </a:p>
          <a:p>
            <a:r>
              <a:rPr lang="de-DE" dirty="0"/>
              <a:t>seelische Beschwerden (z. B. Nervosität, innere Unruhe, Niedergeschlagenheit, Antriebsverlust). </a:t>
            </a:r>
          </a:p>
        </p:txBody>
      </p:sp>
    </p:spTree>
    <p:extLst>
      <p:ext uri="{BB962C8B-B14F-4D97-AF65-F5344CB8AC3E}">
        <p14:creationId xmlns:p14="http://schemas.microsoft.com/office/powerpoint/2010/main" val="473570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6ED498-C6EA-4BF8-B947-8BA69731D7D5}"/>
              </a:ext>
            </a:extLst>
          </p:cNvPr>
          <p:cNvSpPr>
            <a:spLocks noGrp="1"/>
          </p:cNvSpPr>
          <p:nvPr>
            <p:ph type="title"/>
          </p:nvPr>
        </p:nvSpPr>
        <p:spPr/>
        <p:txBody>
          <a:bodyPr/>
          <a:lstStyle/>
          <a:p>
            <a:r>
              <a:rPr lang="de-DE" dirty="0"/>
              <a:t>Ursachen</a:t>
            </a:r>
          </a:p>
        </p:txBody>
      </p:sp>
      <p:sp>
        <p:nvSpPr>
          <p:cNvPr id="3" name="Inhaltsplatzhalter 2">
            <a:extLst>
              <a:ext uri="{FF2B5EF4-FFF2-40B4-BE49-F238E27FC236}">
                <a16:creationId xmlns:a16="http://schemas.microsoft.com/office/drawing/2014/main" id="{A029D533-FC78-49C9-8579-4FF57FBFA4F7}"/>
              </a:ext>
            </a:extLst>
          </p:cNvPr>
          <p:cNvSpPr>
            <a:spLocks noGrp="1"/>
          </p:cNvSpPr>
          <p:nvPr>
            <p:ph idx="1"/>
          </p:nvPr>
        </p:nvSpPr>
        <p:spPr/>
        <p:txBody>
          <a:bodyPr>
            <a:normAutofit lnSpcReduction="10000"/>
          </a:bodyPr>
          <a:lstStyle/>
          <a:p>
            <a:r>
              <a:rPr lang="de-DE" dirty="0"/>
              <a:t>Forscher gehen davon aus, dass die Kombination einer Veranlagung mit verschiedenen biologischen, psychischen und sozialen Faktoren zum Bild eines FMS führt. Das FMS tritt gehäuft in Familien auf. </a:t>
            </a:r>
          </a:p>
          <a:p>
            <a:pPr marL="0" indent="0">
              <a:buNone/>
            </a:pPr>
            <a:endParaRPr lang="de-DE" dirty="0"/>
          </a:p>
          <a:p>
            <a:pPr marL="0" indent="0">
              <a:buNone/>
            </a:pPr>
            <a:r>
              <a:rPr lang="de-DE" dirty="0"/>
              <a:t>Folgende weitere Faktoren erhöhen die Wahrscheinlichkeit, dass es zu einem FMS kommt: </a:t>
            </a:r>
          </a:p>
          <a:p>
            <a:r>
              <a:rPr lang="de-DE" dirty="0"/>
              <a:t>Entzündlich-rheumatische Erkrankungen </a:t>
            </a:r>
          </a:p>
          <a:p>
            <a:r>
              <a:rPr lang="de-DE" dirty="0"/>
              <a:t>Rauchen, Übergewicht, mangelnde körperliche Aktivität </a:t>
            </a:r>
          </a:p>
          <a:p>
            <a:r>
              <a:rPr lang="de-DE" dirty="0"/>
              <a:t>Körperliche Misshandlung in Kindheit und Erwachsenenalter </a:t>
            </a:r>
          </a:p>
          <a:p>
            <a:r>
              <a:rPr lang="de-DE" dirty="0"/>
              <a:t>Sexueller Missbrauch in Kindheit und Erwachsenenalter </a:t>
            </a:r>
          </a:p>
          <a:p>
            <a:r>
              <a:rPr lang="de-DE" dirty="0"/>
              <a:t>Stress am Arbeitsplatz </a:t>
            </a:r>
          </a:p>
        </p:txBody>
      </p:sp>
    </p:spTree>
    <p:extLst>
      <p:ext uri="{BB962C8B-B14F-4D97-AF65-F5344CB8AC3E}">
        <p14:creationId xmlns:p14="http://schemas.microsoft.com/office/powerpoint/2010/main" val="523488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29A1B8-1C17-446E-A9B0-0E8CA3AAE7F3}"/>
              </a:ext>
            </a:extLst>
          </p:cNvPr>
          <p:cNvSpPr>
            <a:spLocks noGrp="1"/>
          </p:cNvSpPr>
          <p:nvPr>
            <p:ph type="title"/>
          </p:nvPr>
        </p:nvSpPr>
        <p:spPr/>
        <p:txBody>
          <a:bodyPr/>
          <a:lstStyle/>
          <a:p>
            <a:r>
              <a:rPr lang="de-DE" dirty="0"/>
              <a:t>Weitere Faktoren</a:t>
            </a:r>
          </a:p>
        </p:txBody>
      </p:sp>
      <p:sp>
        <p:nvSpPr>
          <p:cNvPr id="3" name="Inhaltsplatzhalter 2">
            <a:extLst>
              <a:ext uri="{FF2B5EF4-FFF2-40B4-BE49-F238E27FC236}">
                <a16:creationId xmlns:a16="http://schemas.microsoft.com/office/drawing/2014/main" id="{E054668C-63D2-410F-BF90-EA3F8889795E}"/>
              </a:ext>
            </a:extLst>
          </p:cNvPr>
          <p:cNvSpPr>
            <a:spLocks noGrp="1"/>
          </p:cNvSpPr>
          <p:nvPr>
            <p:ph idx="1"/>
          </p:nvPr>
        </p:nvSpPr>
        <p:spPr/>
        <p:txBody>
          <a:bodyPr/>
          <a:lstStyle/>
          <a:p>
            <a:pPr marL="0" indent="0">
              <a:buNone/>
            </a:pPr>
            <a:r>
              <a:rPr lang="de-DE" dirty="0"/>
              <a:t>Verschiedene Faktoren können einen negativen Einfluss auf den Verlauf der Beschwerden haben: </a:t>
            </a:r>
          </a:p>
          <a:p>
            <a:r>
              <a:rPr lang="de-DE" dirty="0"/>
              <a:t>Negative Gedanken und Gefühle, die Betroffene in Zusammenhang mit körperlichen Beschwerden haben </a:t>
            </a:r>
          </a:p>
          <a:p>
            <a:r>
              <a:rPr lang="de-DE" dirty="0"/>
              <a:t>depressive Störungen </a:t>
            </a:r>
          </a:p>
          <a:p>
            <a:r>
              <a:rPr lang="de-DE" dirty="0"/>
              <a:t>ungünstige Verhaltensweisen (z. B. übertriebene körperliche Schonung) </a:t>
            </a:r>
          </a:p>
          <a:p>
            <a:r>
              <a:rPr lang="de-DE" dirty="0"/>
              <a:t>unangemessene Reaktionen der Umwelt (z. B. mangelndes Verständnis für die Beschwerden oder übertriebene Entlastung der Betroffenen)</a:t>
            </a:r>
          </a:p>
        </p:txBody>
      </p:sp>
    </p:spTree>
    <p:extLst>
      <p:ext uri="{BB962C8B-B14F-4D97-AF65-F5344CB8AC3E}">
        <p14:creationId xmlns:p14="http://schemas.microsoft.com/office/powerpoint/2010/main" val="680923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9A3C25-8BB7-4B1B-94AC-2184C0835DAD}"/>
              </a:ext>
            </a:extLst>
          </p:cNvPr>
          <p:cNvSpPr>
            <a:spLocks noGrp="1"/>
          </p:cNvSpPr>
          <p:nvPr>
            <p:ph type="title"/>
          </p:nvPr>
        </p:nvSpPr>
        <p:spPr/>
        <p:txBody>
          <a:bodyPr/>
          <a:lstStyle/>
          <a:p>
            <a:r>
              <a:rPr lang="de-DE" dirty="0"/>
              <a:t>Physiologie</a:t>
            </a:r>
          </a:p>
        </p:txBody>
      </p:sp>
      <p:sp>
        <p:nvSpPr>
          <p:cNvPr id="3" name="Inhaltsplatzhalter 2">
            <a:extLst>
              <a:ext uri="{FF2B5EF4-FFF2-40B4-BE49-F238E27FC236}">
                <a16:creationId xmlns:a16="http://schemas.microsoft.com/office/drawing/2014/main" id="{7CB80BC3-A9C7-4C4A-A995-39529FB3BB8F}"/>
              </a:ext>
            </a:extLst>
          </p:cNvPr>
          <p:cNvSpPr>
            <a:spLocks noGrp="1"/>
          </p:cNvSpPr>
          <p:nvPr>
            <p:ph idx="1"/>
          </p:nvPr>
        </p:nvSpPr>
        <p:spPr/>
        <p:txBody>
          <a:bodyPr/>
          <a:lstStyle/>
          <a:p>
            <a:pPr marL="0" indent="0">
              <a:buNone/>
            </a:pPr>
            <a:r>
              <a:rPr lang="de-DE" dirty="0"/>
              <a:t>Bei FMS-Betroffenen lassen sich zahlreiche Unterschiede im Vergleich zu Gesunden nachweisen, z. B. </a:t>
            </a:r>
          </a:p>
          <a:p>
            <a:r>
              <a:rPr lang="de-DE" dirty="0"/>
              <a:t>die Reizverarbeitung im Gehirn oder Veränderungen der kleinen Nervenfasern. </a:t>
            </a:r>
          </a:p>
          <a:p>
            <a:r>
              <a:rPr lang="de-DE" dirty="0"/>
              <a:t>Es ist jedoch nicht nachgewiesen, ob diese Veränderungen Ursache oder Folge der FMS-Beschwerden sind und ob sie für das FMS spezifisch sind.</a:t>
            </a:r>
          </a:p>
        </p:txBody>
      </p:sp>
    </p:spTree>
    <p:extLst>
      <p:ext uri="{BB962C8B-B14F-4D97-AF65-F5344CB8AC3E}">
        <p14:creationId xmlns:p14="http://schemas.microsoft.com/office/powerpoint/2010/main" val="2382999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CC7DDC81-92B8-4F3E-8269-1E50337405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83458" y="134095"/>
            <a:ext cx="11415252" cy="6517427"/>
          </a:xfrm>
          <a:prstGeom prst="rect">
            <a:avLst/>
          </a:prstGeom>
        </p:spPr>
      </p:pic>
    </p:spTree>
    <p:extLst>
      <p:ext uri="{BB962C8B-B14F-4D97-AF65-F5344CB8AC3E}">
        <p14:creationId xmlns:p14="http://schemas.microsoft.com/office/powerpoint/2010/main" val="2440554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Mittels Stanzbiopsie gewonnene Hautproben von Patientinnen mit Fibromyalgie-Syndrom können eine normale Innervation aufweisen (links) oder die intraepidermale Nervenfaserdichte kann reduziert sein (Mitte). Im Vergleich rechts die Hautprobe einer gesunden Kontrollperson. Die Pfeile deuten auf intraepidermale Nervenfasern. ">
            <a:extLst>
              <a:ext uri="{FF2B5EF4-FFF2-40B4-BE49-F238E27FC236}">
                <a16:creationId xmlns:a16="http://schemas.microsoft.com/office/drawing/2014/main" id="{8B817504-D5C0-4E1C-A8BB-A70F952420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863" y="2257926"/>
            <a:ext cx="8596312" cy="3686760"/>
          </a:xfrm>
          <a:prstGeom prst="rect">
            <a:avLst/>
          </a:prstGeom>
          <a:noFill/>
          <a:extLst>
            <a:ext uri="{909E8E84-426E-40DD-AFC4-6F175D3DCCD1}">
              <a14:hiddenFill xmlns:a14="http://schemas.microsoft.com/office/drawing/2010/main">
                <a:solidFill>
                  <a:srgbClr val="FFFFFF"/>
                </a:solidFill>
              </a14:hiddenFill>
            </a:ext>
          </a:extLst>
        </p:spPr>
      </p:pic>
      <p:sp>
        <p:nvSpPr>
          <p:cNvPr id="3" name="Titel 2">
            <a:extLst>
              <a:ext uri="{FF2B5EF4-FFF2-40B4-BE49-F238E27FC236}">
                <a16:creationId xmlns:a16="http://schemas.microsoft.com/office/drawing/2014/main" id="{E79367B4-AE4A-49F3-9748-8514A9AF4B0D}"/>
              </a:ext>
            </a:extLst>
          </p:cNvPr>
          <p:cNvSpPr>
            <a:spLocks noGrp="1"/>
          </p:cNvSpPr>
          <p:nvPr>
            <p:ph type="title"/>
          </p:nvPr>
        </p:nvSpPr>
        <p:spPr/>
        <p:txBody>
          <a:bodyPr/>
          <a:lstStyle/>
          <a:p>
            <a:r>
              <a:rPr lang="de-DE" dirty="0"/>
              <a:t>Innervation der Haut</a:t>
            </a:r>
          </a:p>
        </p:txBody>
      </p:sp>
    </p:spTree>
    <p:extLst>
      <p:ext uri="{BB962C8B-B14F-4D97-AF65-F5344CB8AC3E}">
        <p14:creationId xmlns:p14="http://schemas.microsoft.com/office/powerpoint/2010/main" val="2279291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30429-4642-4EF4-9689-57DF691E213A}"/>
              </a:ext>
            </a:extLst>
          </p:cNvPr>
          <p:cNvSpPr>
            <a:spLocks noGrp="1"/>
          </p:cNvSpPr>
          <p:nvPr>
            <p:ph type="title"/>
          </p:nvPr>
        </p:nvSpPr>
        <p:spPr/>
        <p:txBody>
          <a:bodyPr/>
          <a:lstStyle/>
          <a:p>
            <a:r>
              <a:rPr lang="de-DE" dirty="0"/>
              <a:t>Verlauf, Prognose</a:t>
            </a:r>
          </a:p>
        </p:txBody>
      </p:sp>
      <p:sp>
        <p:nvSpPr>
          <p:cNvPr id="3" name="Inhaltsplatzhalter 2">
            <a:extLst>
              <a:ext uri="{FF2B5EF4-FFF2-40B4-BE49-F238E27FC236}">
                <a16:creationId xmlns:a16="http://schemas.microsoft.com/office/drawing/2014/main" id="{DF35371B-68A2-43AB-A533-39BCBDFC6AAD}"/>
              </a:ext>
            </a:extLst>
          </p:cNvPr>
          <p:cNvSpPr>
            <a:spLocks noGrp="1"/>
          </p:cNvSpPr>
          <p:nvPr>
            <p:ph idx="1"/>
          </p:nvPr>
        </p:nvSpPr>
        <p:spPr/>
        <p:txBody>
          <a:bodyPr>
            <a:normAutofit fontScale="92500"/>
          </a:bodyPr>
          <a:lstStyle/>
          <a:p>
            <a:r>
              <a:rPr lang="de-DE" dirty="0"/>
              <a:t>Wenn es erst einmal zu FMS-Beschwerden gekommen ist, bestehen die Beschwerden - mit oder ohne medizinische Behandlung - im weiteren Leben fort. </a:t>
            </a:r>
          </a:p>
          <a:p>
            <a:r>
              <a:rPr lang="de-DE" dirty="0"/>
              <a:t>Viele Betroffene kommen im Laufe der Zeit mit den Beschwerden und Beeinträchtigungen besser zurecht. </a:t>
            </a:r>
          </a:p>
          <a:p>
            <a:r>
              <a:rPr lang="de-DE" dirty="0"/>
              <a:t>Das FMS führt nicht zu einer Invalidität (das bedeutet z.B., dass man NICHT aufgrund des FMS irgendwann im Rollstuhl sitzen wird) und NICHT zu einer Herabsetzung der Lebenserwartung. </a:t>
            </a:r>
          </a:p>
          <a:p>
            <a:r>
              <a:rPr lang="de-DE" dirty="0"/>
              <a:t>Daher: Bei typischem Beschwerdekomplex und fehlendem klinischen Hinweis auf internistische, orthopädische oder neurologische Erkrankungen (Anamnese und klinische Untersuchung ohne Hinweis auf andere Erkrankungen als Ursachen von Schmerzen und Müdigkeit, unauffälliges Basislabor) wird empfohlen, keine weitere technische Diagnostik (weiterführendes Labor, Neurophysiologie, Bildgebung) durchzuführen. </a:t>
            </a:r>
          </a:p>
        </p:txBody>
      </p:sp>
    </p:spTree>
    <p:extLst>
      <p:ext uri="{BB962C8B-B14F-4D97-AF65-F5344CB8AC3E}">
        <p14:creationId xmlns:p14="http://schemas.microsoft.com/office/powerpoint/2010/main" val="1066644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EDC12-A961-4AA9-99BE-BA4DB4054937}"/>
              </a:ext>
            </a:extLst>
          </p:cNvPr>
          <p:cNvSpPr>
            <a:spLocks noGrp="1"/>
          </p:cNvSpPr>
          <p:nvPr>
            <p:ph type="title"/>
          </p:nvPr>
        </p:nvSpPr>
        <p:spPr/>
        <p:txBody>
          <a:bodyPr/>
          <a:lstStyle/>
          <a:p>
            <a:r>
              <a:rPr lang="de-DE" dirty="0"/>
              <a:t>Schweregrad</a:t>
            </a:r>
          </a:p>
        </p:txBody>
      </p:sp>
      <p:sp>
        <p:nvSpPr>
          <p:cNvPr id="3" name="Inhaltsplatzhalter 2">
            <a:extLst>
              <a:ext uri="{FF2B5EF4-FFF2-40B4-BE49-F238E27FC236}">
                <a16:creationId xmlns:a16="http://schemas.microsoft.com/office/drawing/2014/main" id="{164EF56E-DA01-414C-AC6A-C0420A58F95C}"/>
              </a:ext>
            </a:extLst>
          </p:cNvPr>
          <p:cNvSpPr>
            <a:spLocks noGrp="1"/>
          </p:cNvSpPr>
          <p:nvPr>
            <p:ph idx="1"/>
          </p:nvPr>
        </p:nvSpPr>
        <p:spPr/>
        <p:txBody>
          <a:bodyPr/>
          <a:lstStyle/>
          <a:p>
            <a:r>
              <a:rPr lang="de-DE" dirty="0"/>
              <a:t>Betroffene mit leichteren Formen des FMS haben neben den chronischen Schmerzen in mehreren Körperregionen keine oder wenige andere körperliche oder seelische Beschwerden und keine bzw. geringe Beeinträchtigungen im Alltag (Berufstätigkeit, Hausarbeit, Freizeit</a:t>
            </a:r>
            <a:r>
              <a:rPr lang="de-DE"/>
              <a:t>). </a:t>
            </a:r>
          </a:p>
          <a:p>
            <a:r>
              <a:rPr lang="de-DE"/>
              <a:t>Betroffene </a:t>
            </a:r>
            <a:r>
              <a:rPr lang="de-DE" dirty="0"/>
              <a:t>mit schwereren Formen des FMS haben neben den chronischen Schmerzen in mehreren Körperregionen zahlreiche und ausgeprägte weitere körperliche Beschwerden (z. B. Reizdarm, Reizblase) und seelische Beschwerden (z. B. Angststörung, depressive Störung). Die Betroffenen sind im Alltag (Berufstätigkeit, Hausarbeit, Freizeit) mäßig bis deutlich beeinträchtigt. </a:t>
            </a:r>
          </a:p>
        </p:txBody>
      </p:sp>
    </p:spTree>
    <p:extLst>
      <p:ext uri="{BB962C8B-B14F-4D97-AF65-F5344CB8AC3E}">
        <p14:creationId xmlns:p14="http://schemas.microsoft.com/office/powerpoint/2010/main" val="1860049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a:extLst>
              <a:ext uri="{FF2B5EF4-FFF2-40B4-BE49-F238E27FC236}">
                <a16:creationId xmlns:a16="http://schemas.microsoft.com/office/drawing/2014/main" id="{4E52063A-4878-44ED-BC82-D0ACFF313296}"/>
              </a:ext>
            </a:extLst>
          </p:cNvPr>
          <p:cNvPicPr>
            <a:picLocks noGrp="1" noChangeAspect="1"/>
          </p:cNvPicPr>
          <p:nvPr>
            <p:ph idx="1"/>
          </p:nvPr>
        </p:nvPicPr>
        <p:blipFill>
          <a:blip r:embed="rId2"/>
          <a:stretch>
            <a:fillRect/>
          </a:stretch>
        </p:blipFill>
        <p:spPr>
          <a:xfrm>
            <a:off x="737419" y="94856"/>
            <a:ext cx="8878529" cy="6643254"/>
          </a:xfrm>
          <a:prstGeom prst="rect">
            <a:avLst/>
          </a:prstGeom>
        </p:spPr>
      </p:pic>
    </p:spTree>
    <p:extLst>
      <p:ext uri="{BB962C8B-B14F-4D97-AF65-F5344CB8AC3E}">
        <p14:creationId xmlns:p14="http://schemas.microsoft.com/office/powerpoint/2010/main" val="722297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06E3FD-4BA4-46A1-B2F1-327AB0F34CD4}"/>
              </a:ext>
            </a:extLst>
          </p:cNvPr>
          <p:cNvSpPr>
            <a:spLocks noGrp="1"/>
          </p:cNvSpPr>
          <p:nvPr>
            <p:ph type="title"/>
          </p:nvPr>
        </p:nvSpPr>
        <p:spPr/>
        <p:txBody>
          <a:bodyPr/>
          <a:lstStyle/>
          <a:p>
            <a:r>
              <a:rPr lang="de-DE" dirty="0"/>
              <a:t>Differentialdiagnosen</a:t>
            </a:r>
          </a:p>
        </p:txBody>
      </p:sp>
      <p:sp>
        <p:nvSpPr>
          <p:cNvPr id="3" name="Inhaltsplatzhalter 2">
            <a:extLst>
              <a:ext uri="{FF2B5EF4-FFF2-40B4-BE49-F238E27FC236}">
                <a16:creationId xmlns:a16="http://schemas.microsoft.com/office/drawing/2014/main" id="{A24670FD-13E8-41EF-932D-781C1385A0AB}"/>
              </a:ext>
            </a:extLst>
          </p:cNvPr>
          <p:cNvSpPr>
            <a:spLocks noGrp="1"/>
          </p:cNvSpPr>
          <p:nvPr>
            <p:ph idx="1"/>
          </p:nvPr>
        </p:nvSpPr>
        <p:spPr/>
        <p:txBody>
          <a:bodyPr>
            <a:normAutofit/>
          </a:bodyPr>
          <a:lstStyle/>
          <a:p>
            <a:r>
              <a:rPr lang="de-DE" dirty="0" err="1"/>
              <a:t>Polymyalgia</a:t>
            </a:r>
            <a:r>
              <a:rPr lang="de-DE" dirty="0"/>
              <a:t> rheumatica, rheumatoide Arthritis: Blutsenkungsgeschwindigkeit, C-reaktives Protein, kleines Blutbild  </a:t>
            </a:r>
          </a:p>
          <a:p>
            <a:r>
              <a:rPr lang="de-DE" dirty="0"/>
              <a:t>Muskelerkrankungen: </a:t>
            </a:r>
            <a:r>
              <a:rPr lang="de-DE" dirty="0" err="1"/>
              <a:t>Kreatininkinase</a:t>
            </a:r>
            <a:r>
              <a:rPr lang="de-DE" dirty="0"/>
              <a:t> </a:t>
            </a:r>
          </a:p>
          <a:p>
            <a:r>
              <a:rPr lang="de-DE" dirty="0" err="1"/>
              <a:t>Hyperkalziämie</a:t>
            </a:r>
            <a:r>
              <a:rPr lang="de-DE" dirty="0"/>
              <a:t>: Kalzium </a:t>
            </a:r>
          </a:p>
          <a:p>
            <a:r>
              <a:rPr lang="de-DE" dirty="0"/>
              <a:t>Hypothyreose: Thyreoidea-stimulierendes Hormon basal </a:t>
            </a:r>
          </a:p>
          <a:p>
            <a:r>
              <a:rPr lang="de-DE" dirty="0"/>
              <a:t>Vitamin D – Mangel: 25 (OH)- Vitamin D</a:t>
            </a:r>
          </a:p>
          <a:p>
            <a:r>
              <a:rPr lang="de-DE" dirty="0"/>
              <a:t>Medikamente: </a:t>
            </a:r>
            <a:r>
              <a:rPr lang="de-DE" dirty="0" err="1"/>
              <a:t>Biphosphonate</a:t>
            </a:r>
            <a:r>
              <a:rPr lang="de-DE" dirty="0"/>
              <a:t>, Statine, </a:t>
            </a:r>
            <a:r>
              <a:rPr lang="de-DE" dirty="0" err="1"/>
              <a:t>Aromatasehemmer</a:t>
            </a:r>
            <a:endParaRPr lang="de-DE" dirty="0"/>
          </a:p>
          <a:p>
            <a:r>
              <a:rPr lang="de-DE" dirty="0"/>
              <a:t>Virusinfektionen: Borreliose</a:t>
            </a:r>
            <a:r>
              <a:rPr lang="de-DE"/>
              <a:t>, Epstein-Barr-Virus</a:t>
            </a:r>
            <a:endParaRPr lang="de-DE" dirty="0"/>
          </a:p>
        </p:txBody>
      </p:sp>
    </p:spTree>
    <p:extLst>
      <p:ext uri="{BB962C8B-B14F-4D97-AF65-F5344CB8AC3E}">
        <p14:creationId xmlns:p14="http://schemas.microsoft.com/office/powerpoint/2010/main" val="760572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BAB514-7A31-4878-9C00-55FC927F998B}"/>
              </a:ext>
            </a:extLst>
          </p:cNvPr>
          <p:cNvSpPr>
            <a:spLocks noGrp="1"/>
          </p:cNvSpPr>
          <p:nvPr>
            <p:ph type="title"/>
          </p:nvPr>
        </p:nvSpPr>
        <p:spPr/>
        <p:txBody>
          <a:bodyPr/>
          <a:lstStyle/>
          <a:p>
            <a:r>
              <a:rPr lang="de-DE" dirty="0"/>
              <a:t>Behandlungsziele</a:t>
            </a:r>
          </a:p>
        </p:txBody>
      </p:sp>
      <p:sp>
        <p:nvSpPr>
          <p:cNvPr id="3" name="Inhaltsplatzhalter 2">
            <a:extLst>
              <a:ext uri="{FF2B5EF4-FFF2-40B4-BE49-F238E27FC236}">
                <a16:creationId xmlns:a16="http://schemas.microsoft.com/office/drawing/2014/main" id="{0E5D87B2-AF80-422D-820D-93BC63DAEF02}"/>
              </a:ext>
            </a:extLst>
          </p:cNvPr>
          <p:cNvSpPr>
            <a:spLocks noGrp="1"/>
          </p:cNvSpPr>
          <p:nvPr>
            <p:ph idx="1"/>
          </p:nvPr>
        </p:nvSpPr>
        <p:spPr/>
        <p:txBody>
          <a:bodyPr/>
          <a:lstStyle/>
          <a:p>
            <a:r>
              <a:rPr lang="de-DE" dirty="0"/>
              <a:t>Erhalt bzw. die Verbesserung der Funktionsfähigkeit im Alltag sowie der Lebensqualität und die Linderung der Beschwerden</a:t>
            </a:r>
          </a:p>
          <a:p>
            <a:r>
              <a:rPr lang="de-DE" dirty="0"/>
              <a:t>regelmäßige Aktivitäten, um die Funktionsfähigkeit im Alltag und die Lebensqualität zu erhalten und zu verbessern</a:t>
            </a:r>
          </a:p>
          <a:p>
            <a:r>
              <a:rPr lang="de-DE" dirty="0"/>
              <a:t>Behandlungsverfahren, die eigenständig durchgeführt werden können</a:t>
            </a:r>
          </a:p>
        </p:txBody>
      </p:sp>
    </p:spTree>
    <p:extLst>
      <p:ext uri="{BB962C8B-B14F-4D97-AF65-F5344CB8AC3E}">
        <p14:creationId xmlns:p14="http://schemas.microsoft.com/office/powerpoint/2010/main" val="2793553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26001E-F034-4F43-AF4A-B72DE98F2735}"/>
              </a:ext>
            </a:extLst>
          </p:cNvPr>
          <p:cNvSpPr>
            <a:spLocks noGrp="1"/>
          </p:cNvSpPr>
          <p:nvPr>
            <p:ph type="title"/>
          </p:nvPr>
        </p:nvSpPr>
        <p:spPr/>
        <p:txBody>
          <a:bodyPr/>
          <a:lstStyle/>
          <a:p>
            <a:r>
              <a:rPr lang="de-DE" dirty="0"/>
              <a:t>Leichte Formen des FMS</a:t>
            </a:r>
          </a:p>
        </p:txBody>
      </p:sp>
      <p:sp>
        <p:nvSpPr>
          <p:cNvPr id="3" name="Inhaltsplatzhalter 2">
            <a:extLst>
              <a:ext uri="{FF2B5EF4-FFF2-40B4-BE49-F238E27FC236}">
                <a16:creationId xmlns:a16="http://schemas.microsoft.com/office/drawing/2014/main" id="{9EFA0410-C765-4A76-AC26-7F9E28FCFF3A}"/>
              </a:ext>
            </a:extLst>
          </p:cNvPr>
          <p:cNvSpPr>
            <a:spLocks noGrp="1"/>
          </p:cNvSpPr>
          <p:nvPr>
            <p:ph idx="1"/>
          </p:nvPr>
        </p:nvSpPr>
        <p:spPr/>
        <p:txBody>
          <a:bodyPr/>
          <a:lstStyle/>
          <a:p>
            <a:r>
              <a:rPr lang="de-DE" dirty="0"/>
              <a:t>leichtes Ausdauertraining</a:t>
            </a:r>
          </a:p>
          <a:p>
            <a:r>
              <a:rPr lang="de-DE" dirty="0"/>
              <a:t>Soziale Kontakte pflegen</a:t>
            </a:r>
          </a:p>
          <a:p>
            <a:r>
              <a:rPr lang="de-DE" dirty="0"/>
              <a:t>Hobbys </a:t>
            </a:r>
          </a:p>
        </p:txBody>
      </p:sp>
    </p:spTree>
    <p:extLst>
      <p:ext uri="{BB962C8B-B14F-4D97-AF65-F5344CB8AC3E}">
        <p14:creationId xmlns:p14="http://schemas.microsoft.com/office/powerpoint/2010/main" val="1158432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26652E-6AC3-416C-BC19-178D5603EA87}"/>
              </a:ext>
            </a:extLst>
          </p:cNvPr>
          <p:cNvSpPr>
            <a:spLocks noGrp="1"/>
          </p:cNvSpPr>
          <p:nvPr>
            <p:ph type="title"/>
          </p:nvPr>
        </p:nvSpPr>
        <p:spPr/>
        <p:txBody>
          <a:bodyPr/>
          <a:lstStyle/>
          <a:p>
            <a:r>
              <a:rPr lang="de-DE" dirty="0"/>
              <a:t>Schwerere Formen des FMS</a:t>
            </a:r>
          </a:p>
        </p:txBody>
      </p:sp>
      <p:sp>
        <p:nvSpPr>
          <p:cNvPr id="3" name="Inhaltsplatzhalter 2">
            <a:extLst>
              <a:ext uri="{FF2B5EF4-FFF2-40B4-BE49-F238E27FC236}">
                <a16:creationId xmlns:a16="http://schemas.microsoft.com/office/drawing/2014/main" id="{BE1561DE-A4BF-46FC-B523-1EE60FF9CB9B}"/>
              </a:ext>
            </a:extLst>
          </p:cNvPr>
          <p:cNvSpPr>
            <a:spLocks noGrp="1"/>
          </p:cNvSpPr>
          <p:nvPr>
            <p:ph idx="1"/>
          </p:nvPr>
        </p:nvSpPr>
        <p:spPr/>
        <p:txBody>
          <a:bodyPr/>
          <a:lstStyle/>
          <a:p>
            <a:pPr marL="0" indent="0">
              <a:buNone/>
            </a:pPr>
            <a:r>
              <a:rPr lang="de-DE" dirty="0"/>
              <a:t>Zusätzlich:</a:t>
            </a:r>
          </a:p>
          <a:p>
            <a:r>
              <a:rPr lang="de-DE" dirty="0"/>
              <a:t>Körperbezogene Therapien</a:t>
            </a:r>
          </a:p>
          <a:p>
            <a:r>
              <a:rPr lang="de-DE" dirty="0"/>
              <a:t>Zeitlich befristete medikamentöse Therapie</a:t>
            </a:r>
          </a:p>
          <a:p>
            <a:r>
              <a:rPr lang="de-DE" dirty="0"/>
              <a:t>Multimodale Schmerztherapie</a:t>
            </a:r>
          </a:p>
        </p:txBody>
      </p:sp>
    </p:spTree>
    <p:extLst>
      <p:ext uri="{BB962C8B-B14F-4D97-AF65-F5344CB8AC3E}">
        <p14:creationId xmlns:p14="http://schemas.microsoft.com/office/powerpoint/2010/main" val="2615379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8A2248-4CE8-4490-966C-70CD68C88A4D}"/>
              </a:ext>
            </a:extLst>
          </p:cNvPr>
          <p:cNvSpPr>
            <a:spLocks noGrp="1"/>
          </p:cNvSpPr>
          <p:nvPr>
            <p:ph type="title"/>
          </p:nvPr>
        </p:nvSpPr>
        <p:spPr/>
        <p:txBody>
          <a:bodyPr/>
          <a:lstStyle/>
          <a:p>
            <a:r>
              <a:rPr lang="de-DE" dirty="0"/>
              <a:t>Körperbezogene Therapie</a:t>
            </a:r>
          </a:p>
        </p:txBody>
      </p:sp>
      <p:sp>
        <p:nvSpPr>
          <p:cNvPr id="3" name="Inhaltsplatzhalter 2">
            <a:extLst>
              <a:ext uri="{FF2B5EF4-FFF2-40B4-BE49-F238E27FC236}">
                <a16:creationId xmlns:a16="http://schemas.microsoft.com/office/drawing/2014/main" id="{CE64BD9B-5408-48E2-95AA-D2C53628A011}"/>
              </a:ext>
            </a:extLst>
          </p:cNvPr>
          <p:cNvSpPr>
            <a:spLocks noGrp="1"/>
          </p:cNvSpPr>
          <p:nvPr>
            <p:ph idx="1"/>
          </p:nvPr>
        </p:nvSpPr>
        <p:spPr/>
        <p:txBody>
          <a:bodyPr/>
          <a:lstStyle/>
          <a:p>
            <a:r>
              <a:rPr lang="de-DE" dirty="0"/>
              <a:t>Niedrig-bis mäßig dosiertes Ausdauertraining (Ziel 2-3mal pro Woche für 30-40 Minuten; z.B. Walking, Schwimmen, Fahrradfahren, Aquajogging)</a:t>
            </a:r>
          </a:p>
          <a:p>
            <a:r>
              <a:rPr lang="de-DE" dirty="0"/>
              <a:t>Wasser- oder Trockengymnastik</a:t>
            </a:r>
          </a:p>
          <a:p>
            <a:r>
              <a:rPr lang="de-DE" dirty="0"/>
              <a:t>Funktionstraining (Kombination Wasser- oder Trockengymnastik)</a:t>
            </a:r>
          </a:p>
          <a:p>
            <a:r>
              <a:rPr lang="de-DE" dirty="0"/>
              <a:t>Niedrig-dosiertes Krafttraining kombiniert mit Dehnungsübungen</a:t>
            </a:r>
          </a:p>
          <a:p>
            <a:r>
              <a:rPr lang="de-DE" dirty="0"/>
              <a:t>Tai Chi oder Qi-Gong oder Yoga</a:t>
            </a:r>
          </a:p>
        </p:txBody>
      </p:sp>
    </p:spTree>
    <p:extLst>
      <p:ext uri="{BB962C8B-B14F-4D97-AF65-F5344CB8AC3E}">
        <p14:creationId xmlns:p14="http://schemas.microsoft.com/office/powerpoint/2010/main" val="2715839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C8A8E-DA90-4A18-A9EA-54EA4C8FCDC8}"/>
              </a:ext>
            </a:extLst>
          </p:cNvPr>
          <p:cNvSpPr>
            <a:spLocks noGrp="1"/>
          </p:cNvSpPr>
          <p:nvPr>
            <p:ph type="title"/>
          </p:nvPr>
        </p:nvSpPr>
        <p:spPr/>
        <p:txBody>
          <a:bodyPr/>
          <a:lstStyle/>
          <a:p>
            <a:r>
              <a:rPr lang="de-DE" dirty="0"/>
              <a:t>Medikamentöse Therapie</a:t>
            </a:r>
          </a:p>
        </p:txBody>
      </p:sp>
      <p:sp>
        <p:nvSpPr>
          <p:cNvPr id="3" name="Inhaltsplatzhalter 2">
            <a:extLst>
              <a:ext uri="{FF2B5EF4-FFF2-40B4-BE49-F238E27FC236}">
                <a16:creationId xmlns:a16="http://schemas.microsoft.com/office/drawing/2014/main" id="{ACF4FBDF-A169-4CBD-91C1-C1C78E938F01}"/>
              </a:ext>
            </a:extLst>
          </p:cNvPr>
          <p:cNvSpPr>
            <a:spLocks noGrp="1"/>
          </p:cNvSpPr>
          <p:nvPr>
            <p:ph idx="1"/>
          </p:nvPr>
        </p:nvSpPr>
        <p:spPr/>
        <p:txBody>
          <a:bodyPr>
            <a:normAutofit fontScale="92500" lnSpcReduction="20000"/>
          </a:bodyPr>
          <a:lstStyle/>
          <a:p>
            <a:r>
              <a:rPr lang="de-DE" dirty="0"/>
              <a:t>Amitriptylin 10-50 mg / Tag </a:t>
            </a:r>
            <a:r>
              <a:rPr lang="de-DE" b="1" dirty="0"/>
              <a:t>(Empfehlung)</a:t>
            </a:r>
          </a:p>
          <a:p>
            <a:r>
              <a:rPr lang="de-DE" dirty="0" err="1"/>
              <a:t>Duloxetin</a:t>
            </a:r>
            <a:r>
              <a:rPr lang="de-DE" dirty="0"/>
              <a:t> 60 mg / Tag bei begleitenden, depressiven Störungen oder allgemeiner Angststörung </a:t>
            </a:r>
            <a:r>
              <a:rPr lang="de-DE" b="1" dirty="0"/>
              <a:t>(Empfehlung)</a:t>
            </a:r>
          </a:p>
          <a:p>
            <a:r>
              <a:rPr lang="de-DE" dirty="0" err="1"/>
              <a:t>Duloxetin</a:t>
            </a:r>
            <a:r>
              <a:rPr lang="de-DE" dirty="0"/>
              <a:t> 60 mg / Tag ohne begleitende depressive Störung oder allgemeine Angststörung, wenn eine leitliniengerechte Therapie mit Amitriptylin aus medizinischen Gründen nicht möglich ist bzw. nicht vertragen wurde </a:t>
            </a:r>
            <a:r>
              <a:rPr lang="de-DE" b="1" dirty="0"/>
              <a:t>(offene Empfehlung)</a:t>
            </a:r>
          </a:p>
          <a:p>
            <a:r>
              <a:rPr lang="de-DE" dirty="0"/>
              <a:t>Pregabalin 150-450 mg / Tag ohne begleitende, allgemeine Angststörung, wenn eine leitliniengerechte Therapie mit Amitriptylin aus medizinischen Gründen nicht möglich ist bzw. nicht vertragen wurde </a:t>
            </a:r>
            <a:r>
              <a:rPr lang="de-DE" b="1" dirty="0"/>
              <a:t>(offene Empfehlung)</a:t>
            </a:r>
          </a:p>
          <a:p>
            <a:r>
              <a:rPr lang="de-DE" dirty="0"/>
              <a:t>Serotonin-Wiederaufnahmehemmer (Fluoxetin 20-40mg / Tag, Paroxetin 20-40 mg / Tag) bei begleitenden, depressiven Störungen und Angststörungen </a:t>
            </a:r>
            <a:r>
              <a:rPr lang="de-DE" b="1" dirty="0"/>
              <a:t>(offene Empfehlung)</a:t>
            </a:r>
          </a:p>
          <a:p>
            <a:r>
              <a:rPr lang="de-DE" dirty="0"/>
              <a:t>Quetiapin (50-300 mg / d) bei begleitender Depression und fehlendem Ansprechen auf </a:t>
            </a:r>
            <a:r>
              <a:rPr lang="de-DE" dirty="0" err="1"/>
              <a:t>Duloxetin</a:t>
            </a:r>
            <a:r>
              <a:rPr lang="de-DE" dirty="0"/>
              <a:t> </a:t>
            </a:r>
            <a:r>
              <a:rPr lang="de-DE" b="1" dirty="0"/>
              <a:t>(offene Empfehlung)</a:t>
            </a:r>
            <a:r>
              <a:rPr lang="de-DE" dirty="0"/>
              <a:t>.</a:t>
            </a:r>
          </a:p>
        </p:txBody>
      </p:sp>
    </p:spTree>
    <p:extLst>
      <p:ext uri="{BB962C8B-B14F-4D97-AF65-F5344CB8AC3E}">
        <p14:creationId xmlns:p14="http://schemas.microsoft.com/office/powerpoint/2010/main" val="731914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5BCD49-0F33-4977-8A1F-67DF98AF2864}"/>
              </a:ext>
            </a:extLst>
          </p:cNvPr>
          <p:cNvSpPr>
            <a:spLocks noGrp="1"/>
          </p:cNvSpPr>
          <p:nvPr>
            <p:ph type="title"/>
          </p:nvPr>
        </p:nvSpPr>
        <p:spPr/>
        <p:txBody>
          <a:bodyPr/>
          <a:lstStyle/>
          <a:p>
            <a:r>
              <a:rPr lang="de-DE" dirty="0"/>
              <a:t>Multimodale Therapie</a:t>
            </a:r>
          </a:p>
        </p:txBody>
      </p:sp>
      <p:sp>
        <p:nvSpPr>
          <p:cNvPr id="3" name="Inhaltsplatzhalter 2">
            <a:extLst>
              <a:ext uri="{FF2B5EF4-FFF2-40B4-BE49-F238E27FC236}">
                <a16:creationId xmlns:a16="http://schemas.microsoft.com/office/drawing/2014/main" id="{7BE17693-E8B7-4F41-BEAC-056543C44DDB}"/>
              </a:ext>
            </a:extLst>
          </p:cNvPr>
          <p:cNvSpPr>
            <a:spLocks noGrp="1"/>
          </p:cNvSpPr>
          <p:nvPr>
            <p:ph idx="1"/>
          </p:nvPr>
        </p:nvSpPr>
        <p:spPr/>
        <p:txBody>
          <a:bodyPr/>
          <a:lstStyle/>
          <a:p>
            <a:r>
              <a:rPr lang="de-DE" dirty="0"/>
              <a:t>Kombination von Entspannungstraining und / oder kognitiver Verhaltenstherapie mit Ausdauertraining </a:t>
            </a:r>
            <a:r>
              <a:rPr lang="de-DE" b="1" dirty="0"/>
              <a:t>(starke Empfehlung).</a:t>
            </a:r>
            <a:endParaRPr lang="de-DE" dirty="0"/>
          </a:p>
        </p:txBody>
      </p:sp>
    </p:spTree>
    <p:extLst>
      <p:ext uri="{BB962C8B-B14F-4D97-AF65-F5344CB8AC3E}">
        <p14:creationId xmlns:p14="http://schemas.microsoft.com/office/powerpoint/2010/main" val="4207203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6AB187-C921-491E-972A-6BA3A1F84BE7}"/>
              </a:ext>
            </a:extLst>
          </p:cNvPr>
          <p:cNvSpPr>
            <a:spLocks noGrp="1"/>
          </p:cNvSpPr>
          <p:nvPr>
            <p:ph type="title"/>
          </p:nvPr>
        </p:nvSpPr>
        <p:spPr/>
        <p:txBody>
          <a:bodyPr/>
          <a:lstStyle/>
          <a:p>
            <a:r>
              <a:rPr lang="de-DE" dirty="0"/>
              <a:t>Schwere Verläufe</a:t>
            </a:r>
          </a:p>
        </p:txBody>
      </p:sp>
      <p:sp>
        <p:nvSpPr>
          <p:cNvPr id="3" name="Inhaltsplatzhalter 2">
            <a:extLst>
              <a:ext uri="{FF2B5EF4-FFF2-40B4-BE49-F238E27FC236}">
                <a16:creationId xmlns:a16="http://schemas.microsoft.com/office/drawing/2014/main" id="{6E49285E-814B-4D5B-830A-502F80E682DA}"/>
              </a:ext>
            </a:extLst>
          </p:cNvPr>
          <p:cNvSpPr>
            <a:spLocks noGrp="1"/>
          </p:cNvSpPr>
          <p:nvPr>
            <p:ph idx="1"/>
          </p:nvPr>
        </p:nvSpPr>
        <p:spPr/>
        <p:txBody>
          <a:bodyPr>
            <a:normAutofit/>
          </a:bodyPr>
          <a:lstStyle/>
          <a:p>
            <a:pPr marL="0" indent="0">
              <a:buNone/>
            </a:pPr>
            <a:r>
              <a:rPr lang="de-DE" dirty="0"/>
              <a:t>Ungünstige, schwere Verläufe (ausgeprägte seelische Begleitsymptome, ausgeprägte Beeinträchtigungen im Alltag) oder mangelndes Ansprechen auf die oben genannten Maßnahmen: </a:t>
            </a:r>
          </a:p>
          <a:p>
            <a:r>
              <a:rPr lang="de-DE" dirty="0"/>
              <a:t>Eine multidisziplinäre und multimodale (am ehesten tagesklinische oder stationäre Behandlung) wird empfohlen. </a:t>
            </a:r>
          </a:p>
          <a:p>
            <a:r>
              <a:rPr lang="de-DE" dirty="0"/>
              <a:t>Diese schließt neben körperbezogenen Therapien und physikalischen Maßnahmen auch die psychotherapeutische und / oder medikamentöse Therapie psychischer Begleiterkrankungen ein. </a:t>
            </a:r>
          </a:p>
          <a:p>
            <a:r>
              <a:rPr lang="de-DE" dirty="0"/>
              <a:t>Eine multimodale Therapie ist in einer Rehabilitationsklinik (Rheumatologie, Psychosomatik mit Schwerpunkt chronischer Schmerz) oder einer Schmerzklinik bzw. einer psychosomatischen Abteilung mit Schwerpunkt chronischer Schmerz möglich</a:t>
            </a:r>
            <a:r>
              <a:rPr lang="de-DE" b="1" dirty="0"/>
              <a:t>.</a:t>
            </a:r>
            <a:endParaRPr lang="de-DE" dirty="0"/>
          </a:p>
        </p:txBody>
      </p:sp>
    </p:spTree>
    <p:extLst>
      <p:ext uri="{BB962C8B-B14F-4D97-AF65-F5344CB8AC3E}">
        <p14:creationId xmlns:p14="http://schemas.microsoft.com/office/powerpoint/2010/main" val="2412990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99E538-F4ED-41E7-999F-A7353227ADDD}"/>
              </a:ext>
            </a:extLst>
          </p:cNvPr>
          <p:cNvSpPr>
            <a:spLocks noGrp="1"/>
          </p:cNvSpPr>
          <p:nvPr>
            <p:ph type="title"/>
          </p:nvPr>
        </p:nvSpPr>
        <p:spPr/>
        <p:txBody>
          <a:bodyPr/>
          <a:lstStyle/>
          <a:p>
            <a:r>
              <a:rPr lang="de-DE" dirty="0"/>
              <a:t>Wie lange soll behandelt werden</a:t>
            </a:r>
          </a:p>
        </p:txBody>
      </p:sp>
      <p:sp>
        <p:nvSpPr>
          <p:cNvPr id="3" name="Inhaltsplatzhalter 2">
            <a:extLst>
              <a:ext uri="{FF2B5EF4-FFF2-40B4-BE49-F238E27FC236}">
                <a16:creationId xmlns:a16="http://schemas.microsoft.com/office/drawing/2014/main" id="{218D264C-25C4-4A4D-B4D7-F3DF5D4E0261}"/>
              </a:ext>
            </a:extLst>
          </p:cNvPr>
          <p:cNvSpPr>
            <a:spLocks noGrp="1"/>
          </p:cNvSpPr>
          <p:nvPr>
            <p:ph idx="1"/>
          </p:nvPr>
        </p:nvSpPr>
        <p:spPr>
          <a:xfrm>
            <a:off x="677334" y="2160589"/>
            <a:ext cx="8596668" cy="3880773"/>
          </a:xfrm>
        </p:spPr>
        <p:txBody>
          <a:bodyPr>
            <a:normAutofit fontScale="92500" lnSpcReduction="10000"/>
          </a:bodyPr>
          <a:lstStyle/>
          <a:p>
            <a:r>
              <a:rPr lang="de-DE" dirty="0"/>
              <a:t>Diese Frage ist anhand der wissenschaftlichen Studien nur eingeschränkt beantwortbar, da der Nutzen einer medikamentösen, physikalischen und komplementären Therapie des FMS nur für die Dauer der Behandlung nachgewiesen ist. </a:t>
            </a:r>
          </a:p>
          <a:p>
            <a:r>
              <a:rPr lang="de-DE" dirty="0"/>
              <a:t>Die Behandlungsdauer in den wissenschaftlichen Studien betrug meist 3 - 6 Monate. </a:t>
            </a:r>
          </a:p>
          <a:p>
            <a:r>
              <a:rPr lang="de-DE" dirty="0"/>
              <a:t>Im Falle einer medikamentösen Therapie kann daher nach 6 Monaten erwogen werden, das Medikament probeweise abzusetzen.</a:t>
            </a:r>
          </a:p>
          <a:p>
            <a:r>
              <a:rPr lang="de-DE" dirty="0"/>
              <a:t>Anhaltende positive Effekte nach Behandlungsende sind für ein individuell angepasstes Herz-Kreislauf-Training, multimodale Therapien sowie einige psychotherapeutische Verfahren (kognitive Verhaltenstherapie) nachgewiesen. </a:t>
            </a:r>
          </a:p>
          <a:p>
            <a:r>
              <a:rPr lang="de-DE" dirty="0"/>
              <a:t>Nur für das individuell angepasstes Herz-Kreislauf-Training ist nachgewiesen, dass ein </a:t>
            </a:r>
            <a:r>
              <a:rPr lang="de-DE" dirty="0" err="1"/>
              <a:t>kontunierlich</a:t>
            </a:r>
            <a:r>
              <a:rPr lang="de-DE" dirty="0"/>
              <a:t> durchgeführtes Training zu einer anhaltenden Verringerung der Beschwerden führt.</a:t>
            </a:r>
          </a:p>
        </p:txBody>
      </p:sp>
    </p:spTree>
    <p:extLst>
      <p:ext uri="{BB962C8B-B14F-4D97-AF65-F5344CB8AC3E}">
        <p14:creationId xmlns:p14="http://schemas.microsoft.com/office/powerpoint/2010/main" val="3312453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55EB62C-51BF-4C8D-B6CA-1EFC86546163}"/>
              </a:ext>
            </a:extLst>
          </p:cNvPr>
          <p:cNvSpPr>
            <a:spLocks noGrp="1"/>
          </p:cNvSpPr>
          <p:nvPr>
            <p:ph type="ctrTitle"/>
          </p:nvPr>
        </p:nvSpPr>
        <p:spPr/>
        <p:txBody>
          <a:bodyPr/>
          <a:lstStyle/>
          <a:p>
            <a:r>
              <a:rPr lang="de-DE" dirty="0"/>
              <a:t>Empfohlene Therapieverfahren</a:t>
            </a:r>
          </a:p>
        </p:txBody>
      </p:sp>
      <p:sp>
        <p:nvSpPr>
          <p:cNvPr id="5" name="Untertitel 4">
            <a:extLst>
              <a:ext uri="{FF2B5EF4-FFF2-40B4-BE49-F238E27FC236}">
                <a16:creationId xmlns:a16="http://schemas.microsoft.com/office/drawing/2014/main" id="{557474F0-5302-4E35-8471-9BD9BC98D6EA}"/>
              </a:ext>
            </a:extLst>
          </p:cNvPr>
          <p:cNvSpPr>
            <a:spLocks noGrp="1"/>
          </p:cNvSpPr>
          <p:nvPr>
            <p:ph type="subTitle" idx="1"/>
          </p:nvPr>
        </p:nvSpPr>
        <p:spPr/>
        <p:txBody>
          <a:bodyPr/>
          <a:lstStyle/>
          <a:p>
            <a:r>
              <a:rPr lang="de-DE" dirty="0"/>
              <a:t>Was ist durch Studien belegt</a:t>
            </a:r>
          </a:p>
        </p:txBody>
      </p:sp>
    </p:spTree>
    <p:extLst>
      <p:ext uri="{BB962C8B-B14F-4D97-AF65-F5344CB8AC3E}">
        <p14:creationId xmlns:p14="http://schemas.microsoft.com/office/powerpoint/2010/main" val="514622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050A4E-DC71-4494-A44C-BC77779BDA7D}"/>
              </a:ext>
            </a:extLst>
          </p:cNvPr>
          <p:cNvSpPr>
            <a:spLocks noGrp="1"/>
          </p:cNvSpPr>
          <p:nvPr>
            <p:ph type="title"/>
          </p:nvPr>
        </p:nvSpPr>
        <p:spPr/>
        <p:txBody>
          <a:bodyPr/>
          <a:lstStyle/>
          <a:p>
            <a:r>
              <a:rPr lang="de-DE" dirty="0"/>
              <a:t>Patientenschulung</a:t>
            </a:r>
          </a:p>
        </p:txBody>
      </p:sp>
      <p:sp>
        <p:nvSpPr>
          <p:cNvPr id="3" name="Inhaltsplatzhalter 2">
            <a:extLst>
              <a:ext uri="{FF2B5EF4-FFF2-40B4-BE49-F238E27FC236}">
                <a16:creationId xmlns:a16="http://schemas.microsoft.com/office/drawing/2014/main" id="{853A1BF6-F2F9-4E23-A79F-4C2724C9BDE8}"/>
              </a:ext>
            </a:extLst>
          </p:cNvPr>
          <p:cNvSpPr>
            <a:spLocks noGrp="1"/>
          </p:cNvSpPr>
          <p:nvPr>
            <p:ph idx="1"/>
          </p:nvPr>
        </p:nvSpPr>
        <p:spPr/>
        <p:txBody>
          <a:bodyPr/>
          <a:lstStyle/>
          <a:p>
            <a:r>
              <a:rPr lang="de-DE" dirty="0"/>
              <a:t>Krankheitsbild und –verlauf</a:t>
            </a:r>
          </a:p>
          <a:p>
            <a:r>
              <a:rPr lang="de-DE" dirty="0"/>
              <a:t>Krankheitsursachen und –</a:t>
            </a:r>
            <a:r>
              <a:rPr lang="de-DE" dirty="0" err="1"/>
              <a:t>diagnostik</a:t>
            </a:r>
            <a:endParaRPr lang="de-DE" dirty="0"/>
          </a:p>
          <a:p>
            <a:r>
              <a:rPr lang="de-DE" dirty="0"/>
              <a:t>Wirkungen von medikamentösen Therapien, Krankengymnastik und Physikalische Therapie</a:t>
            </a:r>
          </a:p>
          <a:p>
            <a:r>
              <a:rPr lang="de-DE" dirty="0"/>
              <a:t>Schmerz und Schmerzbewältigung</a:t>
            </a:r>
          </a:p>
          <a:p>
            <a:r>
              <a:rPr lang="de-DE" dirty="0"/>
              <a:t>Alltagsbewältigung und Lebensperspektiven</a:t>
            </a:r>
          </a:p>
        </p:txBody>
      </p:sp>
    </p:spTree>
    <p:extLst>
      <p:ext uri="{BB962C8B-B14F-4D97-AF65-F5344CB8AC3E}">
        <p14:creationId xmlns:p14="http://schemas.microsoft.com/office/powerpoint/2010/main" val="3090775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39D1B8-6BAC-4E5D-834B-241FE81CF684}"/>
              </a:ext>
            </a:extLst>
          </p:cNvPr>
          <p:cNvSpPr>
            <a:spLocks noGrp="1"/>
          </p:cNvSpPr>
          <p:nvPr>
            <p:ph type="title"/>
          </p:nvPr>
        </p:nvSpPr>
        <p:spPr/>
        <p:txBody>
          <a:bodyPr/>
          <a:lstStyle/>
          <a:p>
            <a:r>
              <a:rPr lang="de-DE" dirty="0"/>
              <a:t>Training</a:t>
            </a:r>
          </a:p>
        </p:txBody>
      </p:sp>
      <p:sp>
        <p:nvSpPr>
          <p:cNvPr id="3" name="Inhaltsplatzhalter 2">
            <a:extLst>
              <a:ext uri="{FF2B5EF4-FFF2-40B4-BE49-F238E27FC236}">
                <a16:creationId xmlns:a16="http://schemas.microsoft.com/office/drawing/2014/main" id="{44074E5D-D9CF-495A-8D0C-C8CB748CD76F}"/>
              </a:ext>
            </a:extLst>
          </p:cNvPr>
          <p:cNvSpPr>
            <a:spLocks noGrp="1"/>
          </p:cNvSpPr>
          <p:nvPr>
            <p:ph idx="1"/>
          </p:nvPr>
        </p:nvSpPr>
        <p:spPr/>
        <p:txBody>
          <a:bodyPr/>
          <a:lstStyle/>
          <a:p>
            <a:r>
              <a:rPr lang="de-DE" dirty="0"/>
              <a:t>Herz-Kreislauftraining: Ausdaueraktivitäten 3-4-mal pro Woche über 30-40 Minuten mit niedriger bis mittlerer Intensität („Laufen ohne zu schnaufen“) Die Schmerzen sollen sich während oder nach dem Training nicht verstärken. Empfohlene Ausdauersportarten sind Walking, Radfahren, Schwimmen und Aquajogging.</a:t>
            </a:r>
          </a:p>
          <a:p>
            <a:r>
              <a:rPr lang="de-DE" dirty="0"/>
              <a:t>Funktionstraining: Trocken- und Wassergymnastik wirkt mit den Mitteln der Krankengymnastik und / oder Ergotherapie gezielt auf Muskeln und Gelenke. (Funktionstraining wird u.a. durch die Deutsche Rheuma-Liga und die Deutsche Fibromyalgie Vereinigung angeboten).</a:t>
            </a:r>
          </a:p>
          <a:p>
            <a:r>
              <a:rPr lang="de-DE" dirty="0"/>
              <a:t>Meditative Bewegungstherapien: Tai-Chi, Qi-Gong und Yoga-Kurse</a:t>
            </a:r>
          </a:p>
        </p:txBody>
      </p:sp>
    </p:spTree>
    <p:extLst>
      <p:ext uri="{BB962C8B-B14F-4D97-AF65-F5344CB8AC3E}">
        <p14:creationId xmlns:p14="http://schemas.microsoft.com/office/powerpoint/2010/main" val="1765501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A4B55C-5F8D-4786-B494-F3212805FC0B}"/>
              </a:ext>
            </a:extLst>
          </p:cNvPr>
          <p:cNvSpPr>
            <a:spLocks noGrp="1"/>
          </p:cNvSpPr>
          <p:nvPr>
            <p:ph type="title"/>
          </p:nvPr>
        </p:nvSpPr>
        <p:spPr/>
        <p:txBody>
          <a:bodyPr/>
          <a:lstStyle/>
          <a:p>
            <a:r>
              <a:rPr lang="de-DE" dirty="0"/>
              <a:t>Psychologische Verfahren</a:t>
            </a:r>
          </a:p>
        </p:txBody>
      </p:sp>
      <p:sp>
        <p:nvSpPr>
          <p:cNvPr id="3" name="Inhaltsplatzhalter 2">
            <a:extLst>
              <a:ext uri="{FF2B5EF4-FFF2-40B4-BE49-F238E27FC236}">
                <a16:creationId xmlns:a16="http://schemas.microsoft.com/office/drawing/2014/main" id="{8C57DAD7-F739-43CD-86A5-A2E5DB605092}"/>
              </a:ext>
            </a:extLst>
          </p:cNvPr>
          <p:cNvSpPr>
            <a:spLocks noGrp="1"/>
          </p:cNvSpPr>
          <p:nvPr>
            <p:ph idx="1"/>
          </p:nvPr>
        </p:nvSpPr>
        <p:spPr/>
        <p:txBody>
          <a:bodyPr>
            <a:normAutofit lnSpcReduction="10000"/>
          </a:bodyPr>
          <a:lstStyle/>
          <a:p>
            <a:r>
              <a:rPr lang="de-DE" dirty="0"/>
              <a:t>Der Einsatz psychologischer Techniken bedeutet nicht, dass zwangsläufig eine seelische Störung vorliegt. Auch Leistungssportler nutzen psychologische Techniken zur Leistungsverbesserung.</a:t>
            </a:r>
          </a:p>
          <a:p>
            <a:r>
              <a:rPr lang="de-DE" dirty="0"/>
              <a:t>Kognitiv-verhaltenstherapeutische Schmerztherapie: ungünstige Gedanken, Gefühle und Verhaltensweisen in Zusammenhang mit Ihren Beschwerden erkennen, positive Selbstsuggestionen, positive Gefühle erzeugen, richtiges Einteilen der Kräfte, regelmäßige Aktivitäten und Pausen</a:t>
            </a:r>
          </a:p>
          <a:p>
            <a:r>
              <a:rPr lang="de-DE" dirty="0"/>
              <a:t>Stressbewältigungstraining</a:t>
            </a:r>
          </a:p>
          <a:p>
            <a:r>
              <a:rPr lang="de-DE" dirty="0"/>
              <a:t>Entspannungsverfahren</a:t>
            </a:r>
          </a:p>
          <a:p>
            <a:r>
              <a:rPr lang="de-DE" dirty="0"/>
              <a:t>Phantasiereisen</a:t>
            </a:r>
          </a:p>
          <a:p>
            <a:r>
              <a:rPr lang="de-DE" dirty="0"/>
              <a:t>Behandlung von seelischen Begleiterkrankungen wie Angst und Depression oder posttraumatischen Belastungsstörungen</a:t>
            </a:r>
          </a:p>
        </p:txBody>
      </p:sp>
    </p:spTree>
    <p:extLst>
      <p:ext uri="{BB962C8B-B14F-4D97-AF65-F5344CB8AC3E}">
        <p14:creationId xmlns:p14="http://schemas.microsoft.com/office/powerpoint/2010/main" val="3556508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179F5F-6491-4461-8A24-B0B30F45E624}"/>
              </a:ext>
            </a:extLst>
          </p:cNvPr>
          <p:cNvSpPr>
            <a:spLocks noGrp="1"/>
          </p:cNvSpPr>
          <p:nvPr>
            <p:ph type="title"/>
          </p:nvPr>
        </p:nvSpPr>
        <p:spPr/>
        <p:txBody>
          <a:bodyPr/>
          <a:lstStyle/>
          <a:p>
            <a:r>
              <a:rPr lang="de-DE" dirty="0"/>
              <a:t>Physikalische Therapie</a:t>
            </a:r>
          </a:p>
        </p:txBody>
      </p:sp>
      <p:sp>
        <p:nvSpPr>
          <p:cNvPr id="3" name="Inhaltsplatzhalter 2">
            <a:extLst>
              <a:ext uri="{FF2B5EF4-FFF2-40B4-BE49-F238E27FC236}">
                <a16:creationId xmlns:a16="http://schemas.microsoft.com/office/drawing/2014/main" id="{7FE9AAD7-6515-4F38-BE2B-9A89F87E619A}"/>
              </a:ext>
            </a:extLst>
          </p:cNvPr>
          <p:cNvSpPr>
            <a:spLocks noGrp="1"/>
          </p:cNvSpPr>
          <p:nvPr>
            <p:ph idx="1"/>
          </p:nvPr>
        </p:nvSpPr>
        <p:spPr/>
        <p:txBody>
          <a:bodyPr/>
          <a:lstStyle/>
          <a:p>
            <a:pPr marL="0" indent="0">
              <a:buNone/>
            </a:pPr>
            <a:r>
              <a:rPr lang="de-DE" dirty="0"/>
              <a:t>Empfohlen:</a:t>
            </a:r>
          </a:p>
          <a:p>
            <a:r>
              <a:rPr lang="de-DE" dirty="0"/>
              <a:t>Wärmebehandlungen</a:t>
            </a:r>
          </a:p>
          <a:p>
            <a:r>
              <a:rPr lang="de-DE" dirty="0"/>
              <a:t>Warme Bäder</a:t>
            </a:r>
          </a:p>
          <a:p>
            <a:endParaRPr lang="de-DE" dirty="0"/>
          </a:p>
          <a:p>
            <a:pPr marL="0" indent="0">
              <a:buNone/>
            </a:pPr>
            <a:r>
              <a:rPr lang="de-DE" dirty="0"/>
              <a:t>Nicht empfohlen:</a:t>
            </a:r>
          </a:p>
          <a:p>
            <a:r>
              <a:rPr lang="de-DE" dirty="0"/>
              <a:t>Sauerstofftherapie</a:t>
            </a:r>
          </a:p>
          <a:p>
            <a:r>
              <a:rPr lang="de-DE" dirty="0"/>
              <a:t>Magnetfeldtherapie</a:t>
            </a:r>
          </a:p>
          <a:p>
            <a:r>
              <a:rPr lang="de-DE" dirty="0"/>
              <a:t>TENS</a:t>
            </a:r>
          </a:p>
          <a:p>
            <a:r>
              <a:rPr lang="de-DE" dirty="0"/>
              <a:t>Lasertherapie</a:t>
            </a:r>
          </a:p>
        </p:txBody>
      </p:sp>
    </p:spTree>
    <p:extLst>
      <p:ext uri="{BB962C8B-B14F-4D97-AF65-F5344CB8AC3E}">
        <p14:creationId xmlns:p14="http://schemas.microsoft.com/office/powerpoint/2010/main" val="2355774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A28367-45AE-4612-9888-92A496403947}"/>
              </a:ext>
            </a:extLst>
          </p:cNvPr>
          <p:cNvSpPr>
            <a:spLocks noGrp="1"/>
          </p:cNvSpPr>
          <p:nvPr>
            <p:ph type="title"/>
          </p:nvPr>
        </p:nvSpPr>
        <p:spPr/>
        <p:txBody>
          <a:bodyPr/>
          <a:lstStyle/>
          <a:p>
            <a:r>
              <a:rPr lang="de-DE" dirty="0"/>
              <a:t>Alternative Verfahren</a:t>
            </a:r>
          </a:p>
        </p:txBody>
      </p:sp>
      <p:sp>
        <p:nvSpPr>
          <p:cNvPr id="3" name="Inhaltsplatzhalter 2">
            <a:extLst>
              <a:ext uri="{FF2B5EF4-FFF2-40B4-BE49-F238E27FC236}">
                <a16:creationId xmlns:a16="http://schemas.microsoft.com/office/drawing/2014/main" id="{2266160A-7EFA-4802-8852-EB3831C593D4}"/>
              </a:ext>
            </a:extLst>
          </p:cNvPr>
          <p:cNvSpPr>
            <a:spLocks noGrp="1"/>
          </p:cNvSpPr>
          <p:nvPr>
            <p:ph idx="1"/>
          </p:nvPr>
        </p:nvSpPr>
        <p:spPr/>
        <p:txBody>
          <a:bodyPr/>
          <a:lstStyle/>
          <a:p>
            <a:pPr marL="0" indent="0">
              <a:buNone/>
            </a:pPr>
            <a:r>
              <a:rPr lang="de-DE" dirty="0"/>
              <a:t>Empfohlen:</a:t>
            </a:r>
          </a:p>
          <a:p>
            <a:r>
              <a:rPr lang="de-DE" dirty="0"/>
              <a:t>Akupunktur</a:t>
            </a:r>
          </a:p>
          <a:p>
            <a:r>
              <a:rPr lang="de-DE" dirty="0"/>
              <a:t>Phytotherapie</a:t>
            </a:r>
          </a:p>
          <a:p>
            <a:endParaRPr lang="de-DE" dirty="0"/>
          </a:p>
          <a:p>
            <a:pPr marL="0" indent="0">
              <a:buNone/>
            </a:pPr>
            <a:r>
              <a:rPr lang="de-DE" dirty="0"/>
              <a:t>Nicht empfohlen:</a:t>
            </a:r>
          </a:p>
          <a:p>
            <a:r>
              <a:rPr lang="de-DE" dirty="0"/>
              <a:t>Reiki </a:t>
            </a:r>
          </a:p>
          <a:p>
            <a:r>
              <a:rPr lang="de-DE" dirty="0"/>
              <a:t>Nahrungsergänzungsmittel</a:t>
            </a:r>
          </a:p>
        </p:txBody>
      </p:sp>
    </p:spTree>
    <p:extLst>
      <p:ext uri="{BB962C8B-B14F-4D97-AF65-F5344CB8AC3E}">
        <p14:creationId xmlns:p14="http://schemas.microsoft.com/office/powerpoint/2010/main" val="1304459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C30BEE-FDCC-4944-B62A-3E0C984BF145}"/>
              </a:ext>
            </a:extLst>
          </p:cNvPr>
          <p:cNvSpPr>
            <a:spLocks noGrp="1"/>
          </p:cNvSpPr>
          <p:nvPr>
            <p:ph type="title"/>
          </p:nvPr>
        </p:nvSpPr>
        <p:spPr/>
        <p:txBody>
          <a:bodyPr/>
          <a:lstStyle/>
          <a:p>
            <a:r>
              <a:rPr lang="de-DE" dirty="0"/>
              <a:t>Phytotherapie</a:t>
            </a:r>
          </a:p>
        </p:txBody>
      </p:sp>
      <p:sp>
        <p:nvSpPr>
          <p:cNvPr id="3" name="Inhaltsplatzhalter 2">
            <a:extLst>
              <a:ext uri="{FF2B5EF4-FFF2-40B4-BE49-F238E27FC236}">
                <a16:creationId xmlns:a16="http://schemas.microsoft.com/office/drawing/2014/main" id="{2D127EF4-9938-4522-94C2-101973A57BCA}"/>
              </a:ext>
            </a:extLst>
          </p:cNvPr>
          <p:cNvSpPr>
            <a:spLocks noGrp="1"/>
          </p:cNvSpPr>
          <p:nvPr>
            <p:ph idx="1"/>
          </p:nvPr>
        </p:nvSpPr>
        <p:spPr/>
        <p:txBody>
          <a:bodyPr>
            <a:normAutofit fontScale="92500" lnSpcReduction="20000"/>
          </a:bodyPr>
          <a:lstStyle/>
          <a:p>
            <a:pPr marL="0" indent="0">
              <a:buNone/>
            </a:pPr>
            <a:r>
              <a:rPr lang="de-DE" dirty="0"/>
              <a:t>Die Phytotherapie setzt auf allgemein schmerzlindernde sowie krampflösende Pflanzen:</a:t>
            </a:r>
          </a:p>
          <a:p>
            <a:r>
              <a:rPr lang="de-DE" dirty="0"/>
              <a:t>Weidenrinde und Mädesüß wirken ähnlich wie Aspirin. Sie sind ebenso schmerzlindernd und entzündungshemmend. Man kann sie auch bei Kopfschmerzen nehmen.</a:t>
            </a:r>
          </a:p>
          <a:p>
            <a:r>
              <a:rPr lang="de-DE" dirty="0"/>
              <a:t>Afrikanische Teufelskralle steuert entzündlichen Vorgängen entgegen und verbessert Funktionsfähigkeit und Beweglichkeit von Muskeln und Gelenken.</a:t>
            </a:r>
          </a:p>
          <a:p>
            <a:r>
              <a:rPr lang="de-DE" dirty="0"/>
              <a:t>Brennnessel wirkt krampflösend und entzündungshemmend. Sie hat eine lange Tradition in der Behandlung von Schmerzen und Rheuma.</a:t>
            </a:r>
          </a:p>
          <a:p>
            <a:r>
              <a:rPr lang="de-DE" dirty="0"/>
              <a:t>Weihrauch kann in Form einer Creme auf die schmerzenden Bereiche massiert werden, wirkt schmerzlindernd und reduziert die Entzündungsvorgänge. Innerlich wirkt sie erheblich stärker. Untersuchungen zu der Verträglichkeit einer längerfristigen Einnahme gibt es noch nicht. Die Wirkung bei rheumatischen Erkrankungen, chronisch entzündlichen Darmerkrankungen (CED) sind vielversprechend.</a:t>
            </a:r>
          </a:p>
          <a:p>
            <a:endParaRPr lang="de-DE" dirty="0"/>
          </a:p>
        </p:txBody>
      </p:sp>
    </p:spTree>
    <p:extLst>
      <p:ext uri="{BB962C8B-B14F-4D97-AF65-F5344CB8AC3E}">
        <p14:creationId xmlns:p14="http://schemas.microsoft.com/office/powerpoint/2010/main" val="1339182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CB6C55-0A9D-42F5-9116-84F6222CF391}"/>
              </a:ext>
            </a:extLst>
          </p:cNvPr>
          <p:cNvSpPr>
            <a:spLocks noGrp="1"/>
          </p:cNvSpPr>
          <p:nvPr>
            <p:ph type="title"/>
          </p:nvPr>
        </p:nvSpPr>
        <p:spPr/>
        <p:txBody>
          <a:bodyPr/>
          <a:lstStyle/>
          <a:p>
            <a:r>
              <a:rPr lang="de-DE" dirty="0"/>
              <a:t>Phytotherapie</a:t>
            </a:r>
          </a:p>
        </p:txBody>
      </p:sp>
      <p:sp>
        <p:nvSpPr>
          <p:cNvPr id="4" name="Rectangle 1">
            <a:extLst>
              <a:ext uri="{FF2B5EF4-FFF2-40B4-BE49-F238E27FC236}">
                <a16:creationId xmlns:a16="http://schemas.microsoft.com/office/drawing/2014/main" id="{CE839BE8-C76D-4441-A13B-5EA82B57B0BF}"/>
              </a:ext>
            </a:extLst>
          </p:cNvPr>
          <p:cNvSpPr>
            <a:spLocks noGrp="1" noChangeArrowheads="1"/>
          </p:cNvSpPr>
          <p:nvPr>
            <p:ph idx="1"/>
          </p:nvPr>
        </p:nvSpPr>
        <p:spPr bwMode="auto">
          <a:xfrm>
            <a:off x="677334" y="1645318"/>
            <a:ext cx="9015306" cy="49859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defTabSz="914400" eaLnBrk="0" fontAlgn="base" hangingPunct="0">
              <a:spcBef>
                <a:spcPct val="0"/>
              </a:spcBef>
              <a:spcAft>
                <a:spcPct val="0"/>
              </a:spcAft>
              <a:buClr>
                <a:srgbClr val="92D050"/>
              </a:buClr>
              <a:buSzTx/>
            </a:pPr>
            <a:r>
              <a:rPr kumimoji="0" lang="de-DE" altLang="de-DE" b="0" i="0" u="none" strike="noStrike" cap="none" normalizeH="0" baseline="0" dirty="0">
                <a:ln>
                  <a:noFill/>
                </a:ln>
                <a:solidFill>
                  <a:schemeClr val="tx1"/>
                </a:solidFill>
                <a:effectLst/>
                <a:latin typeface="Droid Sans"/>
              </a:rPr>
              <a:t>Johanniskraut</a:t>
            </a:r>
            <a:r>
              <a:rPr kumimoji="0" lang="de-DE" altLang="de-DE" b="0" i="0" u="none" strike="noStrike" cap="none" normalizeH="0" baseline="0" dirty="0">
                <a:ln>
                  <a:noFill/>
                </a:ln>
                <a:solidFill>
                  <a:srgbClr val="111111"/>
                </a:solidFill>
                <a:effectLst/>
                <a:latin typeface="Droid Sans"/>
              </a:rPr>
              <a:t> ist mit seiner schlafanstoßenden sowie stimmungsaufhellenden Wirkung bestens geeignet. Die Behandlung wirkt nicht sofort, weswegen man – wie bei anderen Antidepressiva auch – zu einer kurmäßigen Anwendung über mindestens 3-12 Monate rät. Besonders in den ersten zwei bis drei Wochen, bis die Wirkung von Johanniskraut voll einsetzt, kann man zu </a:t>
            </a:r>
            <a:r>
              <a:rPr kumimoji="0" lang="de-DE" altLang="de-DE" b="0" i="0" u="none" strike="noStrike" cap="none" normalizeH="0" baseline="0" dirty="0">
                <a:ln>
                  <a:noFill/>
                </a:ln>
                <a:solidFill>
                  <a:schemeClr val="tx1"/>
                </a:solidFill>
                <a:effectLst/>
                <a:latin typeface="Droid Sans"/>
              </a:rPr>
              <a:t>Hopfen, Melisse und Baldrian</a:t>
            </a:r>
            <a:r>
              <a:rPr kumimoji="0" lang="de-DE" altLang="de-DE" b="0" i="0" u="none" strike="noStrike" cap="none" normalizeH="0" baseline="0" dirty="0">
                <a:ln>
                  <a:noFill/>
                </a:ln>
                <a:solidFill>
                  <a:srgbClr val="111111"/>
                </a:solidFill>
                <a:effectLst/>
                <a:latin typeface="Droid Sans"/>
              </a:rPr>
              <a:t> greifen, um einen erholsamen Schlaf zu fördern. Die Einnahme kann auch neben Johanniskraut begleitend fortgeführt werden.</a:t>
            </a:r>
          </a:p>
          <a:p>
            <a:pPr defTabSz="914400" eaLnBrk="0" fontAlgn="base" hangingPunct="0">
              <a:spcBef>
                <a:spcPct val="0"/>
              </a:spcBef>
              <a:spcAft>
                <a:spcPct val="0"/>
              </a:spcAft>
              <a:buClr>
                <a:srgbClr val="92D050"/>
              </a:buClr>
              <a:buSzTx/>
            </a:pPr>
            <a:endParaRPr lang="de-DE" altLang="de-DE" dirty="0">
              <a:solidFill>
                <a:srgbClr val="111111"/>
              </a:solidFill>
              <a:latin typeface="Droid Sans"/>
            </a:endParaRPr>
          </a:p>
          <a:p>
            <a:pPr defTabSz="914400" eaLnBrk="0" fontAlgn="base" hangingPunct="0">
              <a:spcBef>
                <a:spcPct val="0"/>
              </a:spcBef>
              <a:spcAft>
                <a:spcPct val="0"/>
              </a:spcAft>
              <a:buClr>
                <a:srgbClr val="92D050"/>
              </a:buClr>
              <a:buSzTx/>
            </a:pPr>
            <a:r>
              <a:rPr lang="de-DE" dirty="0"/>
              <a:t>Zur Unterstützung des Stoffwechsels empfiehlt man Brennnesseltee. Fenchel, Kamille und Wermut stimulieren die Verdauung. Die entkrampfende Wirkung von Fenchel und Kamille entfaltet nicht nur im Darm seine Wirkung. Die Afrikanische Teufelskralle regt mit ihren Bitterstoffen die Sekretion von Verdauungssäften an. </a:t>
            </a:r>
          </a:p>
          <a:p>
            <a:pPr defTabSz="914400" eaLnBrk="0" fontAlgn="base" hangingPunct="0">
              <a:spcBef>
                <a:spcPct val="0"/>
              </a:spcBef>
              <a:spcAft>
                <a:spcPct val="0"/>
              </a:spcAft>
              <a:buClr>
                <a:srgbClr val="92D050"/>
              </a:buClr>
              <a:buSzTx/>
            </a:pPr>
            <a:endParaRPr lang="de-DE" dirty="0"/>
          </a:p>
          <a:p>
            <a:pPr defTabSz="914400" eaLnBrk="0" fontAlgn="base" hangingPunct="0">
              <a:spcBef>
                <a:spcPct val="0"/>
              </a:spcBef>
              <a:spcAft>
                <a:spcPct val="0"/>
              </a:spcAft>
              <a:buClr>
                <a:srgbClr val="92D050"/>
              </a:buClr>
              <a:buSzTx/>
            </a:pPr>
            <a:r>
              <a:rPr lang="de-DE" dirty="0"/>
              <a:t>Gegebenenfalls kann auch eine Förderung der Durchblutung sinnvoll sein. Hier kommen Bäder bzw. Cremes mit Rosmarin, Wacholder und </a:t>
            </a:r>
            <a:r>
              <a:rPr lang="de-DE" dirty="0" err="1"/>
              <a:t>Engelwurzzusätzen</a:t>
            </a:r>
            <a:r>
              <a:rPr lang="de-DE" dirty="0"/>
              <a:t> zum Einsatz.</a:t>
            </a:r>
            <a:br>
              <a:rPr kumimoji="0" lang="de-DE" altLang="de-DE" b="0" i="0" u="none" strike="noStrike" cap="none" normalizeH="0" baseline="0" dirty="0">
                <a:ln>
                  <a:noFill/>
                </a:ln>
                <a:solidFill>
                  <a:srgbClr val="6C6C6C"/>
                </a:solidFill>
                <a:effectLst/>
                <a:latin typeface="Arial" panose="020B0604020202020204" pitchFamily="34" charset="0"/>
              </a:rPr>
            </a:br>
            <a:endParaRPr kumimoji="0" lang="de-DE" altLang="de-DE"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37092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B5F289-CF90-487A-A814-170F32C28F8D}"/>
              </a:ext>
            </a:extLst>
          </p:cNvPr>
          <p:cNvSpPr>
            <a:spLocks noGrp="1"/>
          </p:cNvSpPr>
          <p:nvPr>
            <p:ph type="title"/>
          </p:nvPr>
        </p:nvSpPr>
        <p:spPr/>
        <p:txBody>
          <a:bodyPr/>
          <a:lstStyle/>
          <a:p>
            <a:r>
              <a:rPr lang="de-DE" dirty="0"/>
              <a:t>Medikamente</a:t>
            </a:r>
          </a:p>
        </p:txBody>
      </p:sp>
      <p:sp>
        <p:nvSpPr>
          <p:cNvPr id="3" name="Inhaltsplatzhalter 2">
            <a:extLst>
              <a:ext uri="{FF2B5EF4-FFF2-40B4-BE49-F238E27FC236}">
                <a16:creationId xmlns:a16="http://schemas.microsoft.com/office/drawing/2014/main" id="{50F409D8-87E5-44A5-BE93-CADFC1EAD4B7}"/>
              </a:ext>
            </a:extLst>
          </p:cNvPr>
          <p:cNvSpPr>
            <a:spLocks noGrp="1"/>
          </p:cNvSpPr>
          <p:nvPr>
            <p:ph idx="1"/>
          </p:nvPr>
        </p:nvSpPr>
        <p:spPr>
          <a:xfrm>
            <a:off x="677334" y="2160589"/>
            <a:ext cx="8596668" cy="4402443"/>
          </a:xfrm>
        </p:spPr>
        <p:txBody>
          <a:bodyPr>
            <a:normAutofit/>
          </a:bodyPr>
          <a:lstStyle/>
          <a:p>
            <a:pPr marL="0" indent="0">
              <a:buNone/>
            </a:pPr>
            <a:r>
              <a:rPr lang="de-DE" dirty="0"/>
              <a:t>Nachweis einer Wirksamkeit:</a:t>
            </a:r>
          </a:p>
          <a:p>
            <a:r>
              <a:rPr lang="de-DE" dirty="0"/>
              <a:t>Antidepressiva, die eine positive Wirkung auf die Schmerzverarbeitung im Gehirn und Schlafstörungen haben (Trizyklische Antidepressiva, SNRI)</a:t>
            </a:r>
          </a:p>
          <a:p>
            <a:r>
              <a:rPr lang="de-DE" dirty="0"/>
              <a:t>Nervenschmerzmittel mit positiver Wirkung auf die Schmerzverarbeitung und Schlafstörungen (Pregabalin)</a:t>
            </a:r>
          </a:p>
          <a:p>
            <a:r>
              <a:rPr lang="de-DE" dirty="0"/>
              <a:t>Nervendämpfungsmittel mit positivem Effekt auf die Schmerzen und Schlafstörungen (Quetiapin)</a:t>
            </a:r>
          </a:p>
          <a:p>
            <a:pPr marL="0" indent="0">
              <a:buNone/>
            </a:pPr>
            <a:endParaRPr lang="de-DE" dirty="0"/>
          </a:p>
          <a:p>
            <a:pPr marL="0" indent="0">
              <a:buNone/>
            </a:pPr>
            <a:r>
              <a:rPr lang="de-DE" dirty="0"/>
              <a:t>Widersprüchliche Studien: </a:t>
            </a:r>
          </a:p>
          <a:p>
            <a:r>
              <a:rPr lang="de-DE" dirty="0"/>
              <a:t>Tramadol, </a:t>
            </a:r>
            <a:r>
              <a:rPr lang="de-DE" dirty="0" err="1"/>
              <a:t>Tramadol+Paracetamol</a:t>
            </a:r>
            <a:endParaRPr lang="de-DE" dirty="0"/>
          </a:p>
          <a:p>
            <a:r>
              <a:rPr lang="de-DE" dirty="0"/>
              <a:t>Cannabis</a:t>
            </a:r>
          </a:p>
          <a:p>
            <a:endParaRPr lang="de-DE" dirty="0"/>
          </a:p>
        </p:txBody>
      </p:sp>
    </p:spTree>
    <p:extLst>
      <p:ext uri="{BB962C8B-B14F-4D97-AF65-F5344CB8AC3E}">
        <p14:creationId xmlns:p14="http://schemas.microsoft.com/office/powerpoint/2010/main" val="2772760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384662-47D3-474B-A12B-0BF02E1C7ED8}"/>
              </a:ext>
            </a:extLst>
          </p:cNvPr>
          <p:cNvSpPr>
            <a:spLocks noGrp="1"/>
          </p:cNvSpPr>
          <p:nvPr>
            <p:ph type="title"/>
          </p:nvPr>
        </p:nvSpPr>
        <p:spPr/>
        <p:txBody>
          <a:bodyPr/>
          <a:lstStyle/>
          <a:p>
            <a:r>
              <a:rPr lang="de-DE" dirty="0"/>
              <a:t>Medikamente</a:t>
            </a:r>
          </a:p>
        </p:txBody>
      </p:sp>
      <p:sp>
        <p:nvSpPr>
          <p:cNvPr id="3" name="Inhaltsplatzhalter 2">
            <a:extLst>
              <a:ext uri="{FF2B5EF4-FFF2-40B4-BE49-F238E27FC236}">
                <a16:creationId xmlns:a16="http://schemas.microsoft.com/office/drawing/2014/main" id="{22DB6A30-57E4-44DA-BF4A-41BE2C9CBA92}"/>
              </a:ext>
            </a:extLst>
          </p:cNvPr>
          <p:cNvSpPr>
            <a:spLocks noGrp="1"/>
          </p:cNvSpPr>
          <p:nvPr>
            <p:ph idx="1"/>
          </p:nvPr>
        </p:nvSpPr>
        <p:spPr/>
        <p:txBody>
          <a:bodyPr/>
          <a:lstStyle/>
          <a:p>
            <a:pPr marL="0" indent="0">
              <a:buNone/>
            </a:pPr>
            <a:r>
              <a:rPr lang="de-DE" dirty="0"/>
              <a:t>Kein Nachweis für eine Wirksamkeit:</a:t>
            </a:r>
          </a:p>
          <a:p>
            <a:r>
              <a:rPr lang="de-DE" dirty="0"/>
              <a:t>NSAR (z.B. </a:t>
            </a:r>
            <a:r>
              <a:rPr lang="de-DE" dirty="0" err="1"/>
              <a:t>Diclofenac</a:t>
            </a:r>
            <a:r>
              <a:rPr lang="de-DE" dirty="0"/>
              <a:t>, Ibuprofen, Arcoxia, Aspirin)</a:t>
            </a:r>
          </a:p>
          <a:p>
            <a:r>
              <a:rPr lang="de-DE" dirty="0"/>
              <a:t>Metamizol</a:t>
            </a:r>
          </a:p>
          <a:p>
            <a:r>
              <a:rPr lang="de-DE" dirty="0"/>
              <a:t>Paracetamol</a:t>
            </a:r>
          </a:p>
          <a:p>
            <a:r>
              <a:rPr lang="de-DE" dirty="0"/>
              <a:t>Opioide (Tilidin, Buprenorphin, Morphin, </a:t>
            </a:r>
            <a:r>
              <a:rPr lang="de-DE" dirty="0" err="1"/>
              <a:t>Hydromorphon</a:t>
            </a:r>
            <a:r>
              <a:rPr lang="de-DE" dirty="0"/>
              <a:t>, Oxycodon)</a:t>
            </a:r>
          </a:p>
          <a:p>
            <a:r>
              <a:rPr lang="de-DE" dirty="0"/>
              <a:t>Muskelrelaxantien</a:t>
            </a:r>
          </a:p>
          <a:p>
            <a:r>
              <a:rPr lang="de-DE" dirty="0"/>
              <a:t>Lokale Injektionen mit Lokalanästhetika</a:t>
            </a:r>
          </a:p>
          <a:p>
            <a:pPr marL="0" indent="0">
              <a:buNone/>
            </a:pPr>
            <a:endParaRPr lang="de-DE" dirty="0"/>
          </a:p>
        </p:txBody>
      </p:sp>
    </p:spTree>
    <p:extLst>
      <p:ext uri="{BB962C8B-B14F-4D97-AF65-F5344CB8AC3E}">
        <p14:creationId xmlns:p14="http://schemas.microsoft.com/office/powerpoint/2010/main" val="730612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bromyalgie - Medikamentöse Therapie | Deutsche Rheuma-Liga Bundesverband  e. V.">
            <a:extLst>
              <a:ext uri="{FF2B5EF4-FFF2-40B4-BE49-F238E27FC236}">
                <a16:creationId xmlns:a16="http://schemas.microsoft.com/office/drawing/2014/main" id="{D72F16D1-1939-48E1-990A-05AF0A23445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1881" y="1669202"/>
            <a:ext cx="9245010" cy="4409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711194"/>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0</TotalTime>
  <Words>1798</Words>
  <Application>Microsoft Office PowerPoint</Application>
  <PresentationFormat>Breitbild</PresentationFormat>
  <Paragraphs>156</Paragraphs>
  <Slides>32</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32</vt:i4>
      </vt:variant>
    </vt:vector>
  </HeadingPairs>
  <TitlesOfParts>
    <vt:vector size="37" baseType="lpstr">
      <vt:lpstr>Arial</vt:lpstr>
      <vt:lpstr>Droid Sans</vt:lpstr>
      <vt:lpstr>Trebuchet MS</vt:lpstr>
      <vt:lpstr>Wingdings 3</vt:lpstr>
      <vt:lpstr>Facette</vt:lpstr>
      <vt:lpstr>Fibromyalgie</vt:lpstr>
      <vt:lpstr>Definition</vt:lpstr>
      <vt:lpstr>Häufigkeit</vt:lpstr>
      <vt:lpstr>Symptome</vt:lpstr>
      <vt:lpstr>Ursachen</vt:lpstr>
      <vt:lpstr>Weitere Faktoren</vt:lpstr>
      <vt:lpstr>Physiologie</vt:lpstr>
      <vt:lpstr>PowerPoint-Präsentation</vt:lpstr>
      <vt:lpstr>Innervation der Haut</vt:lpstr>
      <vt:lpstr>Verlauf, Prognose</vt:lpstr>
      <vt:lpstr>Schweregrad</vt:lpstr>
      <vt:lpstr>PowerPoint-Präsentation</vt:lpstr>
      <vt:lpstr>Differentialdiagnosen</vt:lpstr>
      <vt:lpstr>Behandlungsziele</vt:lpstr>
      <vt:lpstr>Leichte Formen des FMS</vt:lpstr>
      <vt:lpstr>Schwerere Formen des FMS</vt:lpstr>
      <vt:lpstr>Körperbezogene Therapie</vt:lpstr>
      <vt:lpstr>Medikamentöse Therapie</vt:lpstr>
      <vt:lpstr>Multimodale Therapie</vt:lpstr>
      <vt:lpstr>Schwere Verläufe</vt:lpstr>
      <vt:lpstr>Wie lange soll behandelt werden</vt:lpstr>
      <vt:lpstr>Empfohlene Therapieverfahren</vt:lpstr>
      <vt:lpstr>Patientenschulung</vt:lpstr>
      <vt:lpstr>Training</vt:lpstr>
      <vt:lpstr>Psychologische Verfahren</vt:lpstr>
      <vt:lpstr>Physikalische Therapie</vt:lpstr>
      <vt:lpstr>Alternative Verfahren</vt:lpstr>
      <vt:lpstr>Phytotherapie</vt:lpstr>
      <vt:lpstr>Phytotherapie</vt:lpstr>
      <vt:lpstr>Medikamente</vt:lpstr>
      <vt:lpstr>Medikamente</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Fibromyalgie</dc:title>
  <dc:creator>Gudrun Horbach</dc:creator>
  <cp:lastModifiedBy>Gudrun Horbach</cp:lastModifiedBy>
  <cp:revision>31</cp:revision>
  <dcterms:created xsi:type="dcterms:W3CDTF">2021-06-16T05:42:33Z</dcterms:created>
  <dcterms:modified xsi:type="dcterms:W3CDTF">2021-06-22T14:41:27Z</dcterms:modified>
</cp:coreProperties>
</file>