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9" r:id="rId3"/>
    <p:sldId id="260" r:id="rId4"/>
    <p:sldId id="272" r:id="rId5"/>
    <p:sldId id="258" r:id="rId6"/>
    <p:sldId id="259" r:id="rId7"/>
    <p:sldId id="261" r:id="rId8"/>
    <p:sldId id="262" r:id="rId9"/>
    <p:sldId id="270" r:id="rId10"/>
    <p:sldId id="271" r:id="rId11"/>
    <p:sldId id="263" r:id="rId12"/>
    <p:sldId id="264" r:id="rId13"/>
    <p:sldId id="265" r:id="rId14"/>
    <p:sldId id="266" r:id="rId15"/>
    <p:sldId id="267" r:id="rId16"/>
    <p:sldId id="268" r:id="rId17"/>
    <p:sldId id="273" r:id="rId1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6" d="100"/>
          <a:sy n="96" d="100"/>
        </p:scale>
        <p:origin x="-1056" y="-8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 name="Rechtwinkliges Dreieck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el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de-DE" smtClean="0"/>
              <a:t>Titelmasterformat durch Klicken bearbeiten</a:t>
            </a:r>
            <a:endParaRPr kumimoji="0" lang="en-US"/>
          </a:p>
        </p:txBody>
      </p:sp>
      <p:sp>
        <p:nvSpPr>
          <p:cNvPr id="17" name="Untertitel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de-DE" smtClean="0"/>
              <a:t>Formatvorlage des Untertitelmasters durch Klicken bearbeiten</a:t>
            </a:r>
            <a:endParaRPr kumimoji="0" lang="en-US"/>
          </a:p>
        </p:txBody>
      </p:sp>
      <p:grpSp>
        <p:nvGrpSpPr>
          <p:cNvPr id="2" name="Gruppieren 1"/>
          <p:cNvGrpSpPr/>
          <p:nvPr/>
        </p:nvGrpSpPr>
        <p:grpSpPr>
          <a:xfrm>
            <a:off x="-3765" y="4953000"/>
            <a:ext cx="9147765" cy="1912088"/>
            <a:chOff x="-3765" y="4832896"/>
            <a:chExt cx="9147765" cy="2032192"/>
          </a:xfrm>
        </p:grpSpPr>
        <p:sp>
          <p:nvSpPr>
            <p:cNvPr id="7" name="Freihand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ihand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ihand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Gerade Verbindung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umsplatzhalter 29"/>
          <p:cNvSpPr>
            <a:spLocks noGrp="1"/>
          </p:cNvSpPr>
          <p:nvPr>
            <p:ph type="dt" sz="half" idx="10"/>
          </p:nvPr>
        </p:nvSpPr>
        <p:spPr/>
        <p:txBody>
          <a:bodyPr/>
          <a:lstStyle>
            <a:lvl1pPr>
              <a:defRPr>
                <a:solidFill>
                  <a:srgbClr val="FFFFFF"/>
                </a:solidFill>
              </a:defRPr>
            </a:lvl1pPr>
            <a:extLst/>
          </a:lstStyle>
          <a:p>
            <a:fld id="{AB44395D-B0E5-4C88-B4B3-0D49CF735065}" type="datetimeFigureOut">
              <a:rPr lang="de-DE" smtClean="0"/>
              <a:t>20.11.2017</a:t>
            </a:fld>
            <a:endParaRPr lang="de-DE"/>
          </a:p>
        </p:txBody>
      </p:sp>
      <p:sp>
        <p:nvSpPr>
          <p:cNvPr id="19" name="Fußzeilenplatzhalter 18"/>
          <p:cNvSpPr>
            <a:spLocks noGrp="1"/>
          </p:cNvSpPr>
          <p:nvPr>
            <p:ph type="ftr" sz="quarter" idx="11"/>
          </p:nvPr>
        </p:nvSpPr>
        <p:spPr/>
        <p:txBody>
          <a:bodyPr/>
          <a:lstStyle>
            <a:lvl1pPr>
              <a:defRPr>
                <a:solidFill>
                  <a:schemeClr val="accent1">
                    <a:tint val="20000"/>
                  </a:schemeClr>
                </a:solidFill>
              </a:defRPr>
            </a:lvl1pPr>
            <a:extLst/>
          </a:lstStyle>
          <a:p>
            <a:endParaRPr lang="de-DE"/>
          </a:p>
        </p:txBody>
      </p:sp>
      <p:sp>
        <p:nvSpPr>
          <p:cNvPr id="27" name="Foliennummernplatzhalter 26"/>
          <p:cNvSpPr>
            <a:spLocks noGrp="1"/>
          </p:cNvSpPr>
          <p:nvPr>
            <p:ph type="sldNum" sz="quarter" idx="12"/>
          </p:nvPr>
        </p:nvSpPr>
        <p:spPr/>
        <p:txBody>
          <a:bodyPr/>
          <a:lstStyle>
            <a:lvl1pPr>
              <a:defRPr>
                <a:solidFill>
                  <a:srgbClr val="FFFFFF"/>
                </a:solidFill>
              </a:defRPr>
            </a:lvl1pPr>
            <a:extLst/>
          </a:lstStyle>
          <a:p>
            <a:fld id="{80493255-4C5D-4292-AC97-9C4A1886A4E3}" type="slidenum">
              <a:rPr lang="de-DE" smtClean="0"/>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5" name="Fußzeilenplatzhalter 4"/>
          <p:cNvSpPr>
            <a:spLocks noGrp="1"/>
          </p:cNvSpPr>
          <p:nvPr>
            <p:ph type="ftr" sz="quarter" idx="11"/>
          </p:nvPr>
        </p:nvSpPr>
        <p:spPr/>
        <p:txBody>
          <a:bodyPr/>
          <a:lstStyle>
            <a:extLst/>
          </a:lstStyle>
          <a:p>
            <a:endParaRPr lang="de-DE"/>
          </a:p>
        </p:txBody>
      </p:sp>
      <p:sp>
        <p:nvSpPr>
          <p:cNvPr id="6" name="Foliennummernplatzhalter 5"/>
          <p:cNvSpPr>
            <a:spLocks noGrp="1"/>
          </p:cNvSpPr>
          <p:nvPr>
            <p:ph type="sldNum" sz="quarter" idx="12"/>
          </p:nvPr>
        </p:nvSpPr>
        <p:spPr/>
        <p:txBody>
          <a:bodyPr/>
          <a:lstStyle>
            <a:extLst/>
          </a:lstStyle>
          <a:p>
            <a:fld id="{80493255-4C5D-4292-AC97-9C4A1886A4E3}" type="slidenum">
              <a:rPr lang="de-DE" smtClean="0"/>
              <a:t>‹Nr.›</a:t>
            </a:fld>
            <a:endParaRPr lang="de-DE"/>
          </a:p>
        </p:txBody>
      </p:sp>
      <p:sp>
        <p:nvSpPr>
          <p:cNvPr id="7" name="Titel 6"/>
          <p:cNvSpPr>
            <a:spLocks noGrp="1"/>
          </p:cNvSpPr>
          <p:nvPr>
            <p:ph type="title"/>
          </p:nvPr>
        </p:nvSpPr>
        <p:spPr/>
        <p:txBody>
          <a:bodyPr rtlCol="0"/>
          <a:lstStyle>
            <a:extLst/>
          </a:lstStyle>
          <a:p>
            <a:r>
              <a:rPr kumimoji="0" lang="de-DE" smtClean="0"/>
              <a:t>Titelmasterformat durch Klicken bearbeiten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bg>
      <p:bgRef idx="1002">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de-DE" smtClean="0"/>
              <a:t>Textmasterformat bearbeiten</a:t>
            </a:r>
          </a:p>
        </p:txBody>
      </p:sp>
      <p:sp>
        <p:nvSpPr>
          <p:cNvPr id="4" name="Datumsplatzhalter 3"/>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5" name="Fußzeilenplatzhalter 4"/>
          <p:cNvSpPr>
            <a:spLocks noGrp="1"/>
          </p:cNvSpPr>
          <p:nvPr>
            <p:ph type="ftr" sz="quarter" idx="11"/>
          </p:nvPr>
        </p:nvSpPr>
        <p:spPr/>
        <p:txBody>
          <a:bodyPr/>
          <a:lstStyle>
            <a:extLst/>
          </a:lstStyle>
          <a:p>
            <a:endParaRPr lang="de-DE"/>
          </a:p>
        </p:txBody>
      </p:sp>
      <p:sp>
        <p:nvSpPr>
          <p:cNvPr id="6" name="Foliennummernplatzhalter 5"/>
          <p:cNvSpPr>
            <a:spLocks noGrp="1"/>
          </p:cNvSpPr>
          <p:nvPr>
            <p:ph type="sldNum" sz="quarter" idx="12"/>
          </p:nvPr>
        </p:nvSpPr>
        <p:spPr/>
        <p:txBody>
          <a:bodyPr/>
          <a:lstStyle>
            <a:extLst/>
          </a:lstStyle>
          <a:p>
            <a:fld id="{80493255-4C5D-4292-AC97-9C4A1886A4E3}" type="slidenum">
              <a:rPr lang="de-DE" smtClean="0"/>
              <a:t>‹Nr.›</a:t>
            </a:fld>
            <a:endParaRPr lang="de-DE"/>
          </a:p>
        </p:txBody>
      </p:sp>
      <p:sp>
        <p:nvSpPr>
          <p:cNvPr id="7" name="Eingekerbter Richtungspfeil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Eingekerbter Richtungspfeil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bg>
      <p:bgRef idx="1002">
        <a:schemeClr val="bg1"/>
      </p:bgRef>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Inhaltsplatzhalt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6" name="Fußzeilenplatzhalter 5"/>
          <p:cNvSpPr>
            <a:spLocks noGrp="1"/>
          </p:cNvSpPr>
          <p:nvPr>
            <p:ph type="ftr" sz="quarter" idx="11"/>
          </p:nvPr>
        </p:nvSpPr>
        <p:spPr/>
        <p:txBody>
          <a:bodyPr/>
          <a:lstStyle>
            <a:extLst/>
          </a:lstStyle>
          <a:p>
            <a:endParaRPr lang="de-DE"/>
          </a:p>
        </p:txBody>
      </p:sp>
      <p:sp>
        <p:nvSpPr>
          <p:cNvPr id="7" name="Foliennummernplatzhalter 6"/>
          <p:cNvSpPr>
            <a:spLocks noGrp="1"/>
          </p:cNvSpPr>
          <p:nvPr>
            <p:ph type="sldNum" sz="quarter" idx="12"/>
          </p:nvPr>
        </p:nvSpPr>
        <p:spPr/>
        <p:txBody>
          <a:bodyPr/>
          <a:lstStyle>
            <a:extLst/>
          </a:lstStyle>
          <a:p>
            <a:fld id="{80493255-4C5D-4292-AC97-9C4A1886A4E3}" type="slidenum">
              <a:rPr lang="de-DE" smtClean="0"/>
              <a:t>‹Nr.›</a:t>
            </a:fld>
            <a:endParaRPr lang="de-DE"/>
          </a:p>
        </p:txBody>
      </p:sp>
      <p:sp>
        <p:nvSpPr>
          <p:cNvPr id="8" name="Titel 7"/>
          <p:cNvSpPr>
            <a:spLocks noGrp="1"/>
          </p:cNvSpPr>
          <p:nvPr>
            <p:ph type="title"/>
          </p:nvPr>
        </p:nvSpPr>
        <p:spPr/>
        <p:txBody>
          <a:bodyPr rtlCol="0"/>
          <a:lstStyle>
            <a:extLst/>
          </a:lstStyle>
          <a:p>
            <a:r>
              <a:rPr kumimoji="0" lang="de-DE" smtClean="0"/>
              <a:t>Titelmasterformat durch Klicken bearbeiten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bg>
      <p:bgRef idx="1003">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nchor="ctr"/>
          <a:lstStyle>
            <a:lvl1pPr>
              <a:defRPr/>
            </a:lvl1pPr>
            <a:extLst/>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de-DE" smtClean="0"/>
              <a:t>Textmasterformat bearbeiten</a:t>
            </a:r>
          </a:p>
        </p:txBody>
      </p:sp>
      <p:sp>
        <p:nvSpPr>
          <p:cNvPr id="4" name="Textplatzhalt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de-DE" smtClean="0"/>
              <a:t>Textmasterformat bearbeiten</a:t>
            </a:r>
          </a:p>
        </p:txBody>
      </p:sp>
      <p:sp>
        <p:nvSpPr>
          <p:cNvPr id="5" name="Inhaltsplatzhalt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6" name="Inhaltsplatzhalt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7" name="Datumsplatzhalter 6"/>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8" name="Fußzeilenplatzhalter 7"/>
          <p:cNvSpPr>
            <a:spLocks noGrp="1"/>
          </p:cNvSpPr>
          <p:nvPr>
            <p:ph type="ftr" sz="quarter" idx="11"/>
          </p:nvPr>
        </p:nvSpPr>
        <p:spPr/>
        <p:txBody>
          <a:bodyPr/>
          <a:lstStyle>
            <a:extLst/>
          </a:lstStyle>
          <a:p>
            <a:endParaRPr lang="de-DE"/>
          </a:p>
        </p:txBody>
      </p:sp>
      <p:sp>
        <p:nvSpPr>
          <p:cNvPr id="9" name="Foliennummernplatzhalter 8"/>
          <p:cNvSpPr>
            <a:spLocks noGrp="1"/>
          </p:cNvSpPr>
          <p:nvPr>
            <p:ph type="sldNum" sz="quarter" idx="12"/>
          </p:nvPr>
        </p:nvSpPr>
        <p:spPr/>
        <p:txBody>
          <a:bodyPr/>
          <a:lstStyle>
            <a:extLst/>
          </a:lstStyle>
          <a:p>
            <a:fld id="{80493255-4C5D-4292-AC97-9C4A1886A4E3}"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bg>
      <p:bgRef idx="1002">
        <a:schemeClr val="bg1"/>
      </p:bgRef>
    </p:bg>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4" name="Fußzeilenplatzhalter 3"/>
          <p:cNvSpPr>
            <a:spLocks noGrp="1"/>
          </p:cNvSpPr>
          <p:nvPr>
            <p:ph type="ftr" sz="quarter" idx="11"/>
          </p:nvPr>
        </p:nvSpPr>
        <p:spPr/>
        <p:txBody>
          <a:bodyPr/>
          <a:lstStyle>
            <a:extLst/>
          </a:lstStyle>
          <a:p>
            <a:endParaRPr lang="de-DE"/>
          </a:p>
        </p:txBody>
      </p:sp>
      <p:sp>
        <p:nvSpPr>
          <p:cNvPr id="5" name="Foliennummernplatzhalter 4"/>
          <p:cNvSpPr>
            <a:spLocks noGrp="1"/>
          </p:cNvSpPr>
          <p:nvPr>
            <p:ph type="sldNum" sz="quarter" idx="12"/>
          </p:nvPr>
        </p:nvSpPr>
        <p:spPr/>
        <p:txBody>
          <a:bodyPr/>
          <a:lstStyle>
            <a:extLst/>
          </a:lstStyle>
          <a:p>
            <a:fld id="{80493255-4C5D-4292-AC97-9C4A1886A4E3}" type="slidenum">
              <a:rPr lang="de-DE" smtClean="0"/>
              <a:t>‹Nr.›</a:t>
            </a:fld>
            <a:endParaRPr lang="de-DE"/>
          </a:p>
        </p:txBody>
      </p:sp>
      <p:sp>
        <p:nvSpPr>
          <p:cNvPr id="6" name="Titel 5"/>
          <p:cNvSpPr>
            <a:spLocks noGrp="1"/>
          </p:cNvSpPr>
          <p:nvPr>
            <p:ph type="title"/>
          </p:nvPr>
        </p:nvSpPr>
        <p:spPr/>
        <p:txBody>
          <a:bodyPr rtlCol="0"/>
          <a:lstStyle>
            <a:extLst/>
          </a:lstStyle>
          <a:p>
            <a:r>
              <a:rPr kumimoji="0" lang="de-DE" smtClean="0"/>
              <a:t>Titelmasterformat durch Klicken bearbeiten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3" name="Fußzeilenplatzhalter 2"/>
          <p:cNvSpPr>
            <a:spLocks noGrp="1"/>
          </p:cNvSpPr>
          <p:nvPr>
            <p:ph type="ftr" sz="quarter" idx="11"/>
          </p:nvPr>
        </p:nvSpPr>
        <p:spPr/>
        <p:txBody>
          <a:bodyPr/>
          <a:lstStyle>
            <a:extLst/>
          </a:lstStyle>
          <a:p>
            <a:endParaRPr lang="de-DE"/>
          </a:p>
        </p:txBody>
      </p:sp>
      <p:sp>
        <p:nvSpPr>
          <p:cNvPr id="4" name="Foliennummernplatzhalter 3"/>
          <p:cNvSpPr>
            <a:spLocks noGrp="1"/>
          </p:cNvSpPr>
          <p:nvPr>
            <p:ph type="sldNum" sz="quarter" idx="12"/>
          </p:nvPr>
        </p:nvSpPr>
        <p:spPr/>
        <p:txBody>
          <a:bodyPr/>
          <a:lstStyle>
            <a:extLst/>
          </a:lstStyle>
          <a:p>
            <a:fld id="{80493255-4C5D-4292-AC97-9C4A1886A4E3}"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3">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de-DE" smtClean="0"/>
              <a:t>Textmasterformat bearbeiten</a:t>
            </a:r>
          </a:p>
        </p:txBody>
      </p:sp>
      <p:sp>
        <p:nvSpPr>
          <p:cNvPr id="4" name="Inhaltsplatzhalt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a:xfrm>
            <a:off x="6727032" y="6407944"/>
            <a:ext cx="1920240" cy="365760"/>
          </a:xfrm>
        </p:spPr>
        <p:txBody>
          <a:bodyPr/>
          <a:lstStyle>
            <a:extLst/>
          </a:lstStyle>
          <a:p>
            <a:fld id="{AB44395D-B0E5-4C88-B4B3-0D49CF735065}" type="datetimeFigureOut">
              <a:rPr lang="de-DE" smtClean="0"/>
              <a:t>20.11.2017</a:t>
            </a:fld>
            <a:endParaRPr lang="de-DE"/>
          </a:p>
        </p:txBody>
      </p:sp>
      <p:sp>
        <p:nvSpPr>
          <p:cNvPr id="6" name="Fußzeilenplatzhalter 5"/>
          <p:cNvSpPr>
            <a:spLocks noGrp="1"/>
          </p:cNvSpPr>
          <p:nvPr>
            <p:ph type="ftr" sz="quarter" idx="11"/>
          </p:nvPr>
        </p:nvSpPr>
        <p:spPr/>
        <p:txBody>
          <a:bodyPr/>
          <a:lstStyle>
            <a:extLst/>
          </a:lstStyle>
          <a:p>
            <a:endParaRPr lang="de-DE"/>
          </a:p>
        </p:txBody>
      </p:sp>
      <p:sp>
        <p:nvSpPr>
          <p:cNvPr id="7" name="Foliennummernplatzhalter 6"/>
          <p:cNvSpPr>
            <a:spLocks noGrp="1"/>
          </p:cNvSpPr>
          <p:nvPr>
            <p:ph type="sldNum" sz="quarter" idx="12"/>
          </p:nvPr>
        </p:nvSpPr>
        <p:spPr/>
        <p:txBody>
          <a:bodyPr/>
          <a:lstStyle>
            <a:extLst/>
          </a:lstStyle>
          <a:p>
            <a:fld id="{80493255-4C5D-4292-AC97-9C4A1886A4E3}"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bg>
      <p:bgRef idx="1002">
        <a:schemeClr val="bg1"/>
      </p:bgRef>
    </p:bg>
    <p:spTree>
      <p:nvGrpSpPr>
        <p:cNvPr id="1" name=""/>
        <p:cNvGrpSpPr/>
        <p:nvPr/>
      </p:nvGrpSpPr>
      <p:grpSpPr>
        <a:xfrm>
          <a:off x="0" y="0"/>
          <a:ext cx="0" cy="0"/>
          <a:chOff x="0" y="0"/>
          <a:chExt cx="0" cy="0"/>
        </a:xfrm>
      </p:grpSpPr>
      <p:sp>
        <p:nvSpPr>
          <p:cNvPr id="4" name="Textplatzhalt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de-DE" smtClean="0"/>
              <a:t>Textmasterformat bearbeiten</a:t>
            </a:r>
          </a:p>
        </p:txBody>
      </p:sp>
      <p:sp>
        <p:nvSpPr>
          <p:cNvPr id="3" name="Bildplatzhalt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de-DE" smtClean="0"/>
              <a:t>Bild durch Klicken auf Symbol hinzufügen</a:t>
            </a:r>
            <a:endParaRPr kumimoji="0" lang="en-US" dirty="0"/>
          </a:p>
        </p:txBody>
      </p:sp>
      <p:sp>
        <p:nvSpPr>
          <p:cNvPr id="5" name="Datumsplatzhalter 4"/>
          <p:cNvSpPr>
            <a:spLocks noGrp="1"/>
          </p:cNvSpPr>
          <p:nvPr>
            <p:ph type="dt" sz="half" idx="10"/>
          </p:nvPr>
        </p:nvSpPr>
        <p:spPr/>
        <p:txBody>
          <a:bodyPr/>
          <a:lstStyle>
            <a:lvl1pPr>
              <a:defRPr>
                <a:solidFill>
                  <a:schemeClr val="tx1"/>
                </a:solidFill>
              </a:defRPr>
            </a:lvl1pPr>
            <a:extLst/>
          </a:lstStyle>
          <a:p>
            <a:fld id="{AB44395D-B0E5-4C88-B4B3-0D49CF735065}" type="datetimeFigureOut">
              <a:rPr lang="de-DE" smtClean="0"/>
              <a:t>20.11.2017</a:t>
            </a:fld>
            <a:endParaRPr lang="de-DE"/>
          </a:p>
        </p:txBody>
      </p:sp>
      <p:sp>
        <p:nvSpPr>
          <p:cNvPr id="6" name="Fußzeilenplatzhalt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de-DE"/>
          </a:p>
        </p:txBody>
      </p:sp>
      <p:sp>
        <p:nvSpPr>
          <p:cNvPr id="7" name="Foliennummernplatzhalter 6"/>
          <p:cNvSpPr>
            <a:spLocks noGrp="1"/>
          </p:cNvSpPr>
          <p:nvPr>
            <p:ph type="sldNum" sz="quarter" idx="12"/>
          </p:nvPr>
        </p:nvSpPr>
        <p:spPr/>
        <p:txBody>
          <a:bodyPr/>
          <a:lstStyle>
            <a:lvl1pPr>
              <a:defRPr>
                <a:solidFill>
                  <a:schemeClr val="tx1"/>
                </a:solidFill>
              </a:defRPr>
            </a:lvl1pPr>
            <a:extLst/>
          </a:lstStyle>
          <a:p>
            <a:fld id="{80493255-4C5D-4292-AC97-9C4A1886A4E3}" type="slidenum">
              <a:rPr lang="de-DE" smtClean="0"/>
              <a:t>‹Nr.›</a:t>
            </a:fld>
            <a:endParaRPr lang="de-DE"/>
          </a:p>
        </p:txBody>
      </p:sp>
      <p:sp>
        <p:nvSpPr>
          <p:cNvPr id="2" name="Titel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de-DE" smtClean="0"/>
              <a:t>Titelmasterformat durch Klicken bearbeiten</a:t>
            </a:r>
            <a:endParaRPr kumimoji="0" lang="en-US"/>
          </a:p>
        </p:txBody>
      </p:sp>
      <p:sp>
        <p:nvSpPr>
          <p:cNvPr id="8" name="Freihand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ihand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echtwinkliges Dreieck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Gerade Verbindung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Eingekerbter Richtungspfeil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Eingekerbter Richtungspfeil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extLs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1481329"/>
            <a:ext cx="8229600" cy="4386071"/>
          </a:xfrm>
        </p:spPr>
        <p:txBody>
          <a:bodyPr vert="eaVert"/>
          <a:lstStyle>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5" name="Fußzeilenplatzhalter 4"/>
          <p:cNvSpPr>
            <a:spLocks noGrp="1"/>
          </p:cNvSpPr>
          <p:nvPr>
            <p:ph type="ftr" sz="quarter" idx="11"/>
          </p:nvPr>
        </p:nvSpPr>
        <p:spPr/>
        <p:txBody>
          <a:bodyPr/>
          <a:lstStyle>
            <a:extLst/>
          </a:lstStyle>
          <a:p>
            <a:endParaRPr lang="de-DE"/>
          </a:p>
        </p:txBody>
      </p:sp>
      <p:sp>
        <p:nvSpPr>
          <p:cNvPr id="6" name="Foliennummernplatzhalter 5"/>
          <p:cNvSpPr>
            <a:spLocks noGrp="1"/>
          </p:cNvSpPr>
          <p:nvPr>
            <p:ph type="sldNum" sz="quarter" idx="12"/>
          </p:nvPr>
        </p:nvSpPr>
        <p:spPr/>
        <p:txBody>
          <a:bodyPr/>
          <a:lstStyle>
            <a:extLst/>
          </a:lstStyle>
          <a:p>
            <a:fld id="{80493255-4C5D-4292-AC97-9C4A1886A4E3}"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844013" y="274640"/>
            <a:ext cx="1777470" cy="5592761"/>
          </a:xfrm>
        </p:spPr>
        <p:txBody>
          <a:bodyPr vert="eaVert"/>
          <a:lstStyle>
            <a:extLs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274641"/>
            <a:ext cx="6324600" cy="5592760"/>
          </a:xfrm>
        </p:spPr>
        <p:txBody>
          <a:bodyPr vert="eaVert"/>
          <a:lstStyle>
            <a:extLst/>
          </a:lstStyle>
          <a:p>
            <a:pPr lvl="0" eaLnBrk="1" latinLnBrk="0" hangingPunct="1"/>
            <a:r>
              <a:rPr lang="de-DE" smtClean="0"/>
              <a:t>Textmasterformat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extLst/>
          </a:lstStyle>
          <a:p>
            <a:fld id="{AB44395D-B0E5-4C88-B4B3-0D49CF735065}" type="datetimeFigureOut">
              <a:rPr lang="de-DE" smtClean="0"/>
              <a:t>20.11.2017</a:t>
            </a:fld>
            <a:endParaRPr lang="de-DE"/>
          </a:p>
        </p:txBody>
      </p:sp>
      <p:sp>
        <p:nvSpPr>
          <p:cNvPr id="5" name="Fußzeilenplatzhalter 4"/>
          <p:cNvSpPr>
            <a:spLocks noGrp="1"/>
          </p:cNvSpPr>
          <p:nvPr>
            <p:ph type="ftr" sz="quarter" idx="11"/>
          </p:nvPr>
        </p:nvSpPr>
        <p:spPr/>
        <p:txBody>
          <a:bodyPr/>
          <a:lstStyle>
            <a:extLst/>
          </a:lstStyle>
          <a:p>
            <a:endParaRPr lang="de-DE"/>
          </a:p>
        </p:txBody>
      </p:sp>
      <p:sp>
        <p:nvSpPr>
          <p:cNvPr id="6" name="Foliennummernplatzhalter 5"/>
          <p:cNvSpPr>
            <a:spLocks noGrp="1"/>
          </p:cNvSpPr>
          <p:nvPr>
            <p:ph type="sldNum" sz="quarter" idx="12"/>
          </p:nvPr>
        </p:nvSpPr>
        <p:spPr/>
        <p:txBody>
          <a:bodyPr/>
          <a:lstStyle>
            <a:extLst/>
          </a:lstStyle>
          <a:p>
            <a:fld id="{80493255-4C5D-4292-AC97-9C4A1886A4E3}"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ihand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ihand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echtwinkliges Dreieck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Gerade Verbindung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elplatzhalt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de-DE" smtClean="0"/>
              <a:t>Titelmasterformat durch Klicken bearbeiten</a:t>
            </a:r>
            <a:endParaRPr kumimoji="0" lang="en-US"/>
          </a:p>
        </p:txBody>
      </p:sp>
      <p:sp>
        <p:nvSpPr>
          <p:cNvPr id="30" name="Textplatzhalt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de-DE" smtClean="0"/>
              <a:t>Textmasterformat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10" name="Datumsplatzhalt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B44395D-B0E5-4C88-B4B3-0D49CF735065}" type="datetimeFigureOut">
              <a:rPr lang="de-DE" smtClean="0"/>
              <a:t>20.11.2017</a:t>
            </a:fld>
            <a:endParaRPr lang="de-DE"/>
          </a:p>
        </p:txBody>
      </p:sp>
      <p:sp>
        <p:nvSpPr>
          <p:cNvPr id="22" name="Fußzeilenplatzhalt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de-DE"/>
          </a:p>
        </p:txBody>
      </p:sp>
      <p:sp>
        <p:nvSpPr>
          <p:cNvPr id="18" name="Foliennummernplatzhalt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0493255-4C5D-4292-AC97-9C4A1886A4E3}"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Der psychiatrische Notfall</a:t>
            </a:r>
            <a:endParaRPr lang="de-DE" dirty="0"/>
          </a:p>
        </p:txBody>
      </p:sp>
      <p:sp>
        <p:nvSpPr>
          <p:cNvPr id="3" name="Untertitel 2"/>
          <p:cNvSpPr>
            <a:spLocks noGrp="1"/>
          </p:cNvSpPr>
          <p:nvPr>
            <p:ph type="subTitle" idx="1"/>
          </p:nvPr>
        </p:nvSpPr>
        <p:spPr/>
        <p:txBody>
          <a:bodyPr/>
          <a:lstStyle/>
          <a:p>
            <a:r>
              <a:rPr lang="de-DE" dirty="0" smtClean="0"/>
              <a:t>Was ist das </a:t>
            </a:r>
          </a:p>
          <a:p>
            <a:r>
              <a:rPr lang="de-DE" dirty="0" smtClean="0"/>
              <a:t>Was macht man</a:t>
            </a:r>
            <a:endParaRPr lang="de-DE" dirty="0"/>
          </a:p>
        </p:txBody>
      </p:sp>
    </p:spTree>
    <p:extLst>
      <p:ext uri="{BB962C8B-B14F-4D97-AF65-F5344CB8AC3E}">
        <p14:creationId xmlns:p14="http://schemas.microsoft.com/office/powerpoint/2010/main" val="327496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EPMS = </a:t>
            </a:r>
            <a:r>
              <a:rPr lang="de-DE" dirty="0" err="1"/>
              <a:t>Extrapyramidalmotorische</a:t>
            </a:r>
            <a:r>
              <a:rPr lang="de-DE" dirty="0"/>
              <a:t> </a:t>
            </a:r>
            <a:r>
              <a:rPr lang="de-DE" dirty="0" smtClean="0"/>
              <a:t>Störungen</a:t>
            </a:r>
            <a:endParaRPr lang="de-DE" dirty="0"/>
          </a:p>
        </p:txBody>
      </p:sp>
      <p:sp>
        <p:nvSpPr>
          <p:cNvPr id="5" name="Rechteck 4"/>
          <p:cNvSpPr/>
          <p:nvPr/>
        </p:nvSpPr>
        <p:spPr>
          <a:xfrm>
            <a:off x="683568" y="1772816"/>
            <a:ext cx="8208912" cy="3970318"/>
          </a:xfrm>
          <a:prstGeom prst="rect">
            <a:avLst/>
          </a:prstGeom>
        </p:spPr>
        <p:txBody>
          <a:bodyPr wrap="square">
            <a:spAutoFit/>
          </a:bodyPr>
          <a:lstStyle/>
          <a:p>
            <a:r>
              <a:rPr lang="de-DE" sz="1400" i="1" dirty="0" smtClean="0">
                <a:solidFill>
                  <a:schemeClr val="tx1">
                    <a:lumMod val="95000"/>
                    <a:lumOff val="5000"/>
                  </a:schemeClr>
                </a:solidFill>
              </a:rPr>
              <a:t>extrapyramidale Nebenwirkungen </a:t>
            </a:r>
            <a:r>
              <a:rPr lang="de-DE" sz="1400" dirty="0" smtClean="0">
                <a:solidFill>
                  <a:schemeClr val="tx1">
                    <a:lumMod val="95000"/>
                    <a:lumOff val="5000"/>
                  </a:schemeClr>
                </a:solidFill>
              </a:rPr>
              <a:t>durch </a:t>
            </a:r>
            <a:r>
              <a:rPr lang="de-DE" sz="1400" dirty="0" err="1" smtClean="0"/>
              <a:t>Antipsychotika</a:t>
            </a:r>
            <a:r>
              <a:rPr lang="de-DE" sz="1400" dirty="0" smtClean="0"/>
              <a:t>/D2-Dopaminrezeptor-Antagonisten </a:t>
            </a:r>
            <a:r>
              <a:rPr lang="de-DE" sz="1400" dirty="0" smtClean="0">
                <a:solidFill>
                  <a:schemeClr val="tx1">
                    <a:lumMod val="95000"/>
                    <a:lumOff val="5000"/>
                  </a:schemeClr>
                </a:solidFill>
              </a:rPr>
              <a:t>ausgelöst (Neuroleptika)</a:t>
            </a:r>
          </a:p>
          <a:p>
            <a:endParaRPr lang="de-DE" sz="1400" dirty="0" smtClean="0">
              <a:solidFill>
                <a:schemeClr val="tx1">
                  <a:lumMod val="95000"/>
                  <a:lumOff val="5000"/>
                </a:schemeClr>
              </a:solidFill>
            </a:endParaRPr>
          </a:p>
          <a:p>
            <a:r>
              <a:rPr lang="de-DE" sz="1400" b="1" dirty="0" err="1" smtClean="0">
                <a:solidFill>
                  <a:schemeClr val="tx1">
                    <a:lumMod val="95000"/>
                    <a:lumOff val="5000"/>
                  </a:schemeClr>
                </a:solidFill>
              </a:rPr>
              <a:t>Frühdyskinesien</a:t>
            </a:r>
            <a:r>
              <a:rPr lang="de-DE" sz="1400" b="1" dirty="0" smtClean="0">
                <a:solidFill>
                  <a:schemeClr val="tx1">
                    <a:lumMod val="95000"/>
                    <a:lumOff val="5000"/>
                  </a:schemeClr>
                </a:solidFill>
              </a:rPr>
              <a:t>:</a:t>
            </a:r>
          </a:p>
          <a:p>
            <a:r>
              <a:rPr lang="de-DE" sz="1400" dirty="0" smtClean="0">
                <a:solidFill>
                  <a:schemeClr val="tx1">
                    <a:lumMod val="95000"/>
                    <a:lumOff val="5000"/>
                  </a:schemeClr>
                </a:solidFill>
              </a:rPr>
              <a:t>treten i. d. R. innerhalb der ersten 24–48 Std., immer jedoch innerhalb der ersten Woche, nach Beginn der Behandlung mit einem </a:t>
            </a:r>
            <a:r>
              <a:rPr lang="de-DE" sz="1400" dirty="0" err="1" smtClean="0">
                <a:solidFill>
                  <a:schemeClr val="tx1">
                    <a:lumMod val="95000"/>
                    <a:lumOff val="5000"/>
                  </a:schemeClr>
                </a:solidFill>
              </a:rPr>
              <a:t>Antipsychotikum</a:t>
            </a:r>
            <a:r>
              <a:rPr lang="de-DE" sz="1400" dirty="0" smtClean="0">
                <a:solidFill>
                  <a:schemeClr val="tx1">
                    <a:lumMod val="95000"/>
                    <a:lumOff val="5000"/>
                  </a:schemeClr>
                </a:solidFill>
              </a:rPr>
              <a:t> auf. Es handelt sich um unwillkürliche, </a:t>
            </a:r>
            <a:r>
              <a:rPr lang="de-DE" sz="1400" dirty="0" err="1" smtClean="0">
                <a:solidFill>
                  <a:schemeClr val="tx1">
                    <a:lumMod val="95000"/>
                    <a:lumOff val="5000"/>
                  </a:schemeClr>
                </a:solidFill>
              </a:rPr>
              <a:t>dystone</a:t>
            </a:r>
            <a:r>
              <a:rPr lang="de-DE" sz="1400" dirty="0" smtClean="0">
                <a:solidFill>
                  <a:schemeClr val="tx1">
                    <a:lumMod val="95000"/>
                    <a:lumOff val="5000"/>
                  </a:schemeClr>
                </a:solidFill>
              </a:rPr>
              <a:t>, </a:t>
            </a:r>
            <a:r>
              <a:rPr lang="de-DE" sz="1400" dirty="0" err="1" smtClean="0">
                <a:solidFill>
                  <a:schemeClr val="tx1">
                    <a:lumMod val="95000"/>
                    <a:lumOff val="5000"/>
                  </a:schemeClr>
                </a:solidFill>
              </a:rPr>
              <a:t>choreatische</a:t>
            </a:r>
            <a:r>
              <a:rPr lang="de-DE" sz="1400" dirty="0" smtClean="0">
                <a:solidFill>
                  <a:schemeClr val="tx1">
                    <a:lumMod val="95000"/>
                    <a:lumOff val="5000"/>
                  </a:schemeClr>
                </a:solidFill>
              </a:rPr>
              <a:t>, </a:t>
            </a:r>
            <a:r>
              <a:rPr lang="de-DE" sz="1400" dirty="0" err="1" smtClean="0">
                <a:solidFill>
                  <a:schemeClr val="tx1">
                    <a:lumMod val="95000"/>
                    <a:lumOff val="5000"/>
                  </a:schemeClr>
                </a:solidFill>
              </a:rPr>
              <a:t>athetoide</a:t>
            </a:r>
            <a:r>
              <a:rPr lang="de-DE" sz="1400" dirty="0" smtClean="0">
                <a:solidFill>
                  <a:schemeClr val="tx1">
                    <a:lumMod val="95000"/>
                    <a:lumOff val="5000"/>
                  </a:schemeClr>
                </a:solidFill>
              </a:rPr>
              <a:t> oder </a:t>
            </a:r>
            <a:r>
              <a:rPr lang="de-DE" sz="1400" dirty="0" err="1" smtClean="0">
                <a:solidFill>
                  <a:schemeClr val="tx1">
                    <a:lumMod val="95000"/>
                    <a:lumOff val="5000"/>
                  </a:schemeClr>
                </a:solidFill>
              </a:rPr>
              <a:t>torsionsdystone</a:t>
            </a:r>
            <a:r>
              <a:rPr lang="de-DE" sz="1400" dirty="0" smtClean="0">
                <a:solidFill>
                  <a:schemeClr val="tx1">
                    <a:lumMod val="95000"/>
                    <a:lumOff val="5000"/>
                  </a:schemeClr>
                </a:solidFill>
              </a:rPr>
              <a:t> Bewegungsabläufe, i. d. R. der Muskulatur des Kopfes, des Halses oder der oberen Extremitäten. Es kommt zu Kontraktionen der Zunge und der mimischen Muskulatur, typisch sind auch Blickkrämpfe. Als </a:t>
            </a:r>
            <a:r>
              <a:rPr lang="de-DE" sz="1400" i="1" dirty="0" err="1" smtClean="0">
                <a:solidFill>
                  <a:schemeClr val="tx1">
                    <a:lumMod val="95000"/>
                    <a:lumOff val="5000"/>
                  </a:schemeClr>
                </a:solidFill>
              </a:rPr>
              <a:t>Opisthotonus</a:t>
            </a:r>
            <a:r>
              <a:rPr lang="de-DE" sz="1400" dirty="0" smtClean="0">
                <a:solidFill>
                  <a:schemeClr val="tx1">
                    <a:lumMod val="95000"/>
                    <a:lumOff val="5000"/>
                  </a:schemeClr>
                </a:solidFill>
              </a:rPr>
              <a:t> wird ein Krampf der Streckmuskulatur des Rückens bez. Spasmen der Larynx- (= Kehlkopf) und Pharynx- (= Schlund) Muskulatur können lebensbedrohlich sein. Bes. sensibel für die Entwicklung von </a:t>
            </a:r>
            <a:r>
              <a:rPr lang="de-DE" sz="1400" dirty="0" err="1" smtClean="0">
                <a:solidFill>
                  <a:schemeClr val="tx1">
                    <a:lumMod val="95000"/>
                    <a:lumOff val="5000"/>
                  </a:schemeClr>
                </a:solidFill>
              </a:rPr>
              <a:t>Frühdyskinesien</a:t>
            </a:r>
            <a:r>
              <a:rPr lang="de-DE" sz="1400" dirty="0" smtClean="0">
                <a:solidFill>
                  <a:schemeClr val="tx1">
                    <a:lumMod val="95000"/>
                    <a:lumOff val="5000"/>
                  </a:schemeClr>
                </a:solidFill>
              </a:rPr>
              <a:t> sind junge Männer</a:t>
            </a:r>
            <a:r>
              <a:rPr lang="de-DE" sz="1400" dirty="0" smtClean="0">
                <a:solidFill>
                  <a:schemeClr val="tx1">
                    <a:lumMod val="95000"/>
                    <a:lumOff val="5000"/>
                  </a:schemeClr>
                </a:solidFill>
              </a:rPr>
              <a:t> </a:t>
            </a:r>
          </a:p>
          <a:p>
            <a:endParaRPr lang="de-DE" sz="1400" b="1" dirty="0" smtClean="0"/>
          </a:p>
          <a:p>
            <a:r>
              <a:rPr lang="de-DE" sz="1400" b="1" dirty="0" err="1" smtClean="0"/>
              <a:t>Akathisie</a:t>
            </a:r>
            <a:endParaRPr lang="de-DE" sz="1400" b="1" dirty="0" smtClean="0"/>
          </a:p>
          <a:p>
            <a:r>
              <a:rPr lang="de-DE" sz="1400" dirty="0" err="1" smtClean="0"/>
              <a:t>subj</a:t>
            </a:r>
            <a:r>
              <a:rPr lang="de-DE" sz="1400" dirty="0" smtClean="0"/>
              <a:t>. als quälend empfundene Unruhe, die mit der Unfähigkeit verbunden ist, ruhig sitzen zu bleiben, und dem Drang sich zu bewegen. Eine </a:t>
            </a:r>
            <a:r>
              <a:rPr lang="de-DE" sz="1400" dirty="0" err="1" smtClean="0"/>
              <a:t>Akathisie</a:t>
            </a:r>
            <a:r>
              <a:rPr lang="de-DE" sz="1400" dirty="0" smtClean="0"/>
              <a:t> tritt meist in der ersten Behandlungswoche auf, bei sehr empfindlichen Personen kann schon eine Einmalgabe zur </a:t>
            </a:r>
            <a:r>
              <a:rPr lang="de-DE" sz="1400" dirty="0" err="1" smtClean="0"/>
              <a:t>Akathisie</a:t>
            </a:r>
            <a:r>
              <a:rPr lang="de-DE" sz="1400" dirty="0" smtClean="0"/>
              <a:t> führen.</a:t>
            </a:r>
          </a:p>
        </p:txBody>
      </p:sp>
      <p:graphicFrame>
        <p:nvGraphicFramePr>
          <p:cNvPr id="6" name="Inhaltsplatzhalter 3"/>
          <p:cNvGraphicFramePr>
            <a:graphicFrameLocks noGrp="1"/>
          </p:cNvGraphicFramePr>
          <p:nvPr>
            <p:ph idx="1"/>
            <p:extLst>
              <p:ext uri="{D42A27DB-BD31-4B8C-83A1-F6EECF244321}">
                <p14:modId xmlns:p14="http://schemas.microsoft.com/office/powerpoint/2010/main" val="3693712938"/>
              </p:ext>
            </p:extLst>
          </p:nvPr>
        </p:nvGraphicFramePr>
        <p:xfrm>
          <a:off x="1403648" y="5877272"/>
          <a:ext cx="6480720" cy="487680"/>
        </p:xfrm>
        <a:graphic>
          <a:graphicData uri="http://schemas.openxmlformats.org/drawingml/2006/table">
            <a:tbl>
              <a:tblPr firstRow="1" firstCol="1" bandRow="1">
                <a:tableStyleId>{5C22544A-7EE6-4342-B048-85BDC9FD1C3A}</a:tableStyleId>
              </a:tblPr>
              <a:tblGrid>
                <a:gridCol w="3240360"/>
                <a:gridCol w="3240360"/>
              </a:tblGrid>
              <a:tr h="0">
                <a:tc>
                  <a:txBody>
                    <a:bodyPr/>
                    <a:lstStyle/>
                    <a:p>
                      <a:pPr marL="457200">
                        <a:spcAft>
                          <a:spcPts val="0"/>
                        </a:spcAft>
                      </a:pPr>
                      <a:r>
                        <a:rPr lang="de-DE" sz="1600" dirty="0" err="1" smtClean="0">
                          <a:effectLst/>
                        </a:rPr>
                        <a:t>Biperiden</a:t>
                      </a:r>
                      <a:r>
                        <a:rPr lang="de-DE" sz="1600" dirty="0" smtClean="0">
                          <a:effectLst/>
                        </a:rPr>
                        <a:t> (</a:t>
                      </a:r>
                      <a:r>
                        <a:rPr lang="de-DE" sz="1600" dirty="0" err="1" smtClean="0">
                          <a:effectLst/>
                        </a:rPr>
                        <a:t>Anticholinergikum</a:t>
                      </a:r>
                      <a:r>
                        <a:rPr lang="de-DE" sz="1600" dirty="0" smtClean="0">
                          <a:effectLst/>
                        </a:rPr>
                        <a:t>)</a:t>
                      </a:r>
                      <a:endParaRPr lang="de-DE" sz="1600" dirty="0">
                        <a:effectLst/>
                        <a:latin typeface="Tahoma"/>
                        <a:ea typeface="Times New Roman"/>
                        <a:cs typeface="Times New Roman"/>
                      </a:endParaRPr>
                    </a:p>
                  </a:txBody>
                  <a:tcPr marL="68580" marR="68580" marT="0" marB="0"/>
                </a:tc>
                <a:tc>
                  <a:txBody>
                    <a:bodyPr/>
                    <a:lstStyle/>
                    <a:p>
                      <a:pPr marL="457200">
                        <a:spcAft>
                          <a:spcPts val="0"/>
                        </a:spcAft>
                      </a:pPr>
                      <a:r>
                        <a:rPr lang="de-DE" sz="1600" dirty="0">
                          <a:effectLst/>
                        </a:rPr>
                        <a:t>2-5 mg </a:t>
                      </a:r>
                      <a:r>
                        <a:rPr lang="de-DE" sz="1600" dirty="0" err="1">
                          <a:effectLst/>
                        </a:rPr>
                        <a:t>i.v.</a:t>
                      </a:r>
                      <a:endParaRPr lang="de-DE" sz="1600" dirty="0">
                        <a:effectLst/>
                      </a:endParaRPr>
                    </a:p>
                    <a:p>
                      <a:pPr marL="457200">
                        <a:spcAft>
                          <a:spcPts val="0"/>
                        </a:spcAft>
                      </a:pPr>
                      <a:r>
                        <a:rPr lang="de-DE" sz="1600" dirty="0">
                          <a:effectLst/>
                        </a:rPr>
                        <a:t>Dann max. 15 mg/Tag</a:t>
                      </a:r>
                      <a:endParaRPr lang="de-DE" sz="1600" dirty="0">
                        <a:effectLst/>
                        <a:latin typeface="Tahoma"/>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437460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EPMS = </a:t>
            </a:r>
            <a:r>
              <a:rPr lang="de-DE" dirty="0" err="1"/>
              <a:t>Extrapyramidalmotorische</a:t>
            </a:r>
            <a:r>
              <a:rPr lang="de-DE" dirty="0"/>
              <a:t> </a:t>
            </a:r>
            <a:r>
              <a:rPr lang="de-DE" dirty="0" smtClean="0"/>
              <a:t>Störungen</a:t>
            </a:r>
            <a:endParaRPr lang="de-DE" dirty="0"/>
          </a:p>
        </p:txBody>
      </p:sp>
      <p:sp>
        <p:nvSpPr>
          <p:cNvPr id="5" name="Rechteck 4"/>
          <p:cNvSpPr/>
          <p:nvPr/>
        </p:nvSpPr>
        <p:spPr>
          <a:xfrm>
            <a:off x="611560" y="1412776"/>
            <a:ext cx="8208912" cy="4832092"/>
          </a:xfrm>
          <a:prstGeom prst="rect">
            <a:avLst/>
          </a:prstGeom>
        </p:spPr>
        <p:txBody>
          <a:bodyPr wrap="square">
            <a:spAutoFit/>
          </a:bodyPr>
          <a:lstStyle/>
          <a:p>
            <a:r>
              <a:rPr lang="de-DE" sz="1400" b="1" dirty="0" err="1" smtClean="0">
                <a:solidFill>
                  <a:schemeClr val="tx1">
                    <a:lumMod val="95000"/>
                    <a:lumOff val="5000"/>
                  </a:schemeClr>
                </a:solidFill>
              </a:rPr>
              <a:t>Parkinsonoid</a:t>
            </a:r>
            <a:r>
              <a:rPr lang="de-DE" sz="1400" dirty="0" smtClean="0">
                <a:solidFill>
                  <a:schemeClr val="tx1">
                    <a:lumMod val="95000"/>
                    <a:lumOff val="5000"/>
                  </a:schemeClr>
                </a:solidFill>
              </a:rPr>
              <a:t> </a:t>
            </a:r>
          </a:p>
          <a:p>
            <a:r>
              <a:rPr lang="de-DE" sz="1400" dirty="0" smtClean="0"/>
              <a:t>medikamentös induziertes Parkinson-Syndrom, dessen Symptomatik von einem </a:t>
            </a:r>
            <a:r>
              <a:rPr lang="de-DE" sz="1400" dirty="0" smtClean="0">
                <a:solidFill>
                  <a:schemeClr val="tx1">
                    <a:lumMod val="95000"/>
                    <a:lumOff val="5000"/>
                  </a:schemeClr>
                </a:solidFill>
              </a:rPr>
              <a:t>Morbus Parkinson </a:t>
            </a:r>
            <a:r>
              <a:rPr lang="de-DE" sz="1400" dirty="0" smtClean="0"/>
              <a:t>ununterscheidbar sein kann. Es entwickelt sich meist innerhalb von einigen Tagen bis wenigen Wochen nach Beginn der Behandlung mit einem </a:t>
            </a:r>
            <a:r>
              <a:rPr lang="de-DE" sz="1400" dirty="0" err="1" smtClean="0"/>
              <a:t>Antipsychotikum</a:t>
            </a:r>
            <a:r>
              <a:rPr lang="de-DE" sz="1400" dirty="0" smtClean="0"/>
              <a:t>. Wie der M. Parkinson ist es charakterisiert durch </a:t>
            </a:r>
            <a:r>
              <a:rPr lang="de-DE" sz="1400" dirty="0" err="1" smtClean="0"/>
              <a:t>Bradykinese</a:t>
            </a:r>
            <a:r>
              <a:rPr lang="de-DE" sz="1400" dirty="0" smtClean="0"/>
              <a:t> (= Verlangsamung der Bewegungen) bis zur </a:t>
            </a:r>
            <a:r>
              <a:rPr lang="de-DE" sz="1400" dirty="0" err="1" smtClean="0"/>
              <a:t>Akinese</a:t>
            </a:r>
            <a:r>
              <a:rPr lang="de-DE" sz="1400" dirty="0" smtClean="0"/>
              <a:t>, kleinschrittigen Gang, Hypo- und </a:t>
            </a:r>
            <a:r>
              <a:rPr lang="de-DE" sz="1400" dirty="0" err="1" smtClean="0"/>
              <a:t>Amimie</a:t>
            </a:r>
            <a:r>
              <a:rPr lang="de-DE" sz="1400" dirty="0" smtClean="0"/>
              <a:t>, Hypersalivation, Rigor und von Tremor, i. d. R. der oberen Extremitäten. </a:t>
            </a:r>
          </a:p>
          <a:p>
            <a:endParaRPr lang="de-DE" sz="1400" dirty="0" smtClean="0">
              <a:solidFill>
                <a:schemeClr val="tx1">
                  <a:lumMod val="95000"/>
                  <a:lumOff val="5000"/>
                </a:schemeClr>
              </a:solidFill>
            </a:endParaRPr>
          </a:p>
          <a:p>
            <a:r>
              <a:rPr lang="de-DE" sz="1400" b="1" dirty="0" smtClean="0"/>
              <a:t>malignes </a:t>
            </a:r>
            <a:r>
              <a:rPr lang="de-DE" sz="1400" b="1" dirty="0" err="1" smtClean="0"/>
              <a:t>neuroleptische</a:t>
            </a:r>
            <a:r>
              <a:rPr lang="de-DE" sz="1400" b="1" dirty="0" smtClean="0"/>
              <a:t> Syndrom</a:t>
            </a:r>
          </a:p>
          <a:p>
            <a:r>
              <a:rPr lang="de-DE" sz="1400" dirty="0" smtClean="0"/>
              <a:t>akute </a:t>
            </a:r>
            <a:r>
              <a:rPr lang="de-DE" sz="1400" dirty="0" err="1" smtClean="0"/>
              <a:t>Hypertermie</a:t>
            </a:r>
            <a:r>
              <a:rPr lang="de-DE" sz="1400" dirty="0" smtClean="0"/>
              <a:t> mit </a:t>
            </a:r>
            <a:r>
              <a:rPr lang="de-DE" sz="1400" dirty="0" err="1" smtClean="0"/>
              <a:t>Exsikose</a:t>
            </a:r>
            <a:r>
              <a:rPr lang="de-DE" sz="1400" dirty="0" smtClean="0"/>
              <a:t> ohne Infektionsnachweis, generalisierter Rigor (Zahnradphänomen), Grimassieren, Tremor, Schweißausbruch, Tachykardie, schwerer Krampf der Streckmuskulatur des Halses und des Rückens, der zu einer extremen </a:t>
            </a:r>
            <a:r>
              <a:rPr lang="de-DE" sz="1400" dirty="0" err="1" smtClean="0"/>
              <a:t>dorsokonkaven</a:t>
            </a:r>
            <a:r>
              <a:rPr lang="de-DE" sz="1400" dirty="0" smtClean="0"/>
              <a:t> Körperhaltung mit "Brückenbildung" führt </a:t>
            </a:r>
          </a:p>
          <a:p>
            <a:r>
              <a:rPr lang="de-DE" sz="1400" dirty="0" smtClean="0"/>
              <a:t>Labor: CK-Erhöhung (oft ›1000 U/I), Leukozytose, unter Umständen </a:t>
            </a:r>
            <a:r>
              <a:rPr lang="de-DE" sz="1400" dirty="0" err="1" smtClean="0"/>
              <a:t>Myoglobinurie</a:t>
            </a:r>
            <a:r>
              <a:rPr lang="de-DE" sz="1400" dirty="0" smtClean="0"/>
              <a:t> </a:t>
            </a:r>
          </a:p>
          <a:p>
            <a:endParaRPr lang="de-DE" sz="1400" dirty="0" smtClean="0">
              <a:solidFill>
                <a:schemeClr val="tx1">
                  <a:lumMod val="95000"/>
                  <a:lumOff val="5000"/>
                </a:schemeClr>
              </a:solidFill>
            </a:endParaRPr>
          </a:p>
          <a:p>
            <a:r>
              <a:rPr lang="de-DE" sz="1400" b="1" dirty="0" err="1" smtClean="0"/>
              <a:t>Spätdyskinesien</a:t>
            </a:r>
            <a:r>
              <a:rPr lang="de-DE" sz="1400" dirty="0" smtClean="0"/>
              <a:t> </a:t>
            </a:r>
          </a:p>
          <a:p>
            <a:r>
              <a:rPr lang="de-DE" sz="1400" dirty="0" smtClean="0"/>
              <a:t>sind Komplikationen einer längerfristigen, mind. mehrmonatigen, i. d. R. aber mehrjährigen, antipsychotischen Therapie. Im höheren Lebensalter treten sie manchmal auch spontan, d. h. ohne antipsychotische Behandlung, auf. Meist beginnen sie als unwillkürliche, stereotype Bewegungen im Bereich der Zungen-, Mund- und Gesichtsmuskulatur. Wird die antipsychotische Behandlung unverändert fortgesetzt, sind später auch die Extremitäten- und Rumpfmuskulatur betroffen. </a:t>
            </a:r>
            <a:r>
              <a:rPr lang="de-DE" sz="1400" dirty="0" err="1" smtClean="0"/>
              <a:t>Spätdyskinesien</a:t>
            </a:r>
            <a:r>
              <a:rPr lang="de-DE" sz="1400" dirty="0" smtClean="0"/>
              <a:t> verschwinden im Schlaf</a:t>
            </a:r>
            <a:endParaRPr lang="de-DE" sz="1400" dirty="0">
              <a:solidFill>
                <a:schemeClr val="tx1">
                  <a:lumMod val="95000"/>
                  <a:lumOff val="5000"/>
                </a:schemeClr>
              </a:solidFill>
            </a:endParaRPr>
          </a:p>
        </p:txBody>
      </p:sp>
    </p:spTree>
    <p:extLst>
      <p:ext uri="{BB962C8B-B14F-4D97-AF65-F5344CB8AC3E}">
        <p14:creationId xmlns:p14="http://schemas.microsoft.com/office/powerpoint/2010/main" val="3681121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pPr>
              <a:buClr>
                <a:schemeClr val="tx1"/>
              </a:buClr>
              <a:buSzPct val="100000"/>
              <a:buFont typeface="Arial" panose="020B0604020202020204" pitchFamily="34" charset="0"/>
              <a:buChar char="•"/>
            </a:pPr>
            <a:r>
              <a:rPr lang="de-DE" sz="1400" b="1" dirty="0"/>
              <a:t>Stupor</a:t>
            </a:r>
            <a:r>
              <a:rPr lang="de-DE" sz="1400" dirty="0"/>
              <a:t> ist ein Zustand psychischer und motorischer Erstarrung. Obwohl die Betroffenen wach sind, reagieren sie kaum oder gar nicht auf äußere Reize. Sie sind bewegungslos, mitunter ist ihre Muskulatur angespannt. </a:t>
            </a:r>
          </a:p>
          <a:p>
            <a:pPr>
              <a:buClr>
                <a:schemeClr val="tx1"/>
              </a:buClr>
              <a:buSzPct val="100000"/>
              <a:buFont typeface="Arial" panose="020B0604020202020204" pitchFamily="34" charset="0"/>
              <a:buChar char="•"/>
            </a:pPr>
            <a:r>
              <a:rPr lang="de-DE" sz="1400" dirty="0"/>
              <a:t>Eine Kommunikation oder Kontaktaufnahme mit den Patienten ist aufgrund von sogenanntem </a:t>
            </a:r>
            <a:r>
              <a:rPr lang="de-DE" sz="1400" dirty="0" err="1"/>
              <a:t>Mutismus</a:t>
            </a:r>
            <a:r>
              <a:rPr lang="de-DE" sz="1400" dirty="0"/>
              <a:t> nur sehr eingeschränkt oder gar nicht möglich: Die Betroffenen sind verstummt oder zumindest in ihrer sprachlichen Kommunikation stark eingeschränkt.</a:t>
            </a:r>
          </a:p>
          <a:p>
            <a:pPr>
              <a:buClr>
                <a:schemeClr val="tx1"/>
              </a:buClr>
              <a:buSzPct val="100000"/>
              <a:buFont typeface="Arial" panose="020B0604020202020204" pitchFamily="34" charset="0"/>
              <a:buChar char="•"/>
            </a:pPr>
            <a:r>
              <a:rPr lang="de-DE" sz="1400" dirty="0" smtClean="0"/>
              <a:t>Eine </a:t>
            </a:r>
            <a:r>
              <a:rPr lang="de-DE" sz="1400" dirty="0"/>
              <a:t>schwere Komplikation bei einem Stupor ist die Auflösung (den Zerfall) quergestreifter Muskelfasern (</a:t>
            </a:r>
            <a:r>
              <a:rPr lang="de-DE" sz="1400" dirty="0" err="1"/>
              <a:t>Rhabdomyolyse</a:t>
            </a:r>
            <a:r>
              <a:rPr lang="de-DE" sz="1400" dirty="0"/>
              <a:t>). Solche Muskelfasern finden sich vor allem in der Skelettmuskulatur. Eine </a:t>
            </a:r>
            <a:r>
              <a:rPr lang="de-DE" sz="1400" dirty="0" err="1"/>
              <a:t>Rhabdomyolyse</a:t>
            </a:r>
            <a:r>
              <a:rPr lang="de-DE" sz="1400" dirty="0"/>
              <a:t> kann akutes Nierenversagen nach sich ziehen.</a:t>
            </a:r>
          </a:p>
          <a:p>
            <a:pPr>
              <a:buClr>
                <a:schemeClr val="tx1"/>
              </a:buClr>
              <a:buSzPct val="100000"/>
              <a:buFont typeface="Arial" panose="020B0604020202020204" pitchFamily="34" charset="0"/>
              <a:buChar char="•"/>
            </a:pPr>
            <a:r>
              <a:rPr lang="de-DE" sz="1400" dirty="0"/>
              <a:t>Weitere mögliche Komplikationen sind </a:t>
            </a:r>
            <a:r>
              <a:rPr lang="de-DE" sz="1400" dirty="0" smtClean="0"/>
              <a:t>Lungenentzündung </a:t>
            </a:r>
            <a:r>
              <a:rPr lang="de-DE" sz="1400" dirty="0"/>
              <a:t>mit </a:t>
            </a:r>
            <a:r>
              <a:rPr lang="de-DE" sz="1400" dirty="0" smtClean="0"/>
              <a:t>Sepsis, </a:t>
            </a:r>
            <a:r>
              <a:rPr lang="de-DE" sz="1400" dirty="0"/>
              <a:t>Thrombosen der Beinvenen, Hautgeschwüre durch Wundliegen (</a:t>
            </a:r>
            <a:r>
              <a:rPr lang="de-DE" sz="1400" dirty="0" err="1"/>
              <a:t>Dekubitalulzera</a:t>
            </a:r>
            <a:r>
              <a:rPr lang="de-DE" sz="1400" dirty="0"/>
              <a:t>) sowie Störungen des Wasser- und Salz-(Elektrolyt-)Haushaltes.</a:t>
            </a:r>
          </a:p>
          <a:p>
            <a:pPr>
              <a:buClr>
                <a:schemeClr val="tx1"/>
              </a:buClr>
              <a:buSzPct val="100000"/>
              <a:buFont typeface="Arial" panose="020B0604020202020204" pitchFamily="34" charset="0"/>
              <a:buChar char="•"/>
            </a:pPr>
            <a:r>
              <a:rPr lang="de-DE" sz="1400" dirty="0"/>
              <a:t>Je länger der Stupor anhält, desto wahrscheinlicher sind solche Komplikationen und desto höher ist die Sterblichkeit der Patienten.</a:t>
            </a:r>
          </a:p>
          <a:p>
            <a:endParaRPr lang="de-DE" sz="1400" dirty="0"/>
          </a:p>
        </p:txBody>
      </p:sp>
      <p:sp>
        <p:nvSpPr>
          <p:cNvPr id="3" name="Titel 2"/>
          <p:cNvSpPr>
            <a:spLocks noGrp="1"/>
          </p:cNvSpPr>
          <p:nvPr>
            <p:ph type="title"/>
          </p:nvPr>
        </p:nvSpPr>
        <p:spPr/>
        <p:txBody>
          <a:bodyPr/>
          <a:lstStyle/>
          <a:p>
            <a:r>
              <a:rPr lang="de-DE" dirty="0" smtClean="0"/>
              <a:t>Stupor</a:t>
            </a:r>
            <a:endParaRPr lang="de-DE" dirty="0"/>
          </a:p>
        </p:txBody>
      </p:sp>
    </p:spTree>
    <p:extLst>
      <p:ext uri="{BB962C8B-B14F-4D97-AF65-F5344CB8AC3E}">
        <p14:creationId xmlns:p14="http://schemas.microsoft.com/office/powerpoint/2010/main" val="324087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nhaltsplatzhalter 4"/>
          <p:cNvGraphicFramePr>
            <a:graphicFrameLocks noGrp="1"/>
          </p:cNvGraphicFramePr>
          <p:nvPr>
            <p:ph idx="1"/>
            <p:extLst>
              <p:ext uri="{D42A27DB-BD31-4B8C-83A1-F6EECF244321}">
                <p14:modId xmlns:p14="http://schemas.microsoft.com/office/powerpoint/2010/main" val="615644660"/>
              </p:ext>
            </p:extLst>
          </p:nvPr>
        </p:nvGraphicFramePr>
        <p:xfrm>
          <a:off x="611560" y="5517232"/>
          <a:ext cx="8232280" cy="487680"/>
        </p:xfrm>
        <a:graphic>
          <a:graphicData uri="http://schemas.openxmlformats.org/drawingml/2006/table">
            <a:tbl>
              <a:tblPr firstRow="1" firstCol="1" bandRow="1">
                <a:tableStyleId>{5C22544A-7EE6-4342-B048-85BDC9FD1C3A}</a:tableStyleId>
              </a:tblPr>
              <a:tblGrid>
                <a:gridCol w="4116140"/>
                <a:gridCol w="4116140"/>
              </a:tblGrid>
              <a:tr h="0">
                <a:tc>
                  <a:txBody>
                    <a:bodyPr/>
                    <a:lstStyle/>
                    <a:p>
                      <a:pPr marL="457200">
                        <a:spcAft>
                          <a:spcPts val="0"/>
                        </a:spcAft>
                      </a:pPr>
                      <a:r>
                        <a:rPr lang="de-DE" sz="1600" dirty="0" err="1" smtClean="0">
                          <a:effectLst/>
                        </a:rPr>
                        <a:t>Clomipramin</a:t>
                      </a:r>
                      <a:r>
                        <a:rPr lang="de-DE" sz="1600" dirty="0" smtClean="0">
                          <a:effectLst/>
                        </a:rPr>
                        <a:t> </a:t>
                      </a:r>
                      <a:br>
                        <a:rPr lang="de-DE" sz="1600" dirty="0" smtClean="0">
                          <a:effectLst/>
                        </a:rPr>
                      </a:br>
                      <a:r>
                        <a:rPr lang="de-DE" sz="1600" dirty="0" smtClean="0">
                          <a:effectLst/>
                        </a:rPr>
                        <a:t>(</a:t>
                      </a:r>
                      <a:r>
                        <a:rPr lang="de-DE" sz="1600" dirty="0" err="1" smtClean="0">
                          <a:effectLst/>
                        </a:rPr>
                        <a:t>Trizyklisches</a:t>
                      </a:r>
                      <a:r>
                        <a:rPr lang="de-DE" sz="1600" dirty="0" smtClean="0">
                          <a:effectLst/>
                        </a:rPr>
                        <a:t> Antidepressivum)</a:t>
                      </a:r>
                      <a:endParaRPr lang="de-DE" sz="1600" dirty="0">
                        <a:effectLst/>
                        <a:latin typeface="Tahoma"/>
                        <a:ea typeface="Times New Roman"/>
                        <a:cs typeface="Times New Roman"/>
                      </a:endParaRPr>
                    </a:p>
                  </a:txBody>
                  <a:tcPr marL="144755" marR="144755" marT="0" marB="0"/>
                </a:tc>
                <a:tc>
                  <a:txBody>
                    <a:bodyPr/>
                    <a:lstStyle/>
                    <a:p>
                      <a:pPr marL="457200">
                        <a:spcAft>
                          <a:spcPts val="0"/>
                        </a:spcAft>
                      </a:pPr>
                      <a:r>
                        <a:rPr lang="de-DE" sz="1600" dirty="0">
                          <a:effectLst/>
                        </a:rPr>
                        <a:t>50-175 mg per </a:t>
                      </a:r>
                      <a:r>
                        <a:rPr lang="de-DE" sz="1600" dirty="0" err="1">
                          <a:effectLst/>
                        </a:rPr>
                        <a:t>inf.</a:t>
                      </a:r>
                      <a:endParaRPr lang="de-DE" sz="1600" dirty="0">
                        <a:effectLst/>
                        <a:latin typeface="Tahoma"/>
                        <a:ea typeface="Times New Roman"/>
                        <a:cs typeface="Times New Roman"/>
                      </a:endParaRPr>
                    </a:p>
                  </a:txBody>
                  <a:tcPr marL="144755" marR="144755" marT="0" marB="0"/>
                </a:tc>
              </a:tr>
            </a:tbl>
          </a:graphicData>
        </a:graphic>
      </p:graphicFrame>
      <p:sp>
        <p:nvSpPr>
          <p:cNvPr id="2" name="Titel 1"/>
          <p:cNvSpPr>
            <a:spLocks noGrp="1"/>
          </p:cNvSpPr>
          <p:nvPr>
            <p:ph type="title"/>
          </p:nvPr>
        </p:nvSpPr>
        <p:spPr/>
        <p:txBody>
          <a:bodyPr/>
          <a:lstStyle/>
          <a:p>
            <a:r>
              <a:rPr lang="de-DE" dirty="0" smtClean="0"/>
              <a:t>Depressiver Stupor</a:t>
            </a:r>
            <a:endParaRPr lang="de-DE" dirty="0"/>
          </a:p>
        </p:txBody>
      </p:sp>
      <p:sp>
        <p:nvSpPr>
          <p:cNvPr id="6" name="Rechteck 5"/>
          <p:cNvSpPr/>
          <p:nvPr/>
        </p:nvSpPr>
        <p:spPr>
          <a:xfrm>
            <a:off x="611560" y="1988840"/>
            <a:ext cx="7920880" cy="1200329"/>
          </a:xfrm>
          <a:prstGeom prst="rect">
            <a:avLst/>
          </a:prstGeom>
        </p:spPr>
        <p:txBody>
          <a:bodyPr wrap="square">
            <a:spAutoFit/>
          </a:bodyPr>
          <a:lstStyle/>
          <a:p>
            <a:pPr marL="285750" indent="-285750">
              <a:buFont typeface="Arial" panose="020B0604020202020204" pitchFamily="34" charset="0"/>
              <a:buChar char="•"/>
            </a:pPr>
            <a:r>
              <a:rPr lang="de-DE" dirty="0" smtClean="0"/>
              <a:t>Ergebnis extremster Antriebshemmung bei Menschen mit einer schweren Depression. </a:t>
            </a:r>
          </a:p>
          <a:p>
            <a:pPr marL="285750" indent="-285750">
              <a:buFont typeface="Arial" panose="020B0604020202020204" pitchFamily="34" charset="0"/>
              <a:buChar char="•"/>
            </a:pPr>
            <a:r>
              <a:rPr lang="de-DE" dirty="0" smtClean="0"/>
              <a:t>Trotz der starken Antriebshemmung besteht Suizidgefahr, was eine Überwachung des Patienten erforderlich macht.</a:t>
            </a:r>
            <a:endParaRPr lang="de-DE" dirty="0"/>
          </a:p>
        </p:txBody>
      </p:sp>
    </p:spTree>
    <p:extLst>
      <p:ext uri="{BB962C8B-B14F-4D97-AF65-F5344CB8AC3E}">
        <p14:creationId xmlns:p14="http://schemas.microsoft.com/office/powerpoint/2010/main" val="2908512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2985993770"/>
              </p:ext>
            </p:extLst>
          </p:nvPr>
        </p:nvGraphicFramePr>
        <p:xfrm>
          <a:off x="567442" y="5661248"/>
          <a:ext cx="8064896" cy="487680"/>
        </p:xfrm>
        <a:graphic>
          <a:graphicData uri="http://schemas.openxmlformats.org/drawingml/2006/table">
            <a:tbl>
              <a:tblPr firstRow="1" firstCol="1" bandRow="1">
                <a:tableStyleId>{5C22544A-7EE6-4342-B048-85BDC9FD1C3A}</a:tableStyleId>
              </a:tblPr>
              <a:tblGrid>
                <a:gridCol w="4032448"/>
                <a:gridCol w="4032448"/>
              </a:tblGrid>
              <a:tr h="0">
                <a:tc>
                  <a:txBody>
                    <a:bodyPr/>
                    <a:lstStyle/>
                    <a:p>
                      <a:pPr marL="457200">
                        <a:spcAft>
                          <a:spcPts val="0"/>
                        </a:spcAft>
                      </a:pPr>
                      <a:r>
                        <a:rPr lang="de-DE" sz="1600" dirty="0" err="1" smtClean="0">
                          <a:effectLst/>
                        </a:rPr>
                        <a:t>Haloperidol</a:t>
                      </a:r>
                      <a:r>
                        <a:rPr lang="de-DE" sz="1600" dirty="0" smtClean="0">
                          <a:effectLst/>
                        </a:rPr>
                        <a:t> </a:t>
                      </a:r>
                      <a:br>
                        <a:rPr lang="de-DE" sz="1600" dirty="0" smtClean="0">
                          <a:effectLst/>
                        </a:rPr>
                      </a:br>
                      <a:r>
                        <a:rPr lang="de-DE" sz="1600" dirty="0" smtClean="0">
                          <a:effectLst/>
                        </a:rPr>
                        <a:t>(Neuroleptikum)</a:t>
                      </a:r>
                      <a:endParaRPr lang="de-DE" sz="1600" dirty="0">
                        <a:effectLst/>
                        <a:latin typeface="Tahoma"/>
                        <a:ea typeface="Times New Roman"/>
                        <a:cs typeface="Times New Roman"/>
                      </a:endParaRPr>
                    </a:p>
                  </a:txBody>
                  <a:tcPr marL="68580" marR="68580" marT="0" marB="0"/>
                </a:tc>
                <a:tc>
                  <a:txBody>
                    <a:bodyPr/>
                    <a:lstStyle/>
                    <a:p>
                      <a:pPr marL="457200">
                        <a:spcAft>
                          <a:spcPts val="0"/>
                        </a:spcAft>
                      </a:pPr>
                      <a:r>
                        <a:rPr lang="de-DE" sz="1600" dirty="0">
                          <a:effectLst/>
                        </a:rPr>
                        <a:t>5-10 mg </a:t>
                      </a:r>
                      <a:r>
                        <a:rPr lang="de-DE" sz="1600" dirty="0" err="1">
                          <a:effectLst/>
                        </a:rPr>
                        <a:t>i.v.</a:t>
                      </a:r>
                      <a:r>
                        <a:rPr lang="de-DE" sz="1600" dirty="0">
                          <a:effectLst/>
                        </a:rPr>
                        <a:t> oder </a:t>
                      </a:r>
                      <a:r>
                        <a:rPr lang="de-DE" sz="1600" dirty="0" err="1">
                          <a:effectLst/>
                        </a:rPr>
                        <a:t>i.m</a:t>
                      </a:r>
                      <a:r>
                        <a:rPr lang="de-DE" sz="1600" dirty="0">
                          <a:effectLst/>
                        </a:rPr>
                        <a:t>.</a:t>
                      </a:r>
                    </a:p>
                    <a:p>
                      <a:pPr marL="457200">
                        <a:spcAft>
                          <a:spcPts val="0"/>
                        </a:spcAft>
                      </a:pPr>
                      <a:r>
                        <a:rPr lang="de-DE" sz="1600" dirty="0">
                          <a:effectLst/>
                        </a:rPr>
                        <a:t>Dann max. 50 mg/Tag</a:t>
                      </a:r>
                      <a:endParaRPr lang="de-DE" sz="1600"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smtClean="0"/>
              <a:t>Katatonie</a:t>
            </a:r>
            <a:endParaRPr lang="de-DE" dirty="0"/>
          </a:p>
        </p:txBody>
      </p:sp>
      <p:sp>
        <p:nvSpPr>
          <p:cNvPr id="5" name="Rechteck 4"/>
          <p:cNvSpPr/>
          <p:nvPr/>
        </p:nvSpPr>
        <p:spPr>
          <a:xfrm>
            <a:off x="387422" y="1772816"/>
            <a:ext cx="8424936" cy="3785652"/>
          </a:xfrm>
          <a:prstGeom prst="rect">
            <a:avLst/>
          </a:prstGeom>
        </p:spPr>
        <p:txBody>
          <a:bodyPr wrap="square">
            <a:spAutoFit/>
          </a:bodyPr>
          <a:lstStyle/>
          <a:p>
            <a:r>
              <a:rPr lang="de-DE" sz="1600" dirty="0" smtClean="0"/>
              <a:t>Bei schizophrenen Psychose </a:t>
            </a:r>
          </a:p>
          <a:p>
            <a:pPr marL="285750" indent="-285750">
              <a:buFont typeface="Arial" panose="020B0604020202020204" pitchFamily="34" charset="0"/>
              <a:buChar char="•"/>
            </a:pPr>
            <a:r>
              <a:rPr lang="de-DE" sz="1600" dirty="0" smtClean="0"/>
              <a:t>Der Muskeltonus (Muskelspannung) der Betroffenen ist stark erhöht (Rigor = Muskelstarre). </a:t>
            </a:r>
          </a:p>
          <a:p>
            <a:pPr marL="285750" indent="-285750">
              <a:buFont typeface="Arial" panose="020B0604020202020204" pitchFamily="34" charset="0"/>
              <a:buChar char="•"/>
            </a:pPr>
            <a:r>
              <a:rPr lang="de-DE" sz="1600" dirty="0" smtClean="0"/>
              <a:t>Das kann zur Katalepsie („wächsernen Biegsamkeit“) führen: Von Mitmenschen (wie dem Arzt) passiv herbeigeführte Körperhaltungen (wie starke gekrümmte Arme und Finger) behält der Patient in einer Weise bei, wie es willkürlich niemals möglich wäre – und dies manchmal über Stunden.</a:t>
            </a:r>
          </a:p>
          <a:p>
            <a:pPr marL="285750" indent="-285750">
              <a:buFont typeface="Arial" panose="020B0604020202020204" pitchFamily="34" charset="0"/>
              <a:buChar char="•"/>
            </a:pPr>
            <a:r>
              <a:rPr lang="de-DE" sz="1600" dirty="0" smtClean="0">
                <a:effectLst/>
              </a:rPr>
              <a:t>Zusätzlich liegt meist </a:t>
            </a:r>
            <a:r>
              <a:rPr lang="de-DE" sz="1600" dirty="0" err="1" smtClean="0">
                <a:effectLst/>
              </a:rPr>
              <a:t>Mutismus</a:t>
            </a:r>
            <a:r>
              <a:rPr lang="de-DE" sz="1600" dirty="0" smtClean="0">
                <a:effectLst/>
              </a:rPr>
              <a:t> vor. Das heißt, dass die Betroffenen nicht mehr sprechen oder nur mehr das Gehörte wiederholen. </a:t>
            </a:r>
          </a:p>
          <a:p>
            <a:pPr marL="285750" indent="-285750">
              <a:buFont typeface="Arial" panose="020B0604020202020204" pitchFamily="34" charset="0"/>
              <a:buChar char="•"/>
            </a:pPr>
            <a:r>
              <a:rPr lang="de-DE" sz="1600" dirty="0" smtClean="0">
                <a:effectLst/>
              </a:rPr>
              <a:t>Bei </a:t>
            </a:r>
            <a:r>
              <a:rPr lang="de-DE" sz="1600" dirty="0" err="1" smtClean="0">
                <a:effectLst/>
              </a:rPr>
              <a:t>katatoner</a:t>
            </a:r>
            <a:r>
              <a:rPr lang="de-DE" sz="1600" dirty="0" smtClean="0">
                <a:effectLst/>
              </a:rPr>
              <a:t> Erregung werfen sich die Patienten zum Beispiel auf den Boden, ziehen Grimassen und zeigen ziellos aggressives Verhalten. Die Willkürbewegungen sind eckig und disharmonisch. </a:t>
            </a:r>
          </a:p>
          <a:p>
            <a:pPr marL="285750" indent="-285750">
              <a:buFont typeface="Arial" panose="020B0604020202020204" pitchFamily="34" charset="0"/>
              <a:buChar char="•"/>
            </a:pPr>
            <a:r>
              <a:rPr lang="de-DE" sz="1600" dirty="0" smtClean="0">
                <a:effectLst/>
              </a:rPr>
              <a:t>Im Falle einer </a:t>
            </a:r>
            <a:r>
              <a:rPr lang="de-DE" sz="1600" dirty="0" err="1" smtClean="0">
                <a:effectLst/>
              </a:rPr>
              <a:t>katatonen</a:t>
            </a:r>
            <a:r>
              <a:rPr lang="de-DE" sz="1600" dirty="0" smtClean="0">
                <a:effectLst/>
              </a:rPr>
              <a:t> Schizophrenie können sich die Symptome zwischen enormer Erregung und extremer Passivität bewegen. </a:t>
            </a:r>
          </a:p>
          <a:p>
            <a:pPr marL="285750" indent="-285750">
              <a:buFont typeface="Arial" panose="020B0604020202020204" pitchFamily="34" charset="0"/>
              <a:buChar char="•"/>
            </a:pPr>
            <a:endParaRPr lang="de-DE" sz="1600" dirty="0"/>
          </a:p>
        </p:txBody>
      </p:sp>
    </p:spTree>
    <p:extLst>
      <p:ext uri="{BB962C8B-B14F-4D97-AF65-F5344CB8AC3E}">
        <p14:creationId xmlns:p14="http://schemas.microsoft.com/office/powerpoint/2010/main" val="3580677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298827486"/>
              </p:ext>
            </p:extLst>
          </p:nvPr>
        </p:nvGraphicFramePr>
        <p:xfrm>
          <a:off x="827583" y="4653136"/>
          <a:ext cx="7992888" cy="487680"/>
        </p:xfrm>
        <a:graphic>
          <a:graphicData uri="http://schemas.openxmlformats.org/drawingml/2006/table">
            <a:tbl>
              <a:tblPr firstRow="1" firstCol="1" bandRow="1">
                <a:tableStyleId>{5C22544A-7EE6-4342-B048-85BDC9FD1C3A}</a:tableStyleId>
              </a:tblPr>
              <a:tblGrid>
                <a:gridCol w="3996444"/>
                <a:gridCol w="3996444"/>
              </a:tblGrid>
              <a:tr h="0">
                <a:tc>
                  <a:txBody>
                    <a:bodyPr/>
                    <a:lstStyle/>
                    <a:p>
                      <a:pPr marL="457200">
                        <a:spcAft>
                          <a:spcPts val="0"/>
                        </a:spcAft>
                      </a:pPr>
                      <a:r>
                        <a:rPr lang="de-DE" sz="1600" dirty="0" err="1" smtClean="0">
                          <a:effectLst/>
                        </a:rPr>
                        <a:t>Lorazepam</a:t>
                      </a:r>
                      <a:r>
                        <a:rPr lang="de-DE" sz="1600" dirty="0" smtClean="0">
                          <a:effectLst/>
                        </a:rPr>
                        <a:t> </a:t>
                      </a:r>
                      <a:br>
                        <a:rPr lang="de-DE" sz="1600" dirty="0" smtClean="0">
                          <a:effectLst/>
                        </a:rPr>
                      </a:br>
                      <a:r>
                        <a:rPr lang="de-DE" sz="1600" dirty="0" smtClean="0">
                          <a:effectLst/>
                        </a:rPr>
                        <a:t>(Benzodiazepin)</a:t>
                      </a:r>
                      <a:endParaRPr lang="de-DE" sz="1600" dirty="0">
                        <a:effectLst/>
                        <a:latin typeface="Tahoma"/>
                        <a:ea typeface="Times New Roman"/>
                        <a:cs typeface="Times New Roman"/>
                      </a:endParaRPr>
                    </a:p>
                  </a:txBody>
                  <a:tcPr marL="68580" marR="68580" marT="0" marB="0"/>
                </a:tc>
                <a:tc>
                  <a:txBody>
                    <a:bodyPr/>
                    <a:lstStyle/>
                    <a:p>
                      <a:pPr marL="457200">
                        <a:spcAft>
                          <a:spcPts val="0"/>
                        </a:spcAft>
                      </a:pPr>
                      <a:r>
                        <a:rPr lang="de-DE" sz="1600" dirty="0">
                          <a:effectLst/>
                        </a:rPr>
                        <a:t>1-2 mg </a:t>
                      </a:r>
                      <a:r>
                        <a:rPr lang="de-DE" sz="1600" dirty="0" err="1">
                          <a:effectLst/>
                        </a:rPr>
                        <a:t>i.v.</a:t>
                      </a:r>
                      <a:r>
                        <a:rPr lang="de-DE" sz="1600" dirty="0">
                          <a:effectLst/>
                        </a:rPr>
                        <a:t>, </a:t>
                      </a:r>
                      <a:r>
                        <a:rPr lang="de-DE" sz="1600" dirty="0" err="1">
                          <a:effectLst/>
                        </a:rPr>
                        <a:t>i.m</a:t>
                      </a:r>
                      <a:r>
                        <a:rPr lang="de-DE" sz="1600" dirty="0">
                          <a:effectLst/>
                        </a:rPr>
                        <a:t>. oder </a:t>
                      </a:r>
                      <a:r>
                        <a:rPr lang="de-DE" sz="1600" dirty="0" err="1">
                          <a:effectLst/>
                        </a:rPr>
                        <a:t>p.o</a:t>
                      </a:r>
                      <a:r>
                        <a:rPr lang="de-DE" sz="1600" dirty="0">
                          <a:effectLst/>
                        </a:rPr>
                        <a:t>.</a:t>
                      </a:r>
                    </a:p>
                    <a:p>
                      <a:pPr marL="457200">
                        <a:spcAft>
                          <a:spcPts val="0"/>
                        </a:spcAft>
                      </a:pPr>
                      <a:r>
                        <a:rPr lang="de-DE" sz="1600" dirty="0">
                          <a:effectLst/>
                        </a:rPr>
                        <a:t>Dann max. 10 mg/Tag</a:t>
                      </a:r>
                      <a:endParaRPr lang="de-DE" sz="1600"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err="1"/>
              <a:t>Psychog</a:t>
            </a:r>
            <a:r>
              <a:rPr lang="de-DE" dirty="0"/>
              <a:t>. Stupor</a:t>
            </a:r>
          </a:p>
        </p:txBody>
      </p:sp>
      <p:sp>
        <p:nvSpPr>
          <p:cNvPr id="5" name="Rechteck 4"/>
          <p:cNvSpPr/>
          <p:nvPr/>
        </p:nvSpPr>
        <p:spPr>
          <a:xfrm>
            <a:off x="323528" y="2136339"/>
            <a:ext cx="8424936" cy="1477328"/>
          </a:xfrm>
          <a:prstGeom prst="rect">
            <a:avLst/>
          </a:prstGeom>
        </p:spPr>
        <p:txBody>
          <a:bodyPr wrap="square">
            <a:spAutoFit/>
          </a:bodyPr>
          <a:lstStyle/>
          <a:p>
            <a:r>
              <a:rPr lang="de-DE" dirty="0" smtClean="0"/>
              <a:t>Unter diesen Begriff fallen all jene Fälle von Stupor, die ohne Depression oder schizophrene Psychose auftreten. Es gibt auch keine Hinweise auf eine organische Ursache. Vielmehr lässt sich ein enger Zusammenhang zu einem kürzlich vorausgegangenen traumatischen Erlebnis oder belastenden Problem erkennen.</a:t>
            </a:r>
            <a:endParaRPr lang="de-DE" dirty="0"/>
          </a:p>
        </p:txBody>
      </p:sp>
    </p:spTree>
    <p:extLst>
      <p:ext uri="{BB962C8B-B14F-4D97-AF65-F5344CB8AC3E}">
        <p14:creationId xmlns:p14="http://schemas.microsoft.com/office/powerpoint/2010/main" val="358643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Schizophrenie, Manie</a:t>
            </a:r>
          </a:p>
        </p:txBody>
      </p:sp>
      <p:sp>
        <p:nvSpPr>
          <p:cNvPr id="5" name="Rechteck 4"/>
          <p:cNvSpPr/>
          <p:nvPr/>
        </p:nvSpPr>
        <p:spPr>
          <a:xfrm>
            <a:off x="179512" y="1443841"/>
            <a:ext cx="8784976" cy="3139321"/>
          </a:xfrm>
          <a:prstGeom prst="rect">
            <a:avLst/>
          </a:prstGeom>
        </p:spPr>
        <p:txBody>
          <a:bodyPr wrap="square">
            <a:spAutoFit/>
          </a:bodyPr>
          <a:lstStyle/>
          <a:p>
            <a:r>
              <a:rPr lang="de-DE" b="1" dirty="0" smtClean="0"/>
              <a:t>paranoiden Schizophrenie</a:t>
            </a:r>
            <a:r>
              <a:rPr lang="de-DE" dirty="0" smtClean="0"/>
              <a:t> Wahnvorstellungen und Halluzinationen</a:t>
            </a:r>
            <a:r>
              <a:rPr lang="de-DE" b="1" dirty="0" smtClean="0"/>
              <a:t>. </a:t>
            </a:r>
            <a:r>
              <a:rPr lang="de-DE" dirty="0" smtClean="0"/>
              <a:t>Betroffene glauben beispielsweise, Außerirdische oder Geister würden sie beobachten und mit ihnen reden. Oder sie sind der Überzeugung, dass sie verfolgt werden oder dass ihre Gedanken abgehört werden. Viele hören Stimmen, die ihnen Befehle erteilen oder Angst</a:t>
            </a:r>
          </a:p>
          <a:p>
            <a:endParaRPr lang="de-DE" dirty="0" smtClean="0"/>
          </a:p>
          <a:p>
            <a:r>
              <a:rPr lang="de-DE" b="1" dirty="0" err="1" smtClean="0"/>
              <a:t>katatone</a:t>
            </a:r>
            <a:r>
              <a:rPr lang="de-DE" b="1" dirty="0" smtClean="0"/>
              <a:t> Schizophrenie</a:t>
            </a:r>
            <a:r>
              <a:rPr lang="de-DE" dirty="0" smtClean="0"/>
              <a:t>  </a:t>
            </a:r>
          </a:p>
          <a:p>
            <a:r>
              <a:rPr lang="de-DE" b="1" dirty="0" smtClean="0"/>
              <a:t>Bewegungsstörungen</a:t>
            </a:r>
            <a:r>
              <a:rPr lang="de-DE" dirty="0" smtClean="0"/>
              <a:t> mit Stupor oder Unruhe. Zum Beispiel schaukelt er mit dem Oberkörper hin und her. Auch kann es vorkommen, dass der Patient genau das Gegenteil von dem tut, was man ihm sagt – oder dass er wie ein Automat allen Wünschen nachkommt.</a:t>
            </a:r>
            <a:endParaRPr lang="de-DE" dirty="0"/>
          </a:p>
        </p:txBody>
      </p:sp>
    </p:spTree>
    <p:extLst>
      <p:ext uri="{BB962C8B-B14F-4D97-AF65-F5344CB8AC3E}">
        <p14:creationId xmlns:p14="http://schemas.microsoft.com/office/powerpoint/2010/main" val="4124890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Schizophrenie, Manie</a:t>
            </a:r>
          </a:p>
        </p:txBody>
      </p:sp>
      <p:sp>
        <p:nvSpPr>
          <p:cNvPr id="5" name="Rechteck 4"/>
          <p:cNvSpPr/>
          <p:nvPr/>
        </p:nvSpPr>
        <p:spPr>
          <a:xfrm>
            <a:off x="179512" y="1443841"/>
            <a:ext cx="8784976" cy="4524315"/>
          </a:xfrm>
          <a:prstGeom prst="rect">
            <a:avLst/>
          </a:prstGeom>
        </p:spPr>
        <p:txBody>
          <a:bodyPr wrap="square">
            <a:spAutoFit/>
          </a:bodyPr>
          <a:lstStyle/>
          <a:p>
            <a:r>
              <a:rPr lang="de-DE" b="1" dirty="0" err="1" smtClean="0"/>
              <a:t>hebephrene</a:t>
            </a:r>
            <a:r>
              <a:rPr lang="de-DE" b="1" dirty="0" smtClean="0"/>
              <a:t> Schizophrenie</a:t>
            </a:r>
            <a:r>
              <a:rPr lang="de-DE" dirty="0" smtClean="0"/>
              <a:t> </a:t>
            </a:r>
          </a:p>
          <a:p>
            <a:r>
              <a:rPr lang="de-DE" dirty="0" smtClean="0"/>
              <a:t>Störung des Gefühls- und Gemütslebens. Charakteristisch ist vor allem der "läppische Affekt": Der Schizophrene verhält sich unangemessen heiter, unreif und albern. Zum Beispiel lacht er immer wieder, obwohl es keinen objektiven Grund dazu gibt. Weitere häufige Symptome der </a:t>
            </a:r>
            <a:r>
              <a:rPr lang="de-DE" dirty="0" err="1" smtClean="0"/>
              <a:t>hebephrenen</a:t>
            </a:r>
            <a:r>
              <a:rPr lang="de-DE" dirty="0" smtClean="0"/>
              <a:t> Schizophrenie sind Denkstörungen oder ein flapsiges, unberechenbares Auftreten.  </a:t>
            </a:r>
          </a:p>
          <a:p>
            <a:endParaRPr lang="de-DE" dirty="0" smtClean="0"/>
          </a:p>
          <a:p>
            <a:r>
              <a:rPr lang="de-DE" b="1" dirty="0" err="1" smtClean="0"/>
              <a:t>Schizophrenia</a:t>
            </a:r>
            <a:r>
              <a:rPr lang="de-DE" b="1" dirty="0" smtClean="0"/>
              <a:t> </a:t>
            </a:r>
            <a:r>
              <a:rPr lang="de-DE" b="1" dirty="0" err="1" smtClean="0"/>
              <a:t>simplex</a:t>
            </a:r>
            <a:r>
              <a:rPr lang="de-DE" dirty="0" smtClean="0"/>
              <a:t> </a:t>
            </a:r>
          </a:p>
          <a:p>
            <a:r>
              <a:rPr lang="de-DE" dirty="0" smtClean="0"/>
              <a:t>Die intellektuelle Leistungsfähigkeit verringert sich allmählich, die Konzentrationsfähigkeit nimmt ab. Die Person interessiert sich immer weniger für Dinge, die ihr früher wichtig waren, und sie zieht sich zurück. Auf Außenstehende wirken die Erkrankten "merkwürdig" und "verschroben". Halluzinationen und Wahnvorstellungen treten bei der </a:t>
            </a:r>
            <a:r>
              <a:rPr lang="de-DE" dirty="0" err="1" smtClean="0"/>
              <a:t>Schizophrenia</a:t>
            </a:r>
            <a:r>
              <a:rPr lang="de-DE" dirty="0" smtClean="0"/>
              <a:t> </a:t>
            </a:r>
            <a:r>
              <a:rPr lang="de-DE" dirty="0" err="1" smtClean="0"/>
              <a:t>simplex</a:t>
            </a:r>
            <a:r>
              <a:rPr lang="de-DE" dirty="0" smtClean="0"/>
              <a:t> </a:t>
            </a:r>
            <a:r>
              <a:rPr lang="de-DE" b="1" dirty="0" smtClean="0"/>
              <a:t>nicht </a:t>
            </a:r>
            <a:r>
              <a:rPr lang="de-DE" dirty="0" smtClean="0"/>
              <a:t>auf.</a:t>
            </a:r>
          </a:p>
          <a:p>
            <a:endParaRPr lang="de-DE" dirty="0"/>
          </a:p>
        </p:txBody>
      </p:sp>
    </p:spTree>
    <p:extLst>
      <p:ext uri="{BB962C8B-B14F-4D97-AF65-F5344CB8AC3E}">
        <p14:creationId xmlns:p14="http://schemas.microsoft.com/office/powerpoint/2010/main" val="4158645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989543105"/>
              </p:ext>
            </p:extLst>
          </p:nvPr>
        </p:nvGraphicFramePr>
        <p:xfrm>
          <a:off x="323527" y="4581128"/>
          <a:ext cx="8496946" cy="1950720"/>
        </p:xfrm>
        <a:graphic>
          <a:graphicData uri="http://schemas.openxmlformats.org/drawingml/2006/table">
            <a:tbl>
              <a:tblPr firstRow="1" firstCol="1" bandRow="1">
                <a:tableStyleId>{5C22544A-7EE6-4342-B048-85BDC9FD1C3A}</a:tableStyleId>
              </a:tblPr>
              <a:tblGrid>
                <a:gridCol w="4248473"/>
                <a:gridCol w="4248473"/>
              </a:tblGrid>
              <a:tr h="1950720">
                <a:tc>
                  <a:txBody>
                    <a:bodyPr/>
                    <a:lstStyle/>
                    <a:p>
                      <a:pPr marL="457200">
                        <a:spcAft>
                          <a:spcPts val="0"/>
                        </a:spcAft>
                      </a:pPr>
                      <a:r>
                        <a:rPr lang="de-DE" sz="1600" dirty="0" err="1" smtClean="0">
                          <a:effectLst/>
                        </a:rPr>
                        <a:t>Haloperidol</a:t>
                      </a:r>
                      <a:r>
                        <a:rPr lang="de-DE" sz="1600" dirty="0" smtClean="0">
                          <a:effectLst/>
                        </a:rPr>
                        <a:t> </a:t>
                      </a:r>
                      <a:br>
                        <a:rPr lang="de-DE" sz="1600" dirty="0" smtClean="0">
                          <a:effectLst/>
                        </a:rPr>
                      </a:br>
                      <a:r>
                        <a:rPr lang="de-DE" sz="1600" dirty="0" smtClean="0">
                          <a:effectLst/>
                        </a:rPr>
                        <a:t>(Neuroleptikum)</a:t>
                      </a:r>
                      <a:endParaRPr lang="de-DE" sz="1600" dirty="0">
                        <a:effectLst/>
                      </a:endParaRPr>
                    </a:p>
                    <a:p>
                      <a:pPr marL="457200">
                        <a:spcAft>
                          <a:spcPts val="0"/>
                        </a:spcAft>
                      </a:pPr>
                      <a:r>
                        <a:rPr lang="de-DE" sz="1600" dirty="0">
                          <a:effectLst/>
                        </a:rPr>
                        <a:t> </a:t>
                      </a:r>
                    </a:p>
                    <a:p>
                      <a:pPr marL="457200">
                        <a:spcAft>
                          <a:spcPts val="0"/>
                        </a:spcAft>
                      </a:pPr>
                      <a:r>
                        <a:rPr lang="de-DE" sz="1600" dirty="0" err="1" smtClean="0">
                          <a:effectLst/>
                        </a:rPr>
                        <a:t>Levomepromazin</a:t>
                      </a:r>
                      <a:r>
                        <a:rPr lang="de-DE" sz="1600" dirty="0" smtClean="0">
                          <a:effectLst/>
                        </a:rPr>
                        <a:t> </a:t>
                      </a:r>
                    </a:p>
                    <a:p>
                      <a:pPr marL="457200">
                        <a:spcAft>
                          <a:spcPts val="0"/>
                        </a:spcAft>
                      </a:pPr>
                      <a:r>
                        <a:rPr lang="de-DE" sz="1600" dirty="0" smtClean="0">
                          <a:effectLst/>
                        </a:rPr>
                        <a:t>(Neuroleptikum)</a:t>
                      </a:r>
                      <a:endParaRPr lang="de-DE" sz="1600" dirty="0">
                        <a:effectLst/>
                      </a:endParaRPr>
                    </a:p>
                    <a:p>
                      <a:pPr marL="457200">
                        <a:spcAft>
                          <a:spcPts val="0"/>
                        </a:spcAft>
                      </a:pPr>
                      <a:r>
                        <a:rPr lang="de-DE" sz="1600" dirty="0">
                          <a:effectLst/>
                        </a:rPr>
                        <a:t>  </a:t>
                      </a:r>
                    </a:p>
                    <a:p>
                      <a:pPr marL="457200">
                        <a:spcAft>
                          <a:spcPts val="0"/>
                        </a:spcAft>
                      </a:pPr>
                      <a:r>
                        <a:rPr lang="de-DE" sz="1600" dirty="0" err="1" smtClean="0">
                          <a:effectLst/>
                        </a:rPr>
                        <a:t>Olanzapin</a:t>
                      </a:r>
                      <a:r>
                        <a:rPr lang="de-DE" sz="1600" dirty="0" smtClean="0">
                          <a:effectLst/>
                        </a:rPr>
                        <a:t> </a:t>
                      </a:r>
                    </a:p>
                    <a:p>
                      <a:pPr marL="457200">
                        <a:spcAft>
                          <a:spcPts val="0"/>
                        </a:spcAft>
                      </a:pPr>
                      <a:r>
                        <a:rPr lang="de-DE" sz="1600" dirty="0" smtClean="0">
                          <a:effectLst/>
                        </a:rPr>
                        <a:t>(atypisches Neuroleptikum)</a:t>
                      </a:r>
                      <a:endParaRPr lang="de-DE" sz="1600" dirty="0">
                        <a:effectLst/>
                        <a:latin typeface="Tahoma"/>
                        <a:ea typeface="Times New Roman"/>
                        <a:cs typeface="Times New Roman"/>
                      </a:endParaRPr>
                    </a:p>
                  </a:txBody>
                  <a:tcPr marL="68580" marR="68580" marT="0" marB="0"/>
                </a:tc>
                <a:tc>
                  <a:txBody>
                    <a:bodyPr/>
                    <a:lstStyle/>
                    <a:p>
                      <a:pPr marL="457200">
                        <a:spcAft>
                          <a:spcPts val="0"/>
                        </a:spcAft>
                      </a:pPr>
                      <a:r>
                        <a:rPr lang="de-DE" sz="1600" dirty="0">
                          <a:effectLst/>
                        </a:rPr>
                        <a:t>5-10 mg </a:t>
                      </a:r>
                      <a:r>
                        <a:rPr lang="de-DE" sz="1600" dirty="0" err="1">
                          <a:effectLst/>
                        </a:rPr>
                        <a:t>i.v.</a:t>
                      </a:r>
                      <a:r>
                        <a:rPr lang="de-DE" sz="1600" dirty="0">
                          <a:effectLst/>
                        </a:rPr>
                        <a:t> oder </a:t>
                      </a:r>
                      <a:r>
                        <a:rPr lang="de-DE" sz="1600" dirty="0" err="1">
                          <a:effectLst/>
                        </a:rPr>
                        <a:t>i.m</a:t>
                      </a:r>
                      <a:r>
                        <a:rPr lang="de-DE" sz="1600" dirty="0">
                          <a:effectLst/>
                        </a:rPr>
                        <a:t>.</a:t>
                      </a:r>
                    </a:p>
                    <a:p>
                      <a:pPr marL="457200">
                        <a:spcAft>
                          <a:spcPts val="0"/>
                        </a:spcAft>
                      </a:pPr>
                      <a:r>
                        <a:rPr lang="de-DE" sz="1600" dirty="0">
                          <a:effectLst/>
                        </a:rPr>
                        <a:t>Dann 1-2x alle 30 min</a:t>
                      </a:r>
                    </a:p>
                    <a:p>
                      <a:pPr marL="457200">
                        <a:spcAft>
                          <a:spcPts val="0"/>
                        </a:spcAft>
                      </a:pPr>
                      <a:r>
                        <a:rPr lang="de-DE" sz="1600" dirty="0">
                          <a:effectLst/>
                        </a:rPr>
                        <a:t> </a:t>
                      </a:r>
                    </a:p>
                    <a:p>
                      <a:pPr marL="457200">
                        <a:spcAft>
                          <a:spcPts val="0"/>
                        </a:spcAft>
                      </a:pPr>
                      <a:r>
                        <a:rPr lang="de-DE" sz="1600" dirty="0">
                          <a:effectLst/>
                        </a:rPr>
                        <a:t>25-50 mg </a:t>
                      </a:r>
                      <a:r>
                        <a:rPr lang="de-DE" sz="1600" dirty="0" err="1">
                          <a:effectLst/>
                        </a:rPr>
                        <a:t>i.m</a:t>
                      </a:r>
                      <a:r>
                        <a:rPr lang="de-DE" sz="1600" dirty="0">
                          <a:effectLst/>
                        </a:rPr>
                        <a:t>.</a:t>
                      </a:r>
                    </a:p>
                    <a:p>
                      <a:pPr marL="457200">
                        <a:spcAft>
                          <a:spcPts val="0"/>
                        </a:spcAft>
                      </a:pPr>
                      <a:r>
                        <a:rPr lang="de-DE" sz="1600" dirty="0">
                          <a:effectLst/>
                        </a:rPr>
                        <a:t>Dann 2-3x alle 30 min</a:t>
                      </a:r>
                    </a:p>
                    <a:p>
                      <a:pPr marL="457200">
                        <a:spcAft>
                          <a:spcPts val="0"/>
                        </a:spcAft>
                      </a:pPr>
                      <a:r>
                        <a:rPr lang="de-DE" sz="1600" dirty="0">
                          <a:effectLst/>
                        </a:rPr>
                        <a:t> </a:t>
                      </a:r>
                    </a:p>
                    <a:p>
                      <a:pPr marL="457200">
                        <a:spcAft>
                          <a:spcPts val="0"/>
                        </a:spcAft>
                      </a:pPr>
                      <a:r>
                        <a:rPr lang="de-DE" sz="1600" dirty="0">
                          <a:effectLst/>
                        </a:rPr>
                        <a:t>10 mg </a:t>
                      </a:r>
                      <a:r>
                        <a:rPr lang="de-DE" sz="1600" dirty="0" err="1">
                          <a:effectLst/>
                        </a:rPr>
                        <a:t>p.o</a:t>
                      </a:r>
                      <a:r>
                        <a:rPr lang="de-DE" sz="1600" dirty="0">
                          <a:effectLst/>
                        </a:rPr>
                        <a:t>. oder </a:t>
                      </a:r>
                      <a:r>
                        <a:rPr lang="de-DE" sz="1600" dirty="0" err="1">
                          <a:effectLst/>
                        </a:rPr>
                        <a:t>i.m</a:t>
                      </a:r>
                      <a:r>
                        <a:rPr lang="de-DE" sz="1600" dirty="0">
                          <a:effectLst/>
                        </a:rPr>
                        <a:t>.</a:t>
                      </a:r>
                    </a:p>
                    <a:p>
                      <a:pPr marL="457200">
                        <a:spcAft>
                          <a:spcPts val="0"/>
                        </a:spcAft>
                      </a:pPr>
                      <a:r>
                        <a:rPr lang="de-DE" sz="1600" dirty="0">
                          <a:effectLst/>
                        </a:rPr>
                        <a:t>Dann max. 30 mg/Tag</a:t>
                      </a:r>
                      <a:endParaRPr lang="de-DE" sz="1600"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a:t>Schizophrenie, Manie</a:t>
            </a:r>
          </a:p>
        </p:txBody>
      </p:sp>
      <p:sp>
        <p:nvSpPr>
          <p:cNvPr id="5" name="Rechteck 4"/>
          <p:cNvSpPr/>
          <p:nvPr/>
        </p:nvSpPr>
        <p:spPr>
          <a:xfrm>
            <a:off x="179512" y="1443841"/>
            <a:ext cx="8784976" cy="2862322"/>
          </a:xfrm>
          <a:prstGeom prst="rect">
            <a:avLst/>
          </a:prstGeom>
        </p:spPr>
        <p:txBody>
          <a:bodyPr wrap="square">
            <a:spAutoFit/>
          </a:bodyPr>
          <a:lstStyle/>
          <a:p>
            <a:r>
              <a:rPr lang="de-DE" b="1" dirty="0" smtClean="0"/>
              <a:t>Manie</a:t>
            </a:r>
            <a:r>
              <a:rPr lang="de-DE" dirty="0" smtClean="0"/>
              <a:t> </a:t>
            </a:r>
          </a:p>
          <a:p>
            <a:r>
              <a:rPr lang="de-DE" dirty="0" smtClean="0"/>
              <a:t>ist eine psychische Erkrankung, bei der das Gefühlserleben und die Gefühlswelt der Betroffenen gestört sind (affektive Störung). </a:t>
            </a:r>
          </a:p>
          <a:p>
            <a:pPr marL="285750" indent="-285750">
              <a:buFont typeface="Arial" panose="020B0604020202020204" pitchFamily="34" charset="0"/>
              <a:buChar char="•"/>
            </a:pPr>
            <a:r>
              <a:rPr lang="de-DE" dirty="0" smtClean="0"/>
              <a:t>übermäßiges und unbegründetes Hochgefühl </a:t>
            </a:r>
          </a:p>
          <a:p>
            <a:pPr marL="285750" indent="-285750">
              <a:buFont typeface="Arial" panose="020B0604020202020204" pitchFamily="34" charset="0"/>
              <a:buChar char="•"/>
            </a:pPr>
            <a:r>
              <a:rPr lang="de-DE" dirty="0" smtClean="0"/>
              <a:t>übersteigertes Selbstwertgefühl </a:t>
            </a:r>
          </a:p>
          <a:p>
            <a:pPr marL="285750" indent="-285750">
              <a:buFont typeface="Arial" panose="020B0604020202020204" pitchFamily="34" charset="0"/>
              <a:buChar char="•"/>
            </a:pPr>
            <a:r>
              <a:rPr lang="de-DE" dirty="0" smtClean="0"/>
              <a:t>maßlose Aktivität </a:t>
            </a:r>
          </a:p>
          <a:p>
            <a:pPr marL="285750" indent="-285750">
              <a:buFont typeface="Arial" panose="020B0604020202020204" pitchFamily="34" charset="0"/>
              <a:buChar char="•"/>
            </a:pPr>
            <a:r>
              <a:rPr lang="de-DE" dirty="0" smtClean="0"/>
              <a:t>Rastlosigkeit</a:t>
            </a:r>
          </a:p>
          <a:p>
            <a:pPr marL="285750" indent="-285750">
              <a:buFont typeface="Arial" panose="020B0604020202020204" pitchFamily="34" charset="0"/>
              <a:buChar char="•"/>
            </a:pPr>
            <a:r>
              <a:rPr lang="de-DE" dirty="0" smtClean="0"/>
              <a:t>Gefahr, sich selbst und anderen Schaden zuzufügen </a:t>
            </a:r>
          </a:p>
          <a:p>
            <a:pPr marL="285750" indent="-285750">
              <a:buFont typeface="Arial" panose="020B0604020202020204" pitchFamily="34" charset="0"/>
              <a:buChar char="•"/>
            </a:pPr>
            <a:r>
              <a:rPr lang="de-DE" dirty="0" smtClean="0"/>
              <a:t>Dieser Zustand kann innerhalb weniger Sekunden in Gereiztheit umschlagen. </a:t>
            </a:r>
            <a:endParaRPr lang="de-DE" dirty="0"/>
          </a:p>
        </p:txBody>
      </p:sp>
    </p:spTree>
    <p:extLst>
      <p:ext uri="{BB962C8B-B14F-4D97-AF65-F5344CB8AC3E}">
        <p14:creationId xmlns:p14="http://schemas.microsoft.com/office/powerpoint/2010/main" val="2926593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969272451"/>
              </p:ext>
            </p:extLst>
          </p:nvPr>
        </p:nvGraphicFramePr>
        <p:xfrm>
          <a:off x="1187624" y="5445224"/>
          <a:ext cx="7056784" cy="731520"/>
        </p:xfrm>
        <a:graphic>
          <a:graphicData uri="http://schemas.openxmlformats.org/drawingml/2006/table">
            <a:tbl>
              <a:tblPr firstRow="1" firstCol="1" bandRow="1">
                <a:tableStyleId>{5C22544A-7EE6-4342-B048-85BDC9FD1C3A}</a:tableStyleId>
              </a:tblPr>
              <a:tblGrid>
                <a:gridCol w="3528392"/>
                <a:gridCol w="3528392"/>
              </a:tblGrid>
              <a:tr h="0">
                <a:tc>
                  <a:txBody>
                    <a:bodyPr/>
                    <a:lstStyle/>
                    <a:p>
                      <a:pPr marL="457200">
                        <a:spcAft>
                          <a:spcPts val="0"/>
                        </a:spcAft>
                      </a:pPr>
                      <a:r>
                        <a:rPr lang="de-DE" sz="1600" dirty="0" err="1" smtClean="0">
                          <a:effectLst/>
                        </a:rPr>
                        <a:t>Doxepin</a:t>
                      </a:r>
                      <a:r>
                        <a:rPr lang="de-DE" sz="1600" dirty="0" smtClean="0">
                          <a:effectLst/>
                        </a:rPr>
                        <a:t/>
                      </a:r>
                      <a:br>
                        <a:rPr lang="de-DE" sz="1600" dirty="0" smtClean="0">
                          <a:effectLst/>
                        </a:rPr>
                      </a:br>
                      <a:r>
                        <a:rPr lang="de-DE" sz="1600" dirty="0" smtClean="0">
                          <a:effectLst/>
                        </a:rPr>
                        <a:t>(</a:t>
                      </a:r>
                      <a:r>
                        <a:rPr lang="de-DE" sz="1600" dirty="0" err="1" smtClean="0">
                          <a:effectLst/>
                        </a:rPr>
                        <a:t>Trizyklisches</a:t>
                      </a:r>
                      <a:r>
                        <a:rPr lang="de-DE" sz="1600" dirty="0" smtClean="0">
                          <a:effectLst/>
                        </a:rPr>
                        <a:t> Antidepressivum)</a:t>
                      </a:r>
                      <a:endParaRPr lang="de-DE" sz="1600" dirty="0">
                        <a:effectLst/>
                        <a:latin typeface="Tahoma"/>
                        <a:ea typeface="Times New Roman"/>
                        <a:cs typeface="Times New Roman"/>
                      </a:endParaRPr>
                    </a:p>
                  </a:txBody>
                  <a:tcPr marL="68580" marR="68580" marT="0" marB="0"/>
                </a:tc>
                <a:tc>
                  <a:txBody>
                    <a:bodyPr/>
                    <a:lstStyle/>
                    <a:p>
                      <a:pPr marL="457200">
                        <a:spcAft>
                          <a:spcPts val="0"/>
                        </a:spcAft>
                      </a:pPr>
                      <a:r>
                        <a:rPr lang="de-DE" sz="1600" dirty="0">
                          <a:effectLst/>
                        </a:rPr>
                        <a:t>25-50 mg </a:t>
                      </a:r>
                      <a:r>
                        <a:rPr lang="de-DE" sz="1600" dirty="0" err="1">
                          <a:effectLst/>
                        </a:rPr>
                        <a:t>i.m</a:t>
                      </a:r>
                      <a:r>
                        <a:rPr lang="de-DE" sz="1600" dirty="0">
                          <a:effectLst/>
                        </a:rPr>
                        <a:t>. oder </a:t>
                      </a:r>
                    </a:p>
                    <a:p>
                      <a:pPr marL="457200">
                        <a:spcAft>
                          <a:spcPts val="0"/>
                        </a:spcAft>
                      </a:pPr>
                      <a:r>
                        <a:rPr lang="de-DE" sz="1600" dirty="0">
                          <a:effectLst/>
                        </a:rPr>
                        <a:t>50-150 mg per </a:t>
                      </a:r>
                      <a:r>
                        <a:rPr lang="de-DE" sz="1600" dirty="0" err="1">
                          <a:effectLst/>
                        </a:rPr>
                        <a:t>inf.</a:t>
                      </a:r>
                      <a:endParaRPr lang="de-DE" sz="1600"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a:t>Agitierte Depression</a:t>
            </a:r>
          </a:p>
        </p:txBody>
      </p:sp>
      <p:sp>
        <p:nvSpPr>
          <p:cNvPr id="5" name="Rechteck 4"/>
          <p:cNvSpPr/>
          <p:nvPr/>
        </p:nvSpPr>
        <p:spPr>
          <a:xfrm>
            <a:off x="473710" y="1628800"/>
            <a:ext cx="8352928" cy="3693319"/>
          </a:xfrm>
          <a:prstGeom prst="rect">
            <a:avLst/>
          </a:prstGeom>
        </p:spPr>
        <p:txBody>
          <a:bodyPr wrap="square">
            <a:spAutoFit/>
          </a:bodyPr>
          <a:lstStyle/>
          <a:p>
            <a:r>
              <a:rPr lang="de-DE" dirty="0" smtClean="0"/>
              <a:t>Bei der </a:t>
            </a:r>
            <a:r>
              <a:rPr lang="de-DE" b="1" dirty="0" smtClean="0"/>
              <a:t>agitierten Depression</a:t>
            </a:r>
            <a:r>
              <a:rPr lang="de-DE" dirty="0" smtClean="0"/>
              <a:t> haben die Betroffenen keinen verminderten Antrieb wie sonst bei Depressionen. </a:t>
            </a:r>
          </a:p>
          <a:p>
            <a:pPr marL="285750" indent="-285750">
              <a:buFont typeface="Arial" panose="020B0604020202020204" pitchFamily="34" charset="0"/>
              <a:buChar char="•"/>
            </a:pPr>
            <a:r>
              <a:rPr lang="de-DE" dirty="0" smtClean="0"/>
              <a:t>Rastlosigkeit und Getriebenheit</a:t>
            </a:r>
          </a:p>
          <a:p>
            <a:pPr marL="285750" indent="-285750">
              <a:buFont typeface="Arial" panose="020B0604020202020204" pitchFamily="34" charset="0"/>
              <a:buChar char="•"/>
            </a:pPr>
            <a:r>
              <a:rPr lang="de-DE" dirty="0" smtClean="0"/>
              <a:t>innere Unruhe </a:t>
            </a:r>
          </a:p>
          <a:p>
            <a:pPr marL="285750" indent="-285750">
              <a:buFont typeface="Arial" panose="020B0604020202020204" pitchFamily="34" charset="0"/>
              <a:buChar char="•"/>
            </a:pPr>
            <a:r>
              <a:rPr lang="de-DE" dirty="0" smtClean="0"/>
              <a:t>Angstzustände</a:t>
            </a:r>
          </a:p>
          <a:p>
            <a:pPr marL="285750" indent="-285750">
              <a:buFont typeface="Arial" panose="020B0604020202020204" pitchFamily="34" charset="0"/>
              <a:buChar char="•"/>
            </a:pPr>
            <a:r>
              <a:rPr lang="de-DE" dirty="0" smtClean="0"/>
              <a:t>Schlaflosigkeit </a:t>
            </a:r>
          </a:p>
          <a:p>
            <a:pPr marL="285750" indent="-285750">
              <a:buFont typeface="Arial" panose="020B0604020202020204" pitchFamily="34" charset="0"/>
              <a:buChar char="•"/>
            </a:pPr>
            <a:r>
              <a:rPr lang="de-DE" dirty="0" smtClean="0"/>
              <a:t>großer Bewegungsdrang </a:t>
            </a:r>
          </a:p>
          <a:p>
            <a:pPr marL="285750" indent="-285750">
              <a:buFont typeface="Arial" panose="020B0604020202020204" pitchFamily="34" charset="0"/>
              <a:buChar char="•"/>
            </a:pPr>
            <a:r>
              <a:rPr lang="de-DE" dirty="0" smtClean="0"/>
              <a:t>müssen sich immerzu beschäftigen </a:t>
            </a:r>
          </a:p>
          <a:p>
            <a:pPr marL="285750" indent="-285750">
              <a:buFont typeface="Arial" panose="020B0604020202020204" pitchFamily="34" charset="0"/>
              <a:buChar char="•"/>
            </a:pPr>
            <a:r>
              <a:rPr lang="de-DE" dirty="0" smtClean="0"/>
              <a:t>reden mehr als sonst </a:t>
            </a:r>
          </a:p>
          <a:p>
            <a:pPr marL="285750" indent="-285750">
              <a:buFont typeface="Arial" panose="020B0604020202020204" pitchFamily="34" charset="0"/>
              <a:buChar char="•"/>
            </a:pPr>
            <a:r>
              <a:rPr lang="de-DE" dirty="0" smtClean="0"/>
              <a:t>klagen aber kaum über ihre Beschwerden</a:t>
            </a:r>
          </a:p>
          <a:p>
            <a:r>
              <a:rPr lang="de-DE" dirty="0" smtClean="0"/>
              <a:t>Mit </a:t>
            </a:r>
            <a:r>
              <a:rPr lang="de-DE" b="1" dirty="0" smtClean="0"/>
              <a:t>Aktionismus</a:t>
            </a:r>
            <a:r>
              <a:rPr lang="de-DE" dirty="0" smtClean="0"/>
              <a:t> werden die Kernsymptome der Depression wie gedrückte Stimmung, Niedergeschlagenheit und Interesselosigkeit überspielt.</a:t>
            </a:r>
            <a:endParaRPr lang="de-DE" dirty="0"/>
          </a:p>
        </p:txBody>
      </p:sp>
    </p:spTree>
    <p:extLst>
      <p:ext uri="{BB962C8B-B14F-4D97-AF65-F5344CB8AC3E}">
        <p14:creationId xmlns:p14="http://schemas.microsoft.com/office/powerpoint/2010/main" val="2076451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131656221"/>
              </p:ext>
            </p:extLst>
          </p:nvPr>
        </p:nvGraphicFramePr>
        <p:xfrm>
          <a:off x="1403648" y="5517232"/>
          <a:ext cx="6984776" cy="487680"/>
        </p:xfrm>
        <a:graphic>
          <a:graphicData uri="http://schemas.openxmlformats.org/drawingml/2006/table">
            <a:tbl>
              <a:tblPr firstRow="1" firstCol="1" bandRow="1">
                <a:tableStyleId>{5C22544A-7EE6-4342-B048-85BDC9FD1C3A}</a:tableStyleId>
              </a:tblPr>
              <a:tblGrid>
                <a:gridCol w="3492388"/>
                <a:gridCol w="3492388"/>
              </a:tblGrid>
              <a:tr h="0">
                <a:tc>
                  <a:txBody>
                    <a:bodyPr/>
                    <a:lstStyle/>
                    <a:p>
                      <a:pPr marL="457200">
                        <a:spcAft>
                          <a:spcPts val="0"/>
                        </a:spcAft>
                      </a:pPr>
                      <a:r>
                        <a:rPr lang="de-DE" sz="1600" b="1" dirty="0" err="1" smtClean="0">
                          <a:effectLst/>
                        </a:rPr>
                        <a:t>Haloperidol</a:t>
                      </a:r>
                      <a:endParaRPr lang="de-DE" sz="1600" b="1" dirty="0" smtClean="0">
                        <a:effectLst/>
                      </a:endParaRPr>
                    </a:p>
                    <a:p>
                      <a:pPr marL="457200">
                        <a:spcAft>
                          <a:spcPts val="0"/>
                        </a:spcAft>
                      </a:pPr>
                      <a:r>
                        <a:rPr lang="de-DE" sz="1600" b="1" dirty="0" smtClean="0">
                          <a:effectLst/>
                          <a:latin typeface="Tahoma"/>
                          <a:ea typeface="Times New Roman"/>
                          <a:cs typeface="Times New Roman"/>
                        </a:rPr>
                        <a:t>(Neuroleptikum)</a:t>
                      </a:r>
                      <a:endParaRPr lang="de-DE" sz="1600" b="1" dirty="0">
                        <a:effectLst/>
                        <a:latin typeface="Tahoma"/>
                        <a:ea typeface="Times New Roman"/>
                        <a:cs typeface="Times New Roman"/>
                      </a:endParaRPr>
                    </a:p>
                  </a:txBody>
                  <a:tcPr marL="68580" marR="68580" marT="0" marB="0"/>
                </a:tc>
                <a:tc>
                  <a:txBody>
                    <a:bodyPr/>
                    <a:lstStyle/>
                    <a:p>
                      <a:pPr marL="457200">
                        <a:spcAft>
                          <a:spcPts val="0"/>
                        </a:spcAft>
                      </a:pPr>
                      <a:r>
                        <a:rPr lang="de-DE" sz="1600" b="1" dirty="0">
                          <a:effectLst/>
                        </a:rPr>
                        <a:t>5-10 mg </a:t>
                      </a:r>
                      <a:r>
                        <a:rPr lang="de-DE" sz="1600" b="1" dirty="0" err="1">
                          <a:effectLst/>
                        </a:rPr>
                        <a:t>i.v.</a:t>
                      </a:r>
                      <a:r>
                        <a:rPr lang="de-DE" sz="1600" b="1" dirty="0">
                          <a:effectLst/>
                        </a:rPr>
                        <a:t> oder </a:t>
                      </a:r>
                      <a:r>
                        <a:rPr lang="de-DE" sz="1600" b="1" dirty="0" err="1">
                          <a:effectLst/>
                        </a:rPr>
                        <a:t>i.m</a:t>
                      </a:r>
                      <a:r>
                        <a:rPr lang="de-DE" sz="1600" b="1" dirty="0">
                          <a:effectLst/>
                        </a:rPr>
                        <a:t>.</a:t>
                      </a:r>
                    </a:p>
                    <a:p>
                      <a:pPr marL="457200">
                        <a:spcAft>
                          <a:spcPts val="0"/>
                        </a:spcAft>
                      </a:pPr>
                      <a:r>
                        <a:rPr lang="de-DE" sz="1600" b="1" dirty="0">
                          <a:effectLst/>
                        </a:rPr>
                        <a:t>Dann 1-2x alle 30 min</a:t>
                      </a:r>
                      <a:endParaRPr lang="de-DE" sz="1600" b="1"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err="1"/>
              <a:t>Sympt</a:t>
            </a:r>
            <a:r>
              <a:rPr lang="de-DE" dirty="0"/>
              <a:t>. Psychose</a:t>
            </a:r>
          </a:p>
        </p:txBody>
      </p:sp>
      <p:sp>
        <p:nvSpPr>
          <p:cNvPr id="5" name="Rechteck 4"/>
          <p:cNvSpPr/>
          <p:nvPr/>
        </p:nvSpPr>
        <p:spPr>
          <a:xfrm>
            <a:off x="322108" y="1484784"/>
            <a:ext cx="8424936" cy="3139321"/>
          </a:xfrm>
          <a:prstGeom prst="rect">
            <a:avLst/>
          </a:prstGeom>
        </p:spPr>
        <p:txBody>
          <a:bodyPr wrap="square">
            <a:spAutoFit/>
          </a:bodyPr>
          <a:lstStyle/>
          <a:p>
            <a:r>
              <a:rPr lang="de-DE" dirty="0" smtClean="0"/>
              <a:t>Psychosen im Rahmen einer organischen Erkrankung</a:t>
            </a:r>
          </a:p>
          <a:p>
            <a:r>
              <a:rPr lang="de-DE" dirty="0" smtClean="0"/>
              <a:t>z.B.</a:t>
            </a:r>
          </a:p>
          <a:p>
            <a:r>
              <a:rPr lang="de-DE" dirty="0" smtClean="0"/>
              <a:t>akutes organischen Psychosyndrom mit folgende Formen: </a:t>
            </a:r>
          </a:p>
          <a:p>
            <a:pPr marL="285750" indent="-285750">
              <a:buFont typeface="Arial" panose="020B0604020202020204" pitchFamily="34" charset="0"/>
              <a:buChar char="•"/>
            </a:pPr>
            <a:r>
              <a:rPr lang="de-DE" dirty="0" err="1" smtClean="0"/>
              <a:t>Halluzinosen</a:t>
            </a:r>
            <a:r>
              <a:rPr lang="de-DE" dirty="0" smtClean="0"/>
              <a:t> </a:t>
            </a:r>
          </a:p>
          <a:p>
            <a:pPr marL="285750" indent="-285750">
              <a:buFont typeface="Arial" panose="020B0604020202020204" pitchFamily="34" charset="0"/>
              <a:buChar char="•"/>
            </a:pPr>
            <a:r>
              <a:rPr lang="de-DE" dirty="0" smtClean="0"/>
              <a:t>Delir</a:t>
            </a:r>
          </a:p>
          <a:p>
            <a:pPr marL="285750" indent="-285750">
              <a:buFont typeface="Arial" panose="020B0604020202020204" pitchFamily="34" charset="0"/>
              <a:buChar char="•"/>
            </a:pPr>
            <a:r>
              <a:rPr lang="de-DE" dirty="0" smtClean="0"/>
              <a:t>Amnesie</a:t>
            </a:r>
          </a:p>
          <a:p>
            <a:pPr marL="285750" indent="-285750">
              <a:buFont typeface="Arial" panose="020B0604020202020204" pitchFamily="34" charset="0"/>
              <a:buChar char="•"/>
            </a:pPr>
            <a:r>
              <a:rPr lang="de-DE" dirty="0" smtClean="0"/>
              <a:t>Bewusstseinstrübung</a:t>
            </a:r>
          </a:p>
          <a:p>
            <a:pPr marL="285750" indent="-285750">
              <a:buFont typeface="Arial" panose="020B0604020202020204" pitchFamily="34" charset="0"/>
              <a:buChar char="•"/>
            </a:pPr>
            <a:r>
              <a:rPr lang="de-DE" dirty="0" smtClean="0"/>
              <a:t>Orientierungsstörung</a:t>
            </a:r>
          </a:p>
          <a:p>
            <a:pPr marL="285750" indent="-285750">
              <a:buFont typeface="Arial" panose="020B0604020202020204" pitchFamily="34" charset="0"/>
              <a:buChar char="•"/>
            </a:pPr>
            <a:r>
              <a:rPr lang="de-DE" dirty="0" smtClean="0"/>
              <a:t>Denkstörungen</a:t>
            </a:r>
          </a:p>
          <a:p>
            <a:pPr marL="285750" indent="-285750">
              <a:buFont typeface="Arial" panose="020B0604020202020204" pitchFamily="34" charset="0"/>
              <a:buChar char="•"/>
            </a:pPr>
            <a:r>
              <a:rPr lang="de-DE" dirty="0" smtClean="0"/>
              <a:t>Antriebsstörungen</a:t>
            </a:r>
          </a:p>
          <a:p>
            <a:pPr marL="285750" indent="-285750">
              <a:buFont typeface="Arial" panose="020B0604020202020204" pitchFamily="34" charset="0"/>
              <a:buChar char="•"/>
            </a:pPr>
            <a:r>
              <a:rPr lang="de-DE" dirty="0" smtClean="0"/>
              <a:t>Affektive Störungen</a:t>
            </a:r>
            <a:endParaRPr lang="de-DE" dirty="0"/>
          </a:p>
        </p:txBody>
      </p:sp>
    </p:spTree>
    <p:extLst>
      <p:ext uri="{BB962C8B-B14F-4D97-AF65-F5344CB8AC3E}">
        <p14:creationId xmlns:p14="http://schemas.microsoft.com/office/powerpoint/2010/main" val="1890394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409414068"/>
              </p:ext>
            </p:extLst>
          </p:nvPr>
        </p:nvGraphicFramePr>
        <p:xfrm>
          <a:off x="1475656" y="5805264"/>
          <a:ext cx="6264696" cy="731520"/>
        </p:xfrm>
        <a:graphic>
          <a:graphicData uri="http://schemas.openxmlformats.org/drawingml/2006/table">
            <a:tbl>
              <a:tblPr firstRow="1" firstCol="1" bandRow="1">
                <a:tableStyleId>{5C22544A-7EE6-4342-B048-85BDC9FD1C3A}</a:tableStyleId>
              </a:tblPr>
              <a:tblGrid>
                <a:gridCol w="3132348"/>
                <a:gridCol w="3132348"/>
              </a:tblGrid>
              <a:tr h="0">
                <a:tc>
                  <a:txBody>
                    <a:bodyPr/>
                    <a:lstStyle/>
                    <a:p>
                      <a:pPr marL="457200">
                        <a:spcAft>
                          <a:spcPts val="0"/>
                        </a:spcAft>
                      </a:pPr>
                      <a:r>
                        <a:rPr lang="de-DE" sz="1600" dirty="0" err="1" smtClean="0">
                          <a:effectLst/>
                        </a:rPr>
                        <a:t>Lorazepam</a:t>
                      </a:r>
                      <a:r>
                        <a:rPr lang="de-DE" sz="1600" dirty="0" smtClean="0">
                          <a:effectLst/>
                        </a:rPr>
                        <a:t/>
                      </a:r>
                      <a:br>
                        <a:rPr lang="de-DE" sz="1600" dirty="0" smtClean="0">
                          <a:effectLst/>
                        </a:rPr>
                      </a:br>
                      <a:r>
                        <a:rPr lang="de-DE" sz="1600" dirty="0" smtClean="0">
                          <a:effectLst/>
                        </a:rPr>
                        <a:t>(Benzodiazepin)</a:t>
                      </a:r>
                      <a:endParaRPr lang="de-DE" sz="1600" dirty="0">
                        <a:effectLst/>
                        <a:latin typeface="Tahoma"/>
                        <a:ea typeface="Times New Roman"/>
                        <a:cs typeface="Times New Roman"/>
                      </a:endParaRPr>
                    </a:p>
                  </a:txBody>
                  <a:tcPr marL="68580" marR="68580" marT="0" marB="0"/>
                </a:tc>
                <a:tc>
                  <a:txBody>
                    <a:bodyPr/>
                    <a:lstStyle/>
                    <a:p>
                      <a:pPr marL="457200">
                        <a:spcAft>
                          <a:spcPts val="0"/>
                        </a:spcAft>
                      </a:pPr>
                      <a:r>
                        <a:rPr lang="de-DE" sz="1600" dirty="0">
                          <a:effectLst/>
                        </a:rPr>
                        <a:t>1-2 mg </a:t>
                      </a:r>
                      <a:r>
                        <a:rPr lang="de-DE" sz="1600" dirty="0" err="1">
                          <a:effectLst/>
                        </a:rPr>
                        <a:t>i.v.</a:t>
                      </a:r>
                      <a:r>
                        <a:rPr lang="de-DE" sz="1600" dirty="0">
                          <a:effectLst/>
                        </a:rPr>
                        <a:t>, </a:t>
                      </a:r>
                      <a:r>
                        <a:rPr lang="de-DE" sz="1600" dirty="0" err="1">
                          <a:effectLst/>
                        </a:rPr>
                        <a:t>i.m</a:t>
                      </a:r>
                      <a:r>
                        <a:rPr lang="de-DE" sz="1600" dirty="0">
                          <a:effectLst/>
                        </a:rPr>
                        <a:t>. oder </a:t>
                      </a:r>
                      <a:r>
                        <a:rPr lang="de-DE" sz="1600" dirty="0" err="1">
                          <a:effectLst/>
                        </a:rPr>
                        <a:t>p.o</a:t>
                      </a:r>
                      <a:r>
                        <a:rPr lang="de-DE" sz="1600" dirty="0">
                          <a:effectLst/>
                        </a:rPr>
                        <a:t>.</a:t>
                      </a:r>
                    </a:p>
                    <a:p>
                      <a:pPr marL="457200">
                        <a:spcAft>
                          <a:spcPts val="0"/>
                        </a:spcAft>
                      </a:pPr>
                      <a:r>
                        <a:rPr lang="de-DE" sz="1600" dirty="0">
                          <a:effectLst/>
                        </a:rPr>
                        <a:t>Dann max. 10 mg/Tag</a:t>
                      </a:r>
                      <a:endParaRPr lang="de-DE" sz="1600"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a:t>Psychogen/Angst</a:t>
            </a:r>
          </a:p>
        </p:txBody>
      </p:sp>
      <p:sp>
        <p:nvSpPr>
          <p:cNvPr id="5" name="Rechteck 4"/>
          <p:cNvSpPr/>
          <p:nvPr/>
        </p:nvSpPr>
        <p:spPr>
          <a:xfrm>
            <a:off x="323528" y="1412776"/>
            <a:ext cx="8568952" cy="4247317"/>
          </a:xfrm>
          <a:prstGeom prst="rect">
            <a:avLst/>
          </a:prstGeom>
        </p:spPr>
        <p:txBody>
          <a:bodyPr wrap="square">
            <a:spAutoFit/>
          </a:bodyPr>
          <a:lstStyle/>
          <a:p>
            <a:r>
              <a:rPr lang="de-DE" b="1" dirty="0" smtClean="0"/>
              <a:t>Panikattacke </a:t>
            </a:r>
          </a:p>
          <a:p>
            <a:pPr marL="285750" indent="-285750">
              <a:buFont typeface="Arial" panose="020B0604020202020204" pitchFamily="34" charset="0"/>
              <a:buChar char="•"/>
            </a:pPr>
            <a:r>
              <a:rPr lang="de-DE" dirty="0" smtClean="0"/>
              <a:t>Atemnot, Engegefühl in Brust und Kehle</a:t>
            </a:r>
          </a:p>
          <a:p>
            <a:pPr marL="285750" indent="-285750">
              <a:buFont typeface="Arial" panose="020B0604020202020204" pitchFamily="34" charset="0"/>
              <a:buChar char="•"/>
            </a:pPr>
            <a:r>
              <a:rPr lang="de-DE" dirty="0" smtClean="0"/>
              <a:t>Hyperventilation (als Folge Kribbelgefühle in Gesicht und Händen, Muskelkrämpfe)</a:t>
            </a:r>
          </a:p>
          <a:p>
            <a:pPr marL="285750" indent="-285750">
              <a:buFont typeface="Arial" panose="020B0604020202020204" pitchFamily="34" charset="0"/>
              <a:buChar char="•"/>
            </a:pPr>
            <a:r>
              <a:rPr lang="de-DE" dirty="0" smtClean="0"/>
              <a:t>Herzrasen</a:t>
            </a:r>
          </a:p>
          <a:p>
            <a:pPr marL="285750" indent="-285750">
              <a:buFont typeface="Arial" panose="020B0604020202020204" pitchFamily="34" charset="0"/>
              <a:buChar char="•"/>
            </a:pPr>
            <a:r>
              <a:rPr lang="de-DE" dirty="0" smtClean="0"/>
              <a:t>Schweißausbrüche</a:t>
            </a:r>
          </a:p>
          <a:p>
            <a:pPr marL="285750" indent="-285750">
              <a:buFont typeface="Arial" panose="020B0604020202020204" pitchFamily="34" charset="0"/>
              <a:buChar char="•"/>
            </a:pPr>
            <a:r>
              <a:rPr lang="de-DE" dirty="0" smtClean="0"/>
              <a:t>Zittern, Schwindel, Übelkeit, Erbrechen</a:t>
            </a:r>
          </a:p>
          <a:p>
            <a:pPr marL="285750" indent="-285750">
              <a:buFont typeface="Arial" panose="020B0604020202020204" pitchFamily="34" charset="0"/>
              <a:buChar char="•"/>
            </a:pPr>
            <a:r>
              <a:rPr lang="de-DE" dirty="0" smtClean="0"/>
              <a:t>Angstgedanken („Das ist ein Herzinfarkt“, „Jetzt sterbe ich gleich“, „Ich werde verrückt“)</a:t>
            </a:r>
          </a:p>
          <a:p>
            <a:pPr marL="285750" indent="-285750">
              <a:buFont typeface="Arial" panose="020B0604020202020204" pitchFamily="34" charset="0"/>
              <a:buChar char="•"/>
            </a:pPr>
            <a:r>
              <a:rPr lang="de-DE" dirty="0" smtClean="0"/>
              <a:t>Depersonalisationsgefühle („Neben sich stehen“, „Nicht mehr ich selber sein“)</a:t>
            </a:r>
          </a:p>
          <a:p>
            <a:pPr marL="285750" indent="-285750">
              <a:buFont typeface="Arial" panose="020B0604020202020204" pitchFamily="34" charset="0"/>
              <a:buChar char="•"/>
            </a:pPr>
            <a:r>
              <a:rPr lang="de-DE" dirty="0" err="1" smtClean="0"/>
              <a:t>Derealisationsgefühle</a:t>
            </a:r>
            <a:r>
              <a:rPr lang="de-DE" dirty="0" smtClean="0"/>
              <a:t> (Umgebung wird als fremd, unwirklich wahrgenommen)</a:t>
            </a:r>
          </a:p>
          <a:p>
            <a:pPr marL="285750" indent="-285750">
              <a:buFont typeface="Arial" panose="020B0604020202020204" pitchFamily="34" charset="0"/>
              <a:buChar char="•"/>
            </a:pPr>
            <a:r>
              <a:rPr lang="de-DE" dirty="0" smtClean="0"/>
              <a:t>Angst davor, Haus oder Wohnung zu verlassen, da etwas passieren könnte</a:t>
            </a:r>
            <a:endParaRPr lang="de-DE" dirty="0"/>
          </a:p>
        </p:txBody>
      </p:sp>
    </p:spTree>
    <p:extLst>
      <p:ext uri="{BB962C8B-B14F-4D97-AF65-F5344CB8AC3E}">
        <p14:creationId xmlns:p14="http://schemas.microsoft.com/office/powerpoint/2010/main" val="2234339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3974684612"/>
              </p:ext>
            </p:extLst>
          </p:nvPr>
        </p:nvGraphicFramePr>
        <p:xfrm>
          <a:off x="755576" y="5085184"/>
          <a:ext cx="7992888" cy="1280160"/>
        </p:xfrm>
        <a:graphic>
          <a:graphicData uri="http://schemas.openxmlformats.org/drawingml/2006/table">
            <a:tbl>
              <a:tblPr firstRow="1" firstCol="1" bandRow="1">
                <a:tableStyleId>{5C22544A-7EE6-4342-B048-85BDC9FD1C3A}</a:tableStyleId>
              </a:tblPr>
              <a:tblGrid>
                <a:gridCol w="3996444"/>
                <a:gridCol w="3996444"/>
              </a:tblGrid>
              <a:tr h="0">
                <a:tc>
                  <a:txBody>
                    <a:bodyPr/>
                    <a:lstStyle/>
                    <a:p>
                      <a:pPr marL="457200">
                        <a:spcAft>
                          <a:spcPts val="0"/>
                        </a:spcAft>
                      </a:pPr>
                      <a:r>
                        <a:rPr lang="de-DE" sz="1400" dirty="0" err="1">
                          <a:effectLst/>
                        </a:rPr>
                        <a:t>Clomethiazol</a:t>
                      </a:r>
                      <a:endParaRPr lang="de-DE" sz="1400" dirty="0">
                        <a:effectLst/>
                      </a:endParaRPr>
                    </a:p>
                    <a:p>
                      <a:pPr marL="457200">
                        <a:spcAft>
                          <a:spcPts val="0"/>
                        </a:spcAft>
                      </a:pPr>
                      <a:r>
                        <a:rPr lang="de-DE" sz="1400" dirty="0" smtClean="0">
                          <a:effectLst/>
                        </a:rPr>
                        <a:t>(Sedativum vor allem bei Alkohol)</a:t>
                      </a:r>
                      <a:r>
                        <a:rPr lang="de-DE" sz="1400" dirty="0">
                          <a:effectLst/>
                        </a:rPr>
                        <a:t> </a:t>
                      </a:r>
                    </a:p>
                    <a:p>
                      <a:pPr marL="457200">
                        <a:spcAft>
                          <a:spcPts val="0"/>
                        </a:spcAft>
                      </a:pPr>
                      <a:r>
                        <a:rPr lang="de-DE" sz="1400" dirty="0">
                          <a:effectLst/>
                        </a:rPr>
                        <a:t> </a:t>
                      </a:r>
                    </a:p>
                    <a:p>
                      <a:pPr marL="457200">
                        <a:spcAft>
                          <a:spcPts val="0"/>
                        </a:spcAft>
                      </a:pPr>
                      <a:r>
                        <a:rPr lang="de-DE" sz="1400" dirty="0">
                          <a:effectLst/>
                        </a:rPr>
                        <a:t> </a:t>
                      </a:r>
                    </a:p>
                    <a:p>
                      <a:pPr marL="457200">
                        <a:spcAft>
                          <a:spcPts val="0"/>
                        </a:spcAft>
                      </a:pPr>
                      <a:r>
                        <a:rPr lang="de-DE" sz="1400" dirty="0" err="1" smtClean="0">
                          <a:effectLst/>
                        </a:rPr>
                        <a:t>Haloperidol</a:t>
                      </a:r>
                      <a:endParaRPr lang="de-DE" sz="1400" dirty="0" smtClean="0">
                        <a:effectLst/>
                      </a:endParaRPr>
                    </a:p>
                    <a:p>
                      <a:pPr marL="457200">
                        <a:spcAft>
                          <a:spcPts val="0"/>
                        </a:spcAft>
                      </a:pPr>
                      <a:r>
                        <a:rPr lang="de-DE" sz="1400" dirty="0" smtClean="0">
                          <a:effectLst/>
                          <a:latin typeface="Tahoma"/>
                          <a:ea typeface="Times New Roman"/>
                          <a:cs typeface="Times New Roman"/>
                        </a:rPr>
                        <a:t>(Neuroleptikum)</a:t>
                      </a:r>
                      <a:endParaRPr lang="de-DE" sz="1400" dirty="0">
                        <a:effectLst/>
                        <a:latin typeface="Tahoma"/>
                        <a:ea typeface="Times New Roman"/>
                        <a:cs typeface="Times New Roman"/>
                      </a:endParaRPr>
                    </a:p>
                  </a:txBody>
                  <a:tcPr marL="68580" marR="68580" marT="0" marB="0"/>
                </a:tc>
                <a:tc>
                  <a:txBody>
                    <a:bodyPr/>
                    <a:lstStyle/>
                    <a:p>
                      <a:pPr marL="457200">
                        <a:spcAft>
                          <a:spcPts val="0"/>
                        </a:spcAft>
                      </a:pPr>
                      <a:r>
                        <a:rPr lang="de-DE" sz="1400" dirty="0">
                          <a:effectLst/>
                        </a:rPr>
                        <a:t>3 </a:t>
                      </a:r>
                      <a:r>
                        <a:rPr lang="de-DE" sz="1400" dirty="0" err="1">
                          <a:effectLst/>
                        </a:rPr>
                        <a:t>Kps</a:t>
                      </a:r>
                      <a:r>
                        <a:rPr lang="de-DE" sz="1400" dirty="0">
                          <a:effectLst/>
                        </a:rPr>
                        <a:t>./15 ml</a:t>
                      </a:r>
                    </a:p>
                    <a:p>
                      <a:pPr marL="457200">
                        <a:spcAft>
                          <a:spcPts val="0"/>
                        </a:spcAft>
                      </a:pPr>
                      <a:r>
                        <a:rPr lang="de-DE" sz="1400" dirty="0">
                          <a:effectLst/>
                        </a:rPr>
                        <a:t>Dann 2 </a:t>
                      </a:r>
                      <a:r>
                        <a:rPr lang="de-DE" sz="1400" dirty="0" err="1">
                          <a:effectLst/>
                        </a:rPr>
                        <a:t>Kps</a:t>
                      </a:r>
                      <a:r>
                        <a:rPr lang="de-DE" sz="1400" dirty="0">
                          <a:effectLst/>
                        </a:rPr>
                        <a:t>/10 ml bis </a:t>
                      </a:r>
                      <a:r>
                        <a:rPr lang="de-DE" sz="1400" dirty="0" err="1">
                          <a:effectLst/>
                        </a:rPr>
                        <a:t>max</a:t>
                      </a:r>
                      <a:r>
                        <a:rPr lang="de-DE" sz="1400" dirty="0">
                          <a:effectLst/>
                        </a:rPr>
                        <a:t> 24 </a:t>
                      </a:r>
                      <a:r>
                        <a:rPr lang="de-DE" sz="1400" dirty="0" err="1">
                          <a:effectLst/>
                        </a:rPr>
                        <a:t>Kps</a:t>
                      </a:r>
                      <a:r>
                        <a:rPr lang="de-DE" sz="1400" dirty="0">
                          <a:effectLst/>
                        </a:rPr>
                        <a:t>/120 ml/Tag</a:t>
                      </a:r>
                    </a:p>
                    <a:p>
                      <a:pPr marL="457200">
                        <a:spcAft>
                          <a:spcPts val="0"/>
                        </a:spcAft>
                      </a:pPr>
                      <a:r>
                        <a:rPr lang="de-DE" sz="1400" dirty="0">
                          <a:effectLst/>
                        </a:rPr>
                        <a:t> </a:t>
                      </a:r>
                    </a:p>
                    <a:p>
                      <a:pPr marL="457200">
                        <a:spcAft>
                          <a:spcPts val="0"/>
                        </a:spcAft>
                      </a:pPr>
                      <a:r>
                        <a:rPr lang="de-DE" sz="1400" dirty="0">
                          <a:effectLst/>
                        </a:rPr>
                        <a:t>5-10 mg </a:t>
                      </a:r>
                      <a:r>
                        <a:rPr lang="de-DE" sz="1400" dirty="0" err="1">
                          <a:effectLst/>
                        </a:rPr>
                        <a:t>i.v.</a:t>
                      </a:r>
                      <a:r>
                        <a:rPr lang="de-DE" sz="1400" dirty="0">
                          <a:effectLst/>
                        </a:rPr>
                        <a:t> oder </a:t>
                      </a:r>
                      <a:r>
                        <a:rPr lang="de-DE" sz="1400" dirty="0" err="1">
                          <a:effectLst/>
                        </a:rPr>
                        <a:t>i.m</a:t>
                      </a:r>
                      <a:r>
                        <a:rPr lang="de-DE" sz="1400" dirty="0">
                          <a:effectLst/>
                        </a:rPr>
                        <a:t>.</a:t>
                      </a:r>
                    </a:p>
                    <a:p>
                      <a:pPr marL="457200">
                        <a:spcAft>
                          <a:spcPts val="0"/>
                        </a:spcAft>
                      </a:pPr>
                      <a:r>
                        <a:rPr lang="de-DE" sz="1400" dirty="0">
                          <a:effectLst/>
                        </a:rPr>
                        <a:t>Dann 1-2x alle 30 min</a:t>
                      </a:r>
                      <a:endParaRPr lang="de-DE" sz="1400"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a:t>Delir</a:t>
            </a:r>
          </a:p>
        </p:txBody>
      </p:sp>
      <p:sp>
        <p:nvSpPr>
          <p:cNvPr id="5" name="Rechteck 4"/>
          <p:cNvSpPr/>
          <p:nvPr/>
        </p:nvSpPr>
        <p:spPr>
          <a:xfrm>
            <a:off x="281459" y="1340768"/>
            <a:ext cx="8568952" cy="3970318"/>
          </a:xfrm>
          <a:prstGeom prst="rect">
            <a:avLst/>
          </a:prstGeom>
        </p:spPr>
        <p:txBody>
          <a:bodyPr wrap="square">
            <a:spAutoFit/>
          </a:bodyPr>
          <a:lstStyle/>
          <a:p>
            <a:pPr marL="285750" indent="-285750">
              <a:buFont typeface="Arial" panose="020B0604020202020204" pitchFamily="34" charset="0"/>
              <a:buChar char="•"/>
            </a:pPr>
            <a:r>
              <a:rPr lang="de-DE" b="1" dirty="0" smtClean="0"/>
              <a:t>Einschränkung des Bewusstseins</a:t>
            </a:r>
            <a:r>
              <a:rPr lang="de-DE" dirty="0" smtClean="0"/>
              <a:t> und der Aufmerksamkeit</a:t>
            </a:r>
          </a:p>
          <a:p>
            <a:pPr marL="285750" indent="-285750">
              <a:buFont typeface="Arial" panose="020B0604020202020204" pitchFamily="34" charset="0"/>
              <a:buChar char="•"/>
            </a:pPr>
            <a:r>
              <a:rPr lang="de-DE" dirty="0" smtClean="0"/>
              <a:t>Zusätzlich:</a:t>
            </a:r>
          </a:p>
          <a:p>
            <a:pPr marL="285750" indent="-285750">
              <a:buFont typeface="Arial" panose="020B0604020202020204" pitchFamily="34" charset="0"/>
              <a:buChar char="•"/>
            </a:pPr>
            <a:r>
              <a:rPr lang="de-DE" b="1" dirty="0" smtClean="0"/>
              <a:t>Wahrnehmungsstörung </a:t>
            </a:r>
            <a:r>
              <a:rPr lang="de-DE" dirty="0" smtClean="0"/>
              <a:t>(optische Halluzinationen). Am bekanntesten sind die sprichwörtlichen weißen Mäuse, die man im Delirium sieht. Wesentlich öfter werden jedoch Schatten oder Ungeziefer, das durch die Ecken huscht, gesehen. Darüber hinaus sind auch Wahnideen, Gedächtnislücken und eine zeitliche Desorientierung möglich.</a:t>
            </a:r>
          </a:p>
          <a:p>
            <a:pPr marL="285750" indent="-285750">
              <a:buFont typeface="Arial" panose="020B0604020202020204" pitchFamily="34" charset="0"/>
              <a:buChar char="•"/>
            </a:pPr>
            <a:r>
              <a:rPr lang="de-DE" b="1" dirty="0" smtClean="0"/>
              <a:t>Psychomotorische Störungen</a:t>
            </a:r>
            <a:r>
              <a:rPr lang="de-DE" dirty="0" smtClean="0"/>
              <a:t> z.B. an der Bettdecke nesteln, sehr unruhig sein, nicht im Bett bleiben wollen oder wesentlich mehr oder weniger reden als sonst.</a:t>
            </a:r>
          </a:p>
          <a:p>
            <a:pPr marL="285750" indent="-285750">
              <a:buFont typeface="Arial" panose="020B0604020202020204" pitchFamily="34" charset="0"/>
              <a:buChar char="•"/>
            </a:pPr>
            <a:r>
              <a:rPr lang="de-DE" b="1" dirty="0" smtClean="0"/>
              <a:t>Gestörter</a:t>
            </a:r>
            <a:r>
              <a:rPr lang="de-DE" dirty="0" smtClean="0"/>
              <a:t> </a:t>
            </a:r>
            <a:r>
              <a:rPr lang="de-DE" b="1" dirty="0" smtClean="0"/>
              <a:t>Schlaf-Wach-Rhythmus</a:t>
            </a:r>
            <a:r>
              <a:rPr lang="de-DE" dirty="0" smtClean="0"/>
              <a:t> </a:t>
            </a:r>
          </a:p>
          <a:p>
            <a:pPr marL="285750" indent="-285750">
              <a:buFont typeface="Arial" panose="020B0604020202020204" pitchFamily="34" charset="0"/>
              <a:buChar char="•"/>
            </a:pPr>
            <a:r>
              <a:rPr lang="de-DE" b="1" dirty="0" smtClean="0"/>
              <a:t>Beeinträchtigter</a:t>
            </a:r>
            <a:r>
              <a:rPr lang="de-DE" dirty="0" smtClean="0"/>
              <a:t> </a:t>
            </a:r>
            <a:r>
              <a:rPr lang="de-DE" b="1" dirty="0" smtClean="0"/>
              <a:t>Affekt</a:t>
            </a:r>
            <a:r>
              <a:rPr lang="de-DE" dirty="0" smtClean="0"/>
              <a:t> : Angst, Weinerlichkeit, aber auch Euphorie und Aggressivität treten auf.</a:t>
            </a:r>
            <a:br>
              <a:rPr lang="de-DE" dirty="0" smtClean="0"/>
            </a:br>
            <a:endParaRPr lang="de-DE" dirty="0"/>
          </a:p>
        </p:txBody>
      </p:sp>
    </p:spTree>
    <p:extLst>
      <p:ext uri="{BB962C8B-B14F-4D97-AF65-F5344CB8AC3E}">
        <p14:creationId xmlns:p14="http://schemas.microsoft.com/office/powerpoint/2010/main" val="1939330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093487439"/>
              </p:ext>
            </p:extLst>
          </p:nvPr>
        </p:nvGraphicFramePr>
        <p:xfrm>
          <a:off x="395536" y="5445224"/>
          <a:ext cx="8208912" cy="487680"/>
        </p:xfrm>
        <a:graphic>
          <a:graphicData uri="http://schemas.openxmlformats.org/drawingml/2006/table">
            <a:tbl>
              <a:tblPr firstRow="1" firstCol="1" bandRow="1">
                <a:tableStyleId>{5C22544A-7EE6-4342-B048-85BDC9FD1C3A}</a:tableStyleId>
              </a:tblPr>
              <a:tblGrid>
                <a:gridCol w="4104456"/>
                <a:gridCol w="4104456"/>
              </a:tblGrid>
              <a:tr h="354712">
                <a:tc>
                  <a:txBody>
                    <a:bodyPr/>
                    <a:lstStyle/>
                    <a:p>
                      <a:pPr marL="457200">
                        <a:spcAft>
                          <a:spcPts val="0"/>
                        </a:spcAft>
                      </a:pPr>
                      <a:r>
                        <a:rPr lang="de-DE" sz="1600" dirty="0" err="1" smtClean="0">
                          <a:effectLst/>
                        </a:rPr>
                        <a:t>Haloperidol</a:t>
                      </a:r>
                      <a:r>
                        <a:rPr lang="de-DE" sz="1600" dirty="0" smtClean="0">
                          <a:effectLst/>
                        </a:rPr>
                        <a:t/>
                      </a:r>
                      <a:br>
                        <a:rPr lang="de-DE" sz="1600" dirty="0" smtClean="0">
                          <a:effectLst/>
                        </a:rPr>
                      </a:br>
                      <a:r>
                        <a:rPr lang="de-DE" sz="1600" dirty="0" smtClean="0">
                          <a:effectLst/>
                        </a:rPr>
                        <a:t>(Neuroleptikum)</a:t>
                      </a:r>
                      <a:endParaRPr lang="de-DE" sz="1600" dirty="0">
                        <a:effectLst/>
                        <a:latin typeface="Tahoma"/>
                        <a:ea typeface="Times New Roman"/>
                        <a:cs typeface="Times New Roman"/>
                      </a:endParaRPr>
                    </a:p>
                  </a:txBody>
                  <a:tcPr marL="68580" marR="68580" marT="0" marB="0"/>
                </a:tc>
                <a:tc>
                  <a:txBody>
                    <a:bodyPr/>
                    <a:lstStyle/>
                    <a:p>
                      <a:pPr marL="457200">
                        <a:spcAft>
                          <a:spcPts val="0"/>
                        </a:spcAft>
                      </a:pPr>
                      <a:r>
                        <a:rPr lang="de-DE" sz="1400" dirty="0">
                          <a:effectLst/>
                        </a:rPr>
                        <a:t>5-10 mg </a:t>
                      </a:r>
                      <a:r>
                        <a:rPr lang="de-DE" sz="1400" dirty="0" err="1">
                          <a:effectLst/>
                        </a:rPr>
                        <a:t>i.v.</a:t>
                      </a:r>
                      <a:r>
                        <a:rPr lang="de-DE" sz="1400" dirty="0">
                          <a:effectLst/>
                        </a:rPr>
                        <a:t> oder </a:t>
                      </a:r>
                      <a:r>
                        <a:rPr lang="de-DE" sz="1400" dirty="0" err="1">
                          <a:effectLst/>
                        </a:rPr>
                        <a:t>i.m</a:t>
                      </a:r>
                      <a:r>
                        <a:rPr lang="de-DE" sz="1400" dirty="0">
                          <a:effectLst/>
                        </a:rPr>
                        <a:t>.</a:t>
                      </a:r>
                    </a:p>
                    <a:p>
                      <a:pPr marL="457200">
                        <a:spcAft>
                          <a:spcPts val="0"/>
                        </a:spcAft>
                      </a:pPr>
                      <a:r>
                        <a:rPr lang="de-DE" sz="1400" dirty="0">
                          <a:effectLst/>
                        </a:rPr>
                        <a:t>Dann max. 50 mg/Tag</a:t>
                      </a:r>
                      <a:endParaRPr lang="de-DE" sz="1400" dirty="0">
                        <a:effectLst/>
                        <a:latin typeface="Tahoma"/>
                        <a:ea typeface="Times New Roman"/>
                        <a:cs typeface="Times New Roman"/>
                      </a:endParaRPr>
                    </a:p>
                  </a:txBody>
                  <a:tcPr marL="68580" marR="68580" marT="0" marB="0"/>
                </a:tc>
              </a:tr>
            </a:tbl>
          </a:graphicData>
        </a:graphic>
      </p:graphicFrame>
      <p:sp>
        <p:nvSpPr>
          <p:cNvPr id="2" name="Titel 1"/>
          <p:cNvSpPr>
            <a:spLocks noGrp="1"/>
          </p:cNvSpPr>
          <p:nvPr>
            <p:ph type="title"/>
          </p:nvPr>
        </p:nvSpPr>
        <p:spPr/>
        <p:txBody>
          <a:bodyPr/>
          <a:lstStyle/>
          <a:p>
            <a:r>
              <a:rPr lang="de-DE" dirty="0"/>
              <a:t>Verwirrtheit</a:t>
            </a:r>
          </a:p>
        </p:txBody>
      </p:sp>
      <p:sp>
        <p:nvSpPr>
          <p:cNvPr id="5" name="Rechteck 4"/>
          <p:cNvSpPr/>
          <p:nvPr/>
        </p:nvSpPr>
        <p:spPr>
          <a:xfrm>
            <a:off x="323528" y="1772816"/>
            <a:ext cx="8568952" cy="1477328"/>
          </a:xfrm>
          <a:prstGeom prst="rect">
            <a:avLst/>
          </a:prstGeom>
        </p:spPr>
        <p:txBody>
          <a:bodyPr wrap="square">
            <a:spAutoFit/>
          </a:bodyPr>
          <a:lstStyle/>
          <a:p>
            <a:pPr marL="285750" indent="-285750">
              <a:buFont typeface="Arial" panose="020B0604020202020204" pitchFamily="34" charset="0"/>
              <a:buChar char="•"/>
            </a:pPr>
            <a:r>
              <a:rPr lang="de-DE" dirty="0" smtClean="0"/>
              <a:t>Gestörte räumliche und zeitliche Orientierung </a:t>
            </a:r>
          </a:p>
          <a:p>
            <a:pPr marL="285750" indent="-285750">
              <a:buFont typeface="Arial" panose="020B0604020202020204" pitchFamily="34" charset="0"/>
              <a:buChar char="•"/>
            </a:pPr>
            <a:r>
              <a:rPr lang="de-DE" dirty="0" smtClean="0"/>
              <a:t>unzusammenhängendes Denken</a:t>
            </a:r>
          </a:p>
          <a:p>
            <a:pPr marL="285750" indent="-285750">
              <a:buFont typeface="Arial" panose="020B0604020202020204" pitchFamily="34" charset="0"/>
              <a:buChar char="•"/>
            </a:pPr>
            <a:r>
              <a:rPr lang="de-DE" dirty="0" smtClean="0"/>
              <a:t>motorische Unruhe, </a:t>
            </a:r>
          </a:p>
          <a:p>
            <a:pPr marL="285750" indent="-285750">
              <a:buFont typeface="Arial" panose="020B0604020202020204" pitchFamily="34" charset="0"/>
              <a:buChar char="•"/>
            </a:pPr>
            <a:r>
              <a:rPr lang="de-DE" dirty="0" smtClean="0"/>
              <a:t>Konzentrations- und Gedächtnisstörung </a:t>
            </a:r>
          </a:p>
          <a:p>
            <a:pPr marL="285750" indent="-285750">
              <a:buFont typeface="Arial" panose="020B0604020202020204" pitchFamily="34" charset="0"/>
              <a:buChar char="•"/>
            </a:pPr>
            <a:r>
              <a:rPr lang="de-DE" dirty="0" smtClean="0"/>
              <a:t>unklare Sprache</a:t>
            </a:r>
            <a:endParaRPr lang="de-DE" dirty="0"/>
          </a:p>
        </p:txBody>
      </p:sp>
    </p:spTree>
    <p:extLst>
      <p:ext uri="{BB962C8B-B14F-4D97-AF65-F5344CB8AC3E}">
        <p14:creationId xmlns:p14="http://schemas.microsoft.com/office/powerpoint/2010/main" val="2073243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2204864"/>
            <a:ext cx="8229600" cy="3802427"/>
          </a:xfrm>
        </p:spPr>
        <p:txBody>
          <a:bodyPr>
            <a:normAutofit/>
          </a:bodyPr>
          <a:lstStyle/>
          <a:p>
            <a:pPr>
              <a:buClrTx/>
              <a:buSzPct val="100000"/>
              <a:buFont typeface="Arial" panose="020B0604020202020204" pitchFamily="34" charset="0"/>
              <a:buChar char="•"/>
            </a:pPr>
            <a:r>
              <a:rPr lang="de-DE" sz="1800" dirty="0"/>
              <a:t>Warmer Entzug: opiatgestützt mit Methadon, </a:t>
            </a:r>
            <a:r>
              <a:rPr lang="de-DE" sz="1800" dirty="0" err="1"/>
              <a:t>Buprenorphin</a:t>
            </a:r>
            <a:r>
              <a:rPr lang="de-DE" sz="1800" dirty="0"/>
              <a:t>, </a:t>
            </a:r>
            <a:r>
              <a:rPr lang="de-DE" sz="1800" dirty="0" smtClean="0"/>
              <a:t>Morphin</a:t>
            </a:r>
          </a:p>
          <a:p>
            <a:pPr>
              <a:buClrTx/>
              <a:buSzPct val="100000"/>
              <a:buFont typeface="Arial" panose="020B0604020202020204" pitchFamily="34" charset="0"/>
              <a:buChar char="•"/>
            </a:pPr>
            <a:endParaRPr lang="de-DE" sz="1800" dirty="0"/>
          </a:p>
          <a:p>
            <a:pPr>
              <a:buClrTx/>
              <a:buSzPct val="100000"/>
              <a:buFont typeface="Arial" panose="020B0604020202020204" pitchFamily="34" charset="0"/>
              <a:buChar char="•"/>
            </a:pPr>
            <a:r>
              <a:rPr lang="de-DE" sz="1800" dirty="0"/>
              <a:t>Kalter Entzug: symptomatisch mit </a:t>
            </a:r>
            <a:r>
              <a:rPr lang="de-DE" sz="1800" dirty="0" err="1"/>
              <a:t>Doxepin</a:t>
            </a:r>
            <a:r>
              <a:rPr lang="de-DE" sz="1800" dirty="0"/>
              <a:t>, </a:t>
            </a:r>
            <a:r>
              <a:rPr lang="de-DE" sz="1800" dirty="0" err="1"/>
              <a:t>Clonidin</a:t>
            </a:r>
            <a:r>
              <a:rPr lang="de-DE" sz="1800" dirty="0"/>
              <a:t>, </a:t>
            </a:r>
            <a:r>
              <a:rPr lang="de-DE" sz="1800" dirty="0" err="1"/>
              <a:t>Tolperison</a:t>
            </a:r>
            <a:r>
              <a:rPr lang="de-DE" sz="1800" dirty="0"/>
              <a:t> (bis 3x100 mg), Magnesium</a:t>
            </a:r>
          </a:p>
          <a:p>
            <a:pPr>
              <a:buClrTx/>
              <a:buSzPct val="100000"/>
              <a:buFont typeface="Arial" panose="020B0604020202020204" pitchFamily="34" charset="0"/>
              <a:buChar char="•"/>
            </a:pPr>
            <a:endParaRPr lang="de-DE" sz="1800" dirty="0"/>
          </a:p>
        </p:txBody>
      </p:sp>
      <p:sp>
        <p:nvSpPr>
          <p:cNvPr id="2" name="Titel 1"/>
          <p:cNvSpPr>
            <a:spLocks noGrp="1"/>
          </p:cNvSpPr>
          <p:nvPr>
            <p:ph type="title"/>
          </p:nvPr>
        </p:nvSpPr>
        <p:spPr/>
        <p:txBody>
          <a:bodyPr>
            <a:normAutofit/>
          </a:bodyPr>
          <a:lstStyle/>
          <a:p>
            <a:pPr lvl="0"/>
            <a:r>
              <a:rPr lang="de-DE" dirty="0" smtClean="0"/>
              <a:t>Opiatentzug</a:t>
            </a:r>
            <a:endParaRPr lang="de-DE" dirty="0"/>
          </a:p>
        </p:txBody>
      </p:sp>
    </p:spTree>
    <p:extLst>
      <p:ext uri="{BB962C8B-B14F-4D97-AF65-F5344CB8AC3E}">
        <p14:creationId xmlns:p14="http://schemas.microsoft.com/office/powerpoint/2010/main" val="3800764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109728" indent="0">
              <a:buNone/>
            </a:pPr>
            <a:r>
              <a:rPr lang="de-DE" dirty="0" smtClean="0"/>
              <a:t>Auch der psychiatrische Notfall kann unbehandelt zum Tode führen</a:t>
            </a:r>
            <a:endParaRPr lang="de-DE" dirty="0"/>
          </a:p>
        </p:txBody>
      </p:sp>
      <p:pic>
        <p:nvPicPr>
          <p:cNvPr id="12290" name="Picture 2" descr="Bildergebnis für katatoner stup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636912"/>
            <a:ext cx="45720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0840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imos">
  <a:themeElements>
    <a:clrScheme name="Deimo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Deimos">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Deimos">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0</TotalTime>
  <Words>1133</Words>
  <Application>Microsoft Office PowerPoint</Application>
  <PresentationFormat>Bildschirmpräsentation (4:3)</PresentationFormat>
  <Paragraphs>161</Paragraphs>
  <Slides>17</Slides>
  <Notes>0</Notes>
  <HiddenSlides>0</HiddenSlides>
  <MMClips>0</MMClips>
  <ScaleCrop>false</ScaleCrop>
  <HeadingPairs>
    <vt:vector size="4" baseType="variant">
      <vt:variant>
        <vt:lpstr>Design</vt:lpstr>
      </vt:variant>
      <vt:variant>
        <vt:i4>1</vt:i4>
      </vt:variant>
      <vt:variant>
        <vt:lpstr>Folientitel</vt:lpstr>
      </vt:variant>
      <vt:variant>
        <vt:i4>17</vt:i4>
      </vt:variant>
    </vt:vector>
  </HeadingPairs>
  <TitlesOfParts>
    <vt:vector size="18" baseType="lpstr">
      <vt:lpstr>Deimos</vt:lpstr>
      <vt:lpstr>Der psychiatrische Notfall</vt:lpstr>
      <vt:lpstr>EPMS = Extrapyramidalmotorische Störungen</vt:lpstr>
      <vt:lpstr>EPMS = Extrapyramidalmotorische Störungen</vt:lpstr>
      <vt:lpstr>Stupor</vt:lpstr>
      <vt:lpstr>Depressiver Stupor</vt:lpstr>
      <vt:lpstr>Katatonie</vt:lpstr>
      <vt:lpstr>Psychog. Stupor</vt:lpstr>
      <vt:lpstr>Schizophrenie, Manie</vt:lpstr>
      <vt:lpstr>Schizophrenie, Manie</vt:lpstr>
      <vt:lpstr>Schizophrenie, Manie</vt:lpstr>
      <vt:lpstr>Agitierte Depression</vt:lpstr>
      <vt:lpstr>Sympt. Psychose</vt:lpstr>
      <vt:lpstr>Psychogen/Angst</vt:lpstr>
      <vt:lpstr>Delir</vt:lpstr>
      <vt:lpstr>Verwirrtheit</vt:lpstr>
      <vt:lpstr>Opiatentzug</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psychiatrische Notfall</dc:title>
  <dc:creator>Horbach</dc:creator>
  <cp:lastModifiedBy>Horbach</cp:lastModifiedBy>
  <cp:revision>19</cp:revision>
  <dcterms:created xsi:type="dcterms:W3CDTF">2017-11-20T14:20:37Z</dcterms:created>
  <dcterms:modified xsi:type="dcterms:W3CDTF">2017-11-20T18:54:36Z</dcterms:modified>
</cp:coreProperties>
</file>