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62" r:id="rId6"/>
    <p:sldId id="264" r:id="rId7"/>
    <p:sldId id="267" r:id="rId8"/>
    <p:sldId id="273" r:id="rId9"/>
    <p:sldId id="269" r:id="rId10"/>
    <p:sldId id="271" r:id="rId11"/>
    <p:sldId id="275" r:id="rId12"/>
    <p:sldId id="274" r:id="rId13"/>
    <p:sldId id="272" r:id="rId14"/>
    <p:sldId id="270" r:id="rId15"/>
    <p:sldId id="268" r:id="rId16"/>
    <p:sldId id="263" r:id="rId17"/>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058CC4-BE5F-4238-8757-64B7F0D3EC9F}"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de-DE"/>
        </a:p>
      </dgm:t>
    </dgm:pt>
    <dgm:pt modelId="{E69EACFA-713F-430A-8850-442BE1CF8826}" type="pres">
      <dgm:prSet presAssocID="{99058CC4-BE5F-4238-8757-64B7F0D3EC9F}" presName="Name0" presStyleCnt="0">
        <dgm:presLayoutVars>
          <dgm:dir/>
          <dgm:animLvl val="lvl"/>
          <dgm:resizeHandles val="exact"/>
        </dgm:presLayoutVars>
      </dgm:prSet>
      <dgm:spPr/>
    </dgm:pt>
  </dgm:ptLst>
  <dgm:cxnLst>
    <dgm:cxn modelId="{CC28CFFD-BF38-4F5A-B0AB-2C1A86AD2B0E}" type="presOf" srcId="{99058CC4-BE5F-4238-8757-64B7F0D3EC9F}" destId="{E69EACFA-713F-430A-8850-442BE1CF882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A6703C-72F2-4AD9-A52B-D14556FCA227}"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de-DE"/>
        </a:p>
      </dgm:t>
    </dgm:pt>
    <dgm:pt modelId="{35F0BF62-E9EE-4511-B0CE-F3C1BD702EBF}">
      <dgm:prSet phldrT="[Text]"/>
      <dgm:spPr/>
      <dgm:t>
        <a:bodyPr/>
        <a:lstStyle/>
        <a:p>
          <a:r>
            <a:rPr lang="de-DE" dirty="0"/>
            <a:t>IT - Sicherheit</a:t>
          </a:r>
        </a:p>
      </dgm:t>
    </dgm:pt>
    <dgm:pt modelId="{CAFE147F-E63A-4586-82A1-B5490AB14001}" type="parTrans" cxnId="{5BB88ECA-D5E6-4A4E-BD2F-D41A8F01344A}">
      <dgm:prSet/>
      <dgm:spPr/>
      <dgm:t>
        <a:bodyPr/>
        <a:lstStyle/>
        <a:p>
          <a:endParaRPr lang="de-DE"/>
        </a:p>
      </dgm:t>
    </dgm:pt>
    <dgm:pt modelId="{55F02074-543B-403B-A77C-5D02078CFAB8}" type="sibTrans" cxnId="{5BB88ECA-D5E6-4A4E-BD2F-D41A8F01344A}">
      <dgm:prSet/>
      <dgm:spPr/>
      <dgm:t>
        <a:bodyPr/>
        <a:lstStyle/>
        <a:p>
          <a:endParaRPr lang="de-DE"/>
        </a:p>
      </dgm:t>
    </dgm:pt>
    <dgm:pt modelId="{C25291B8-7480-43F2-8236-D7C44847D92D}">
      <dgm:prSet phldrT="[Text]"/>
      <dgm:spPr/>
      <dgm:t>
        <a:bodyPr/>
        <a:lstStyle/>
        <a:p>
          <a:r>
            <a:rPr lang="de-DE" dirty="0"/>
            <a:t>Datensicherheit</a:t>
          </a:r>
        </a:p>
      </dgm:t>
    </dgm:pt>
    <dgm:pt modelId="{4EE1A576-6EFC-4F1F-876E-878942C85678}" type="parTrans" cxnId="{31F32355-6018-4B1F-B492-FC33091AC6F3}">
      <dgm:prSet/>
      <dgm:spPr/>
      <dgm:t>
        <a:bodyPr/>
        <a:lstStyle/>
        <a:p>
          <a:endParaRPr lang="de-DE"/>
        </a:p>
      </dgm:t>
    </dgm:pt>
    <dgm:pt modelId="{0EEEA4AD-53BE-4682-A642-1818F00A0147}" type="sibTrans" cxnId="{31F32355-6018-4B1F-B492-FC33091AC6F3}">
      <dgm:prSet/>
      <dgm:spPr/>
      <dgm:t>
        <a:bodyPr/>
        <a:lstStyle/>
        <a:p>
          <a:endParaRPr lang="de-DE"/>
        </a:p>
      </dgm:t>
    </dgm:pt>
    <dgm:pt modelId="{DF320A75-3C40-4319-A411-6566B0C47F2B}">
      <dgm:prSet phldrT="[Text]"/>
      <dgm:spPr/>
      <dgm:t>
        <a:bodyPr/>
        <a:lstStyle/>
        <a:p>
          <a:r>
            <a:rPr lang="de-DE" dirty="0"/>
            <a:t>Informationssicherheit</a:t>
          </a:r>
        </a:p>
      </dgm:t>
    </dgm:pt>
    <dgm:pt modelId="{7F095CBB-D2B9-4298-A6E4-3B93EB1AF3E1}" type="parTrans" cxnId="{98C319C1-7402-4BD4-8668-E964BE1B6795}">
      <dgm:prSet/>
      <dgm:spPr/>
      <dgm:t>
        <a:bodyPr/>
        <a:lstStyle/>
        <a:p>
          <a:endParaRPr lang="de-DE"/>
        </a:p>
      </dgm:t>
    </dgm:pt>
    <dgm:pt modelId="{4903F88C-6C73-4C6D-AA3A-B4B16F94D34B}" type="sibTrans" cxnId="{98C319C1-7402-4BD4-8668-E964BE1B6795}">
      <dgm:prSet/>
      <dgm:spPr/>
      <dgm:t>
        <a:bodyPr/>
        <a:lstStyle/>
        <a:p>
          <a:endParaRPr lang="de-DE"/>
        </a:p>
      </dgm:t>
    </dgm:pt>
    <dgm:pt modelId="{FAD6B91F-C81A-40DC-B639-33E180A29E67}">
      <dgm:prSet phldrT="[Text]"/>
      <dgm:spPr/>
      <dgm:t>
        <a:bodyPr/>
        <a:lstStyle/>
        <a:p>
          <a:r>
            <a:rPr lang="de-DE" dirty="0"/>
            <a:t>Datenschutz</a:t>
          </a:r>
        </a:p>
      </dgm:t>
    </dgm:pt>
    <dgm:pt modelId="{AD136023-690F-48A5-A75B-D130DE815F32}" type="parTrans" cxnId="{33B1C50A-6394-4F2B-9B32-00F67D6CB87F}">
      <dgm:prSet/>
      <dgm:spPr/>
      <dgm:t>
        <a:bodyPr/>
        <a:lstStyle/>
        <a:p>
          <a:endParaRPr lang="de-DE"/>
        </a:p>
      </dgm:t>
    </dgm:pt>
    <dgm:pt modelId="{02D264B8-15CA-403E-BD2F-304FCDDB3AB2}" type="sibTrans" cxnId="{33B1C50A-6394-4F2B-9B32-00F67D6CB87F}">
      <dgm:prSet/>
      <dgm:spPr/>
      <dgm:t>
        <a:bodyPr/>
        <a:lstStyle/>
        <a:p>
          <a:endParaRPr lang="de-DE"/>
        </a:p>
      </dgm:t>
    </dgm:pt>
    <dgm:pt modelId="{EB79F253-744C-42DA-8D38-E33B8AFD4740}" type="pres">
      <dgm:prSet presAssocID="{7BA6703C-72F2-4AD9-A52B-D14556FCA227}" presName="Name0" presStyleCnt="0">
        <dgm:presLayoutVars>
          <dgm:dir/>
          <dgm:animLvl val="lvl"/>
          <dgm:resizeHandles val="exact"/>
        </dgm:presLayoutVars>
      </dgm:prSet>
      <dgm:spPr/>
    </dgm:pt>
    <dgm:pt modelId="{8C7CD343-B384-4964-BA33-F6508A25222F}" type="pres">
      <dgm:prSet presAssocID="{FAD6B91F-C81A-40DC-B639-33E180A29E67}" presName="boxAndChildren" presStyleCnt="0"/>
      <dgm:spPr/>
    </dgm:pt>
    <dgm:pt modelId="{6C9712CA-00AE-4367-9FBC-654E2517A280}" type="pres">
      <dgm:prSet presAssocID="{FAD6B91F-C81A-40DC-B639-33E180A29E67}" presName="parentTextBox" presStyleLbl="node1" presStyleIdx="0" presStyleCnt="4"/>
      <dgm:spPr/>
    </dgm:pt>
    <dgm:pt modelId="{959FFBA7-D37D-495C-8F6F-C6CFA4E72C04}" type="pres">
      <dgm:prSet presAssocID="{4903F88C-6C73-4C6D-AA3A-B4B16F94D34B}" presName="sp" presStyleCnt="0"/>
      <dgm:spPr/>
    </dgm:pt>
    <dgm:pt modelId="{5FC1D729-D3A3-4C17-A5E4-FD09C2818175}" type="pres">
      <dgm:prSet presAssocID="{DF320A75-3C40-4319-A411-6566B0C47F2B}" presName="arrowAndChildren" presStyleCnt="0"/>
      <dgm:spPr/>
    </dgm:pt>
    <dgm:pt modelId="{647C0CE6-83C6-4793-B933-E3FF138543D8}" type="pres">
      <dgm:prSet presAssocID="{DF320A75-3C40-4319-A411-6566B0C47F2B}" presName="parentTextArrow" presStyleLbl="node1" presStyleIdx="1" presStyleCnt="4"/>
      <dgm:spPr/>
    </dgm:pt>
    <dgm:pt modelId="{ADAA730A-751C-48E5-AEC4-3F8949B9DD6F}" type="pres">
      <dgm:prSet presAssocID="{0EEEA4AD-53BE-4682-A642-1818F00A0147}" presName="sp" presStyleCnt="0"/>
      <dgm:spPr/>
    </dgm:pt>
    <dgm:pt modelId="{150E0FA0-6350-4399-B670-8F57E8C128D3}" type="pres">
      <dgm:prSet presAssocID="{C25291B8-7480-43F2-8236-D7C44847D92D}" presName="arrowAndChildren" presStyleCnt="0"/>
      <dgm:spPr/>
    </dgm:pt>
    <dgm:pt modelId="{5D38156D-5FC2-4CA3-BAAD-67E5B7AE1868}" type="pres">
      <dgm:prSet presAssocID="{C25291B8-7480-43F2-8236-D7C44847D92D}" presName="parentTextArrow" presStyleLbl="node1" presStyleIdx="2" presStyleCnt="4" custLinFactNeighborX="-1095" custLinFactNeighborY="-3754"/>
      <dgm:spPr/>
    </dgm:pt>
    <dgm:pt modelId="{EC6DA4B1-6FB5-4284-8286-0EDAECA83C62}" type="pres">
      <dgm:prSet presAssocID="{55F02074-543B-403B-A77C-5D02078CFAB8}" presName="sp" presStyleCnt="0"/>
      <dgm:spPr/>
    </dgm:pt>
    <dgm:pt modelId="{2AF4D9D8-5B96-4A16-BBB3-9F9053D95F0F}" type="pres">
      <dgm:prSet presAssocID="{35F0BF62-E9EE-4511-B0CE-F3C1BD702EBF}" presName="arrowAndChildren" presStyleCnt="0"/>
      <dgm:spPr/>
    </dgm:pt>
    <dgm:pt modelId="{BD064A8A-36D0-4BF9-A883-FB99DD2B8AD2}" type="pres">
      <dgm:prSet presAssocID="{35F0BF62-E9EE-4511-B0CE-F3C1BD702EBF}" presName="parentTextArrow" presStyleLbl="node1" presStyleIdx="3" presStyleCnt="4" custLinFactNeighborY="-20885"/>
      <dgm:spPr/>
    </dgm:pt>
  </dgm:ptLst>
  <dgm:cxnLst>
    <dgm:cxn modelId="{33B1C50A-6394-4F2B-9B32-00F67D6CB87F}" srcId="{7BA6703C-72F2-4AD9-A52B-D14556FCA227}" destId="{FAD6B91F-C81A-40DC-B639-33E180A29E67}" srcOrd="3" destOrd="0" parTransId="{AD136023-690F-48A5-A75B-D130DE815F32}" sibTransId="{02D264B8-15CA-403E-BD2F-304FCDDB3AB2}"/>
    <dgm:cxn modelId="{5D717224-6AAA-4663-93F7-C10F03C16296}" type="presOf" srcId="{C25291B8-7480-43F2-8236-D7C44847D92D}" destId="{5D38156D-5FC2-4CA3-BAAD-67E5B7AE1868}" srcOrd="0" destOrd="0" presId="urn:microsoft.com/office/officeart/2005/8/layout/process4"/>
    <dgm:cxn modelId="{085E1326-66FF-4797-8018-A49D859F417A}" type="presOf" srcId="{35F0BF62-E9EE-4511-B0CE-F3C1BD702EBF}" destId="{BD064A8A-36D0-4BF9-A883-FB99DD2B8AD2}" srcOrd="0" destOrd="0" presId="urn:microsoft.com/office/officeart/2005/8/layout/process4"/>
    <dgm:cxn modelId="{B6DA0B62-01FC-4842-B0CF-3CD69F25BAB2}" type="presOf" srcId="{7BA6703C-72F2-4AD9-A52B-D14556FCA227}" destId="{EB79F253-744C-42DA-8D38-E33B8AFD4740}" srcOrd="0" destOrd="0" presId="urn:microsoft.com/office/officeart/2005/8/layout/process4"/>
    <dgm:cxn modelId="{31F32355-6018-4B1F-B492-FC33091AC6F3}" srcId="{7BA6703C-72F2-4AD9-A52B-D14556FCA227}" destId="{C25291B8-7480-43F2-8236-D7C44847D92D}" srcOrd="1" destOrd="0" parTransId="{4EE1A576-6EFC-4F1F-876E-878942C85678}" sibTransId="{0EEEA4AD-53BE-4682-A642-1818F00A0147}"/>
    <dgm:cxn modelId="{98C319C1-7402-4BD4-8668-E964BE1B6795}" srcId="{7BA6703C-72F2-4AD9-A52B-D14556FCA227}" destId="{DF320A75-3C40-4319-A411-6566B0C47F2B}" srcOrd="2" destOrd="0" parTransId="{7F095CBB-D2B9-4298-A6E4-3B93EB1AF3E1}" sibTransId="{4903F88C-6C73-4C6D-AA3A-B4B16F94D34B}"/>
    <dgm:cxn modelId="{5E501FC4-E6CF-4255-BE1E-727A0AC5607B}" type="presOf" srcId="{FAD6B91F-C81A-40DC-B639-33E180A29E67}" destId="{6C9712CA-00AE-4367-9FBC-654E2517A280}" srcOrd="0" destOrd="0" presId="urn:microsoft.com/office/officeart/2005/8/layout/process4"/>
    <dgm:cxn modelId="{5BB88ECA-D5E6-4A4E-BD2F-D41A8F01344A}" srcId="{7BA6703C-72F2-4AD9-A52B-D14556FCA227}" destId="{35F0BF62-E9EE-4511-B0CE-F3C1BD702EBF}" srcOrd="0" destOrd="0" parTransId="{CAFE147F-E63A-4586-82A1-B5490AB14001}" sibTransId="{55F02074-543B-403B-A77C-5D02078CFAB8}"/>
    <dgm:cxn modelId="{152585E7-184C-462D-8498-99663B6513FB}" type="presOf" srcId="{DF320A75-3C40-4319-A411-6566B0C47F2B}" destId="{647C0CE6-83C6-4793-B933-E3FF138543D8}" srcOrd="0" destOrd="0" presId="urn:microsoft.com/office/officeart/2005/8/layout/process4"/>
    <dgm:cxn modelId="{F2A417DA-8124-4B44-8DD8-D20D1BEDCEA8}" type="presParOf" srcId="{EB79F253-744C-42DA-8D38-E33B8AFD4740}" destId="{8C7CD343-B384-4964-BA33-F6508A25222F}" srcOrd="0" destOrd="0" presId="urn:microsoft.com/office/officeart/2005/8/layout/process4"/>
    <dgm:cxn modelId="{3BD3051B-9ACE-41DA-A07A-536A2AB163A5}" type="presParOf" srcId="{8C7CD343-B384-4964-BA33-F6508A25222F}" destId="{6C9712CA-00AE-4367-9FBC-654E2517A280}" srcOrd="0" destOrd="0" presId="urn:microsoft.com/office/officeart/2005/8/layout/process4"/>
    <dgm:cxn modelId="{397C7162-170D-40D3-9B99-4492FBAC52F6}" type="presParOf" srcId="{EB79F253-744C-42DA-8D38-E33B8AFD4740}" destId="{959FFBA7-D37D-495C-8F6F-C6CFA4E72C04}" srcOrd="1" destOrd="0" presId="urn:microsoft.com/office/officeart/2005/8/layout/process4"/>
    <dgm:cxn modelId="{2B71574E-5FBA-4C37-B89D-8B6B3C3E0367}" type="presParOf" srcId="{EB79F253-744C-42DA-8D38-E33B8AFD4740}" destId="{5FC1D729-D3A3-4C17-A5E4-FD09C2818175}" srcOrd="2" destOrd="0" presId="urn:microsoft.com/office/officeart/2005/8/layout/process4"/>
    <dgm:cxn modelId="{4A7AA4BA-A060-41E9-867E-604A826BC985}" type="presParOf" srcId="{5FC1D729-D3A3-4C17-A5E4-FD09C2818175}" destId="{647C0CE6-83C6-4793-B933-E3FF138543D8}" srcOrd="0" destOrd="0" presId="urn:microsoft.com/office/officeart/2005/8/layout/process4"/>
    <dgm:cxn modelId="{8149C153-D964-45B7-A00E-DCF1961E4F7B}" type="presParOf" srcId="{EB79F253-744C-42DA-8D38-E33B8AFD4740}" destId="{ADAA730A-751C-48E5-AEC4-3F8949B9DD6F}" srcOrd="3" destOrd="0" presId="urn:microsoft.com/office/officeart/2005/8/layout/process4"/>
    <dgm:cxn modelId="{55FC56ED-5848-4455-9A4C-23EC33587B68}" type="presParOf" srcId="{EB79F253-744C-42DA-8D38-E33B8AFD4740}" destId="{150E0FA0-6350-4399-B670-8F57E8C128D3}" srcOrd="4" destOrd="0" presId="urn:microsoft.com/office/officeart/2005/8/layout/process4"/>
    <dgm:cxn modelId="{6A2EEF28-092E-4BD6-A788-A89D99D405F1}" type="presParOf" srcId="{150E0FA0-6350-4399-B670-8F57E8C128D3}" destId="{5D38156D-5FC2-4CA3-BAAD-67E5B7AE1868}" srcOrd="0" destOrd="0" presId="urn:microsoft.com/office/officeart/2005/8/layout/process4"/>
    <dgm:cxn modelId="{CD11B605-A405-4C03-B6DB-EDFEAF54B676}" type="presParOf" srcId="{EB79F253-744C-42DA-8D38-E33B8AFD4740}" destId="{EC6DA4B1-6FB5-4284-8286-0EDAECA83C62}" srcOrd="5" destOrd="0" presId="urn:microsoft.com/office/officeart/2005/8/layout/process4"/>
    <dgm:cxn modelId="{D5948A9D-1B78-4DE0-A6B7-AD897102BC4E}" type="presParOf" srcId="{EB79F253-744C-42DA-8D38-E33B8AFD4740}" destId="{2AF4D9D8-5B96-4A16-BBB3-9F9053D95F0F}" srcOrd="6" destOrd="0" presId="urn:microsoft.com/office/officeart/2005/8/layout/process4"/>
    <dgm:cxn modelId="{4F4DC469-3769-46F0-89F9-FE63F402E958}" type="presParOf" srcId="{2AF4D9D8-5B96-4A16-BBB3-9F9053D95F0F}" destId="{BD064A8A-36D0-4BF9-A883-FB99DD2B8AD2}"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9712CA-00AE-4367-9FBC-654E2517A280}">
      <dsp:nvSpPr>
        <dsp:cNvPr id="0" name=""/>
        <dsp:cNvSpPr/>
      </dsp:nvSpPr>
      <dsp:spPr>
        <a:xfrm>
          <a:off x="0" y="3092331"/>
          <a:ext cx="6480720" cy="67652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de-DE" sz="2300" kern="1200" dirty="0"/>
            <a:t>Datenschutz</a:t>
          </a:r>
        </a:p>
      </dsp:txBody>
      <dsp:txXfrm>
        <a:off x="0" y="3092331"/>
        <a:ext cx="6480720" cy="676526"/>
      </dsp:txXfrm>
    </dsp:sp>
    <dsp:sp modelId="{647C0CE6-83C6-4793-B933-E3FF138543D8}">
      <dsp:nvSpPr>
        <dsp:cNvPr id="0" name=""/>
        <dsp:cNvSpPr/>
      </dsp:nvSpPr>
      <dsp:spPr>
        <a:xfrm rot="10800000">
          <a:off x="0" y="2061981"/>
          <a:ext cx="6480720" cy="104049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de-DE" sz="2300" kern="1200" dirty="0"/>
            <a:t>Informationssicherheit</a:t>
          </a:r>
        </a:p>
      </dsp:txBody>
      <dsp:txXfrm rot="10800000">
        <a:off x="0" y="2061981"/>
        <a:ext cx="6480720" cy="676084"/>
      </dsp:txXfrm>
    </dsp:sp>
    <dsp:sp modelId="{5D38156D-5FC2-4CA3-BAAD-67E5B7AE1868}">
      <dsp:nvSpPr>
        <dsp:cNvPr id="0" name=""/>
        <dsp:cNvSpPr/>
      </dsp:nvSpPr>
      <dsp:spPr>
        <a:xfrm rot="10800000">
          <a:off x="0" y="992571"/>
          <a:ext cx="6480720" cy="104049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de-DE" sz="2300" kern="1200" dirty="0"/>
            <a:t>Datensicherheit</a:t>
          </a:r>
        </a:p>
      </dsp:txBody>
      <dsp:txXfrm rot="10800000">
        <a:off x="0" y="992571"/>
        <a:ext cx="6480720" cy="676084"/>
      </dsp:txXfrm>
    </dsp:sp>
    <dsp:sp modelId="{BD064A8A-36D0-4BF9-A883-FB99DD2B8AD2}">
      <dsp:nvSpPr>
        <dsp:cNvPr id="0" name=""/>
        <dsp:cNvSpPr/>
      </dsp:nvSpPr>
      <dsp:spPr>
        <a:xfrm rot="10800000">
          <a:off x="0" y="0"/>
          <a:ext cx="6480720" cy="1040497"/>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de-DE" sz="2300" kern="1200" dirty="0"/>
            <a:t>IT - Sicherheit</a:t>
          </a:r>
        </a:p>
      </dsp:txBody>
      <dsp:txXfrm rot="10800000">
        <a:off x="0" y="0"/>
        <a:ext cx="6480720" cy="67608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83AD39E9-3646-453E-B9D5-5EA236C12A7B}" type="datetimeFigureOut">
              <a:rPr lang="de-DE" smtClean="0"/>
              <a:t>12.02.2026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300120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3AD39E9-3646-453E-B9D5-5EA236C12A7B}" type="datetimeFigureOut">
              <a:rPr lang="de-DE" smtClean="0"/>
              <a:t>12.02.2026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2980330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83AD39E9-3646-453E-B9D5-5EA236C12A7B}" type="datetimeFigureOut">
              <a:rPr lang="de-DE" smtClean="0"/>
              <a:t>12.02.2026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3131583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83AD39E9-3646-453E-B9D5-5EA236C12A7B}" type="datetimeFigureOut">
              <a:rPr lang="de-DE" smtClean="0"/>
              <a:t>12.02.2026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1390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83AD39E9-3646-453E-B9D5-5EA236C12A7B}" type="datetimeFigureOut">
              <a:rPr lang="de-DE" smtClean="0"/>
              <a:t>12.02.2026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1183275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3AD39E9-3646-453E-B9D5-5EA236C12A7B}" type="datetimeFigureOut">
              <a:rPr lang="de-DE" smtClean="0"/>
              <a:t>12.02.2026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168373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3AD39E9-3646-453E-B9D5-5EA236C12A7B}" type="datetimeFigureOut">
              <a:rPr lang="de-DE" smtClean="0"/>
              <a:t>12.02.2026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3468274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83AD39E9-3646-453E-B9D5-5EA236C12A7B}" type="datetimeFigureOut">
              <a:rPr lang="de-DE" smtClean="0"/>
              <a:t>12.02.2026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3382159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83AD39E9-3646-453E-B9D5-5EA236C12A7B}" type="datetimeFigureOut">
              <a:rPr lang="de-DE" smtClean="0"/>
              <a:t>12.02.2026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3464100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3AD39E9-3646-453E-B9D5-5EA236C12A7B}" type="datetimeFigureOut">
              <a:rPr lang="de-DE" smtClean="0"/>
              <a:t>12.02.2026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320389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3AD39E9-3646-453E-B9D5-5EA236C12A7B}" type="datetimeFigureOut">
              <a:rPr lang="de-DE" smtClean="0"/>
              <a:t>12.02.2026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3491BFB-B80F-4B71-AC43-FDBF79C3FD1E}" type="slidenum">
              <a:rPr lang="de-DE" smtClean="0"/>
              <a:t>‹Nr.›</a:t>
            </a:fld>
            <a:endParaRPr lang="de-DE"/>
          </a:p>
        </p:txBody>
      </p:sp>
    </p:spTree>
    <p:extLst>
      <p:ext uri="{BB962C8B-B14F-4D97-AF65-F5344CB8AC3E}">
        <p14:creationId xmlns:p14="http://schemas.microsoft.com/office/powerpoint/2010/main" val="296776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D39E9-3646-453E-B9D5-5EA236C12A7B}" type="datetimeFigureOut">
              <a:rPr lang="de-DE" smtClean="0"/>
              <a:t>12.02.2026</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491BFB-B80F-4B71-AC43-FDBF79C3FD1E}" type="slidenum">
              <a:rPr lang="de-DE" smtClean="0"/>
              <a:t>‹Nr.›</a:t>
            </a:fld>
            <a:endParaRPr lang="de-DE"/>
          </a:p>
        </p:txBody>
      </p:sp>
    </p:spTree>
    <p:extLst>
      <p:ext uri="{BB962C8B-B14F-4D97-AF65-F5344CB8AC3E}">
        <p14:creationId xmlns:p14="http://schemas.microsoft.com/office/powerpoint/2010/main" val="3316016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620689"/>
            <a:ext cx="7772400" cy="1944215"/>
          </a:xfrm>
        </p:spPr>
        <p:txBody>
          <a:bodyPr/>
          <a:lstStyle/>
          <a:p>
            <a:r>
              <a:rPr lang="de-DE" b="1" dirty="0">
                <a:solidFill>
                  <a:schemeClr val="tx2"/>
                </a:solidFill>
              </a:rPr>
              <a:t>Datenschutz</a:t>
            </a:r>
          </a:p>
        </p:txBody>
      </p:sp>
      <p:sp>
        <p:nvSpPr>
          <p:cNvPr id="3" name="Untertitel 2"/>
          <p:cNvSpPr>
            <a:spLocks noGrp="1"/>
          </p:cNvSpPr>
          <p:nvPr>
            <p:ph type="subTitle" idx="1"/>
          </p:nvPr>
        </p:nvSpPr>
        <p:spPr>
          <a:xfrm>
            <a:off x="467544" y="404664"/>
            <a:ext cx="8280920" cy="6192688"/>
          </a:xfrm>
          <a:solidFill>
            <a:schemeClr val="accent1">
              <a:lumMod val="20000"/>
              <a:lumOff val="80000"/>
            </a:schemeClr>
          </a:solidFill>
        </p:spPr>
        <p:txBody>
          <a:bodyPr>
            <a:normAutofit/>
          </a:bodyPr>
          <a:lstStyle/>
          <a:p>
            <a:r>
              <a:rPr lang="de-DE" sz="4400" dirty="0">
                <a:solidFill>
                  <a:schemeClr val="accent1">
                    <a:lumMod val="75000"/>
                  </a:schemeClr>
                </a:solidFill>
              </a:rPr>
              <a:t>Datenschutz</a:t>
            </a:r>
          </a:p>
          <a:p>
            <a:r>
              <a:rPr lang="de-DE" sz="4400" dirty="0">
                <a:solidFill>
                  <a:schemeClr val="accent1">
                    <a:lumMod val="75000"/>
                  </a:schemeClr>
                </a:solidFill>
              </a:rPr>
              <a:t>2026</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564904"/>
            <a:ext cx="4968552" cy="346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555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88640"/>
            <a:ext cx="8208912" cy="1296144"/>
          </a:xfrm>
          <a:solidFill>
            <a:schemeClr val="accent1">
              <a:lumMod val="20000"/>
              <a:lumOff val="80000"/>
            </a:schemeClr>
          </a:solidFill>
        </p:spPr>
        <p:txBody>
          <a:bodyPr>
            <a:normAutofit fontScale="90000"/>
          </a:bodyPr>
          <a:lstStyle/>
          <a:p>
            <a:br>
              <a:rPr lang="de-DE" sz="3200" b="1" dirty="0">
                <a:solidFill>
                  <a:schemeClr val="accent1">
                    <a:lumMod val="75000"/>
                  </a:schemeClr>
                </a:solidFill>
              </a:rPr>
            </a:br>
            <a:r>
              <a:rPr lang="de-DE" sz="4000" dirty="0">
                <a:solidFill>
                  <a:schemeClr val="accent1">
                    <a:lumMod val="75000"/>
                  </a:schemeClr>
                </a:solidFill>
              </a:rPr>
              <a:t>Schutz des Einzelnen vor dem Missbrauch personenbezogener Daten. </a:t>
            </a:r>
            <a:br>
              <a:rPr lang="de-DE" sz="3200" dirty="0"/>
            </a:br>
            <a:endParaRPr lang="de-DE" sz="3200" dirty="0"/>
          </a:p>
        </p:txBody>
      </p:sp>
      <p:sp>
        <p:nvSpPr>
          <p:cNvPr id="3" name="Inhaltsplatzhalter 2"/>
          <p:cNvSpPr>
            <a:spLocks noGrp="1"/>
          </p:cNvSpPr>
          <p:nvPr>
            <p:ph idx="1"/>
          </p:nvPr>
        </p:nvSpPr>
        <p:spPr>
          <a:xfrm>
            <a:off x="395536" y="1412776"/>
            <a:ext cx="8229600" cy="5112568"/>
          </a:xfrm>
          <a:solidFill>
            <a:schemeClr val="accent1">
              <a:lumMod val="20000"/>
              <a:lumOff val="80000"/>
            </a:schemeClr>
          </a:solidFill>
        </p:spPr>
        <p:txBody>
          <a:bodyPr>
            <a:normAutofit/>
          </a:bodyPr>
          <a:lstStyle/>
          <a:p>
            <a:pPr lvl="1" fontAlgn="base">
              <a:lnSpc>
                <a:spcPct val="115000"/>
              </a:lnSpc>
              <a:spcAft>
                <a:spcPct val="0"/>
              </a:spcAft>
              <a:buClr>
                <a:srgbClr val="7F7F7F"/>
              </a:buClr>
              <a:buFont typeface="Symbol" pitchFamily="18" charset="2"/>
              <a:buChar char="-"/>
            </a:pPr>
            <a:endParaRPr lang="de-DE" altLang="de-DE" sz="1800" b="1" dirty="0">
              <a:solidFill>
                <a:schemeClr val="tx2"/>
              </a:solidFill>
              <a:latin typeface="Arial" charset="0"/>
              <a:cs typeface="Arial" charset="0"/>
            </a:endParaRPr>
          </a:p>
          <a:p>
            <a:pPr marL="0" lvl="0" indent="0">
              <a:buNone/>
            </a:pPr>
            <a:r>
              <a:rPr lang="de-DE" dirty="0">
                <a:solidFill>
                  <a:schemeClr val="tx2"/>
                </a:solidFill>
              </a:rPr>
              <a:t>Idee: jeder Mensch kann </a:t>
            </a:r>
            <a:r>
              <a:rPr lang="de-DE" dirty="0">
                <a:solidFill>
                  <a:schemeClr val="tx2">
                    <a:lumMod val="60000"/>
                    <a:lumOff val="40000"/>
                  </a:schemeClr>
                </a:solidFill>
              </a:rPr>
              <a:t>selbst entscheiden</a:t>
            </a:r>
            <a:r>
              <a:rPr lang="de-DE" dirty="0">
                <a:solidFill>
                  <a:schemeClr val="tx2"/>
                </a:solidFill>
              </a:rPr>
              <a:t>, wem wann welche seiner persönlichen Daten zugänglich sein sollen.</a:t>
            </a:r>
          </a:p>
          <a:p>
            <a:pPr marL="0" lvl="0" indent="0">
              <a:buNone/>
            </a:pPr>
            <a:r>
              <a:rPr lang="de-DE" dirty="0">
                <a:solidFill>
                  <a:schemeClr val="tx2"/>
                </a:solidFill>
              </a:rPr>
              <a:t>Der Datenschutz will den </a:t>
            </a:r>
            <a:r>
              <a:rPr lang="de-DE" dirty="0">
                <a:solidFill>
                  <a:schemeClr val="tx2">
                    <a:lumMod val="60000"/>
                    <a:lumOff val="40000"/>
                  </a:schemeClr>
                </a:solidFill>
              </a:rPr>
              <a:t>gläsernen Menschen </a:t>
            </a:r>
            <a:r>
              <a:rPr lang="de-DE" dirty="0">
                <a:solidFill>
                  <a:schemeClr val="tx2"/>
                </a:solidFill>
              </a:rPr>
              <a:t>verhindern</a:t>
            </a:r>
          </a:p>
          <a:p>
            <a:pPr marL="0" indent="0">
              <a:buNone/>
            </a:pPr>
            <a:r>
              <a:rPr lang="de-DE" dirty="0">
                <a:solidFill>
                  <a:schemeClr val="tx2"/>
                </a:solidFill>
              </a:rPr>
              <a:t>Recht auf </a:t>
            </a:r>
            <a:r>
              <a:rPr lang="de-DE" dirty="0">
                <a:solidFill>
                  <a:schemeClr val="tx2">
                    <a:lumMod val="60000"/>
                    <a:lumOff val="40000"/>
                  </a:schemeClr>
                </a:solidFill>
              </a:rPr>
              <a:t>informelle Selbstbestimmung</a:t>
            </a:r>
            <a:r>
              <a:rPr lang="de-DE" dirty="0">
                <a:solidFill>
                  <a:schemeClr val="tx2"/>
                </a:solidFill>
              </a:rPr>
              <a:t>. </a:t>
            </a:r>
          </a:p>
          <a:p>
            <a:endParaRPr lang="de-DE" dirty="0"/>
          </a:p>
          <a:p>
            <a:pPr marL="457200" lvl="1" indent="0" fontAlgn="base">
              <a:lnSpc>
                <a:spcPct val="115000"/>
              </a:lnSpc>
              <a:spcAft>
                <a:spcPct val="0"/>
              </a:spcAft>
              <a:buClr>
                <a:srgbClr val="7F7F7F"/>
              </a:buClr>
              <a:buNone/>
            </a:pPr>
            <a:endParaRPr lang="de-DE" altLang="de-DE" sz="1800" b="1" dirty="0">
              <a:solidFill>
                <a:prstClr val="black"/>
              </a:solidFill>
              <a:latin typeface="Arial" charset="0"/>
              <a:cs typeface="Arial"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8304" y="5439508"/>
            <a:ext cx="1737122" cy="1374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6770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5774" y="548680"/>
            <a:ext cx="8280920" cy="1368152"/>
          </a:xfrm>
          <a:solidFill>
            <a:schemeClr val="accent1">
              <a:lumMod val="20000"/>
              <a:lumOff val="80000"/>
            </a:schemeClr>
          </a:solidFill>
        </p:spPr>
        <p:txBody>
          <a:bodyPr>
            <a:normAutofit fontScale="90000"/>
          </a:bodyPr>
          <a:lstStyle/>
          <a:p>
            <a:r>
              <a:rPr lang="de-DE" altLang="de-DE" sz="3200" b="1" i="1" dirty="0">
                <a:solidFill>
                  <a:srgbClr val="376092"/>
                </a:solidFill>
                <a:cs typeface="Arial" charset="0"/>
              </a:rPr>
              <a:t>Generelles Verbot der Datenverarbeitung</a:t>
            </a:r>
            <a:br>
              <a:rPr lang="de-DE" altLang="de-DE" sz="3200" b="1" i="1" dirty="0">
                <a:solidFill>
                  <a:srgbClr val="376092"/>
                </a:solidFill>
                <a:cs typeface="Arial" charset="0"/>
              </a:rPr>
            </a:br>
            <a:r>
              <a:rPr lang="de-DE" altLang="de-DE" sz="3200" b="1" i="1" dirty="0">
                <a:solidFill>
                  <a:srgbClr val="376092"/>
                </a:solidFill>
                <a:cs typeface="Arial" charset="0"/>
              </a:rPr>
              <a:t>mit Ausnahme des Erlaubnisvorbehalt</a:t>
            </a:r>
            <a:br>
              <a:rPr lang="de-DE" altLang="de-DE" sz="3200" b="1" i="1" dirty="0">
                <a:solidFill>
                  <a:srgbClr val="376092"/>
                </a:solidFill>
                <a:latin typeface="Arial" charset="0"/>
                <a:cs typeface="Arial" charset="0"/>
              </a:rPr>
            </a:br>
            <a:endParaRPr lang="de-DE" b="1" i="1" dirty="0"/>
          </a:p>
        </p:txBody>
      </p:sp>
      <p:sp>
        <p:nvSpPr>
          <p:cNvPr id="4" name="Rectangle 3"/>
          <p:cNvSpPr>
            <a:spLocks noGrp="1" noChangeArrowheads="1"/>
          </p:cNvSpPr>
          <p:nvPr>
            <p:ph idx="1"/>
          </p:nvPr>
        </p:nvSpPr>
        <p:spPr>
          <a:xfrm>
            <a:off x="457199" y="1569176"/>
            <a:ext cx="8291265" cy="4956168"/>
          </a:xfrm>
          <a:solidFill>
            <a:schemeClr val="accent1">
              <a:lumMod val="20000"/>
              <a:lumOff val="80000"/>
            </a:schemeClr>
          </a:solidFill>
        </p:spPr>
        <p:txBody>
          <a:bodyPr>
            <a:normAutofit fontScale="92500" lnSpcReduction="20000"/>
          </a:bodyPr>
          <a:lstStyle/>
          <a:p>
            <a:pPr marL="0" indent="0">
              <a:lnSpc>
                <a:spcPct val="115000"/>
              </a:lnSpc>
              <a:buNone/>
            </a:pPr>
            <a:endParaRPr lang="de-DE" altLang="de-DE" b="1" dirty="0">
              <a:solidFill>
                <a:schemeClr val="accent1">
                  <a:lumMod val="75000"/>
                </a:schemeClr>
              </a:solidFill>
              <a:latin typeface="Arial" charset="0"/>
              <a:cs typeface="Arial" charset="0"/>
            </a:endParaRPr>
          </a:p>
          <a:p>
            <a:pPr marL="0" indent="0">
              <a:lnSpc>
                <a:spcPct val="115000"/>
              </a:lnSpc>
              <a:buNone/>
            </a:pPr>
            <a:r>
              <a:rPr lang="de-DE" altLang="de-DE" b="1" dirty="0">
                <a:solidFill>
                  <a:schemeClr val="accent1">
                    <a:lumMod val="75000"/>
                  </a:schemeClr>
                </a:solidFill>
                <a:cs typeface="Arial" charset="0"/>
              </a:rPr>
              <a:t>Einwilligung der Person</a:t>
            </a:r>
          </a:p>
          <a:p>
            <a:pPr marL="0" indent="0">
              <a:lnSpc>
                <a:spcPct val="115000"/>
              </a:lnSpc>
              <a:buNone/>
            </a:pPr>
            <a:endParaRPr lang="de-DE" altLang="de-DE" b="1" dirty="0">
              <a:solidFill>
                <a:schemeClr val="accent1">
                  <a:lumMod val="75000"/>
                </a:schemeClr>
              </a:solidFill>
              <a:cs typeface="Arial" charset="0"/>
            </a:endParaRPr>
          </a:p>
          <a:p>
            <a:pPr marL="0" indent="0" eaLnBrk="1" hangingPunct="1">
              <a:lnSpc>
                <a:spcPct val="115000"/>
              </a:lnSpc>
              <a:buNone/>
            </a:pPr>
            <a:r>
              <a:rPr lang="de-DE" altLang="de-DE" b="1" dirty="0">
                <a:solidFill>
                  <a:schemeClr val="accent1">
                    <a:lumMod val="75000"/>
                  </a:schemeClr>
                </a:solidFill>
                <a:cs typeface="Arial" charset="0"/>
              </a:rPr>
              <a:t>Gesetzliche Befugnis</a:t>
            </a:r>
          </a:p>
          <a:p>
            <a:pPr marL="0" indent="0">
              <a:buNone/>
            </a:pPr>
            <a:r>
              <a:rPr lang="de-DE" sz="2100" dirty="0">
                <a:solidFill>
                  <a:schemeClr val="accent1">
                    <a:lumMod val="75000"/>
                  </a:schemeClr>
                </a:solidFill>
                <a:cs typeface="Arial" panose="020B0604020202020204" pitchFamily="34" charset="0"/>
              </a:rPr>
              <a:t>     Die Zulässigkeit der Erhebung, Verarbeitung und Nutzung   </a:t>
            </a:r>
          </a:p>
          <a:p>
            <a:pPr marL="0" indent="0">
              <a:buNone/>
            </a:pPr>
            <a:r>
              <a:rPr lang="de-DE" sz="2100" dirty="0">
                <a:solidFill>
                  <a:schemeClr val="accent1">
                    <a:lumMod val="75000"/>
                  </a:schemeClr>
                </a:solidFill>
                <a:cs typeface="Arial" panose="020B0604020202020204" pitchFamily="34" charset="0"/>
              </a:rPr>
              <a:t>     personenbezogener Daten ist im Bundesdatenschutzgesetz (§4 und §14)  </a:t>
            </a:r>
          </a:p>
          <a:p>
            <a:pPr marL="0" indent="0">
              <a:buNone/>
            </a:pPr>
            <a:r>
              <a:rPr lang="de-DE" sz="2100" dirty="0">
                <a:solidFill>
                  <a:schemeClr val="accent1">
                    <a:lumMod val="75000"/>
                  </a:schemeClr>
                </a:solidFill>
                <a:cs typeface="Arial" panose="020B0604020202020204" pitchFamily="34" charset="0"/>
              </a:rPr>
              <a:t>     festgelegt. </a:t>
            </a:r>
          </a:p>
          <a:p>
            <a:pPr marL="0" indent="0">
              <a:buNone/>
            </a:pPr>
            <a:r>
              <a:rPr lang="de-DE" altLang="de-DE" b="1" dirty="0">
                <a:solidFill>
                  <a:schemeClr val="accent1">
                    <a:lumMod val="75000"/>
                  </a:schemeClr>
                </a:solidFill>
                <a:cs typeface="Arial" charset="0"/>
              </a:rPr>
              <a:t>	</a:t>
            </a:r>
            <a:r>
              <a:rPr lang="de-DE" altLang="de-DE" sz="2100" b="1" dirty="0">
                <a:solidFill>
                  <a:schemeClr val="accent1">
                    <a:lumMod val="75000"/>
                  </a:schemeClr>
                </a:solidFill>
                <a:cs typeface="Arial" charset="0"/>
              </a:rPr>
              <a:t>Subsidiaritätsprinzip </a:t>
            </a:r>
            <a:r>
              <a:rPr lang="de-DE" altLang="de-DE" sz="2100" dirty="0">
                <a:solidFill>
                  <a:schemeClr val="accent1">
                    <a:lumMod val="75000"/>
                  </a:schemeClr>
                </a:solidFill>
                <a:cs typeface="Arial" charset="0"/>
              </a:rPr>
              <a:t>bereichsspezifischen rechtliche Regelungen 	haben Vorrang vor der Vorschrift des BDSG z.B. Strafverfolgung</a:t>
            </a:r>
          </a:p>
          <a:p>
            <a:pPr marL="0" indent="0">
              <a:buNone/>
            </a:pPr>
            <a:endParaRPr lang="de-DE" altLang="de-DE" sz="2100" dirty="0">
              <a:solidFill>
                <a:schemeClr val="accent1">
                  <a:lumMod val="75000"/>
                </a:schemeClr>
              </a:solidFill>
              <a:cs typeface="Arial" charset="0"/>
            </a:endParaRPr>
          </a:p>
          <a:p>
            <a:pPr marL="0" indent="0">
              <a:buNone/>
            </a:pPr>
            <a:r>
              <a:rPr lang="de-DE" sz="2100" b="1" dirty="0">
                <a:solidFill>
                  <a:schemeClr val="accent1">
                    <a:lumMod val="75000"/>
                  </a:schemeClr>
                </a:solidFill>
                <a:cs typeface="Arial" panose="020B0604020202020204" pitchFamily="34" charset="0"/>
              </a:rPr>
              <a:t>Fehlt eine einschlägige Rechtsvorschrift, darf die </a:t>
            </a:r>
          </a:p>
          <a:p>
            <a:pPr marL="0" indent="0">
              <a:buNone/>
            </a:pPr>
            <a:r>
              <a:rPr lang="de-DE" sz="2100" b="1" dirty="0">
                <a:solidFill>
                  <a:schemeClr val="accent1">
                    <a:lumMod val="75000"/>
                  </a:schemeClr>
                </a:solidFill>
                <a:cs typeface="Arial" panose="020B0604020202020204" pitchFamily="34" charset="0"/>
              </a:rPr>
              <a:t>Datenverarbeitung nur mit vorheriger Zustimmung des Betroffenen erfolgen</a:t>
            </a:r>
          </a:p>
          <a:p>
            <a:pPr marL="0" indent="0" eaLnBrk="1" hangingPunct="1">
              <a:lnSpc>
                <a:spcPct val="115000"/>
              </a:lnSpc>
              <a:buNone/>
            </a:pPr>
            <a:endParaRPr lang="de-DE" altLang="de-DE" sz="2100" dirty="0">
              <a:solidFill>
                <a:schemeClr val="accent1">
                  <a:lumMod val="75000"/>
                </a:schemeClr>
              </a:solidFill>
              <a:latin typeface="Arial" charset="0"/>
              <a:cs typeface="Arial" charset="0"/>
            </a:endParaRPr>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2623" y="-12927"/>
            <a:ext cx="1441029" cy="158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963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331026"/>
            <a:ext cx="7690048" cy="1143000"/>
          </a:xfrm>
        </p:spPr>
        <p:txBody>
          <a:bodyPr>
            <a:normAutofit/>
          </a:bodyPr>
          <a:lstStyle/>
          <a:p>
            <a:r>
              <a:rPr lang="de-DE" altLang="de-DE" sz="3200" b="1" i="1" dirty="0">
                <a:solidFill>
                  <a:schemeClr val="accent1">
                    <a:lumMod val="75000"/>
                  </a:schemeClr>
                </a:solidFill>
                <a:cs typeface="Arial" charset="0"/>
              </a:rPr>
              <a:t>Generelles Verbot der Datenverarbeitung mit Ausnahme des Erlaubnisvorbehalt </a:t>
            </a:r>
            <a:endParaRPr lang="de-DE" b="1" i="1" dirty="0">
              <a:solidFill>
                <a:schemeClr val="accent1">
                  <a:lumMod val="75000"/>
                </a:schemeClr>
              </a:solidFill>
            </a:endParaRPr>
          </a:p>
        </p:txBody>
      </p:sp>
      <p:sp>
        <p:nvSpPr>
          <p:cNvPr id="3" name="Inhaltsplatzhalter 2"/>
          <p:cNvSpPr>
            <a:spLocks noGrp="1"/>
          </p:cNvSpPr>
          <p:nvPr>
            <p:ph idx="1"/>
          </p:nvPr>
        </p:nvSpPr>
        <p:spPr/>
        <p:txBody>
          <a:bodyPr>
            <a:normAutofit/>
          </a:bodyPr>
          <a:lstStyle/>
          <a:p>
            <a:pPr marL="0" lvl="0" indent="0" fontAlgn="base">
              <a:lnSpc>
                <a:spcPct val="115000"/>
              </a:lnSpc>
              <a:spcBef>
                <a:spcPts val="1000"/>
              </a:spcBef>
              <a:spcAft>
                <a:spcPct val="0"/>
              </a:spcAft>
              <a:buClr>
                <a:srgbClr val="7F7F7F"/>
              </a:buClr>
              <a:buNone/>
            </a:pPr>
            <a:endParaRPr lang="de-DE" altLang="de-DE" sz="2000" b="1" dirty="0">
              <a:solidFill>
                <a:schemeClr val="accent1">
                  <a:lumMod val="75000"/>
                </a:schemeClr>
              </a:solidFill>
              <a:cs typeface="Arial" charset="0"/>
            </a:endParaRPr>
          </a:p>
          <a:p>
            <a:pPr marL="0" lvl="0" indent="0" fontAlgn="base">
              <a:lnSpc>
                <a:spcPct val="115000"/>
              </a:lnSpc>
              <a:spcBef>
                <a:spcPts val="1000"/>
              </a:spcBef>
              <a:spcAft>
                <a:spcPct val="0"/>
              </a:spcAft>
              <a:buClr>
                <a:srgbClr val="7F7F7F"/>
              </a:buClr>
              <a:buNone/>
            </a:pPr>
            <a:r>
              <a:rPr lang="de-DE" altLang="de-DE" sz="2000" b="1" dirty="0">
                <a:solidFill>
                  <a:schemeClr val="accent1">
                    <a:lumMod val="75000"/>
                  </a:schemeClr>
                </a:solidFill>
                <a:cs typeface="Arial" charset="0"/>
              </a:rPr>
              <a:t>Keine Datenverarbeitung ohne Erlaubnis</a:t>
            </a:r>
          </a:p>
          <a:p>
            <a:pPr marL="457200" lvl="1" indent="0" fontAlgn="base">
              <a:lnSpc>
                <a:spcPct val="115000"/>
              </a:lnSpc>
              <a:spcAft>
                <a:spcPct val="0"/>
              </a:spcAft>
              <a:buClr>
                <a:srgbClr val="7F7F7F"/>
              </a:buClr>
              <a:buNone/>
            </a:pPr>
            <a:r>
              <a:rPr lang="de-DE" altLang="de-DE" sz="1800" dirty="0">
                <a:solidFill>
                  <a:schemeClr val="accent1">
                    <a:lumMod val="75000"/>
                  </a:schemeClr>
                </a:solidFill>
                <a:cs typeface="Arial" charset="0"/>
              </a:rPr>
              <a:t>	Einwilligung (freiwillig, informiert)</a:t>
            </a:r>
          </a:p>
          <a:p>
            <a:pPr marL="457200" lvl="1" indent="0" fontAlgn="base">
              <a:lnSpc>
                <a:spcPct val="115000"/>
              </a:lnSpc>
              <a:spcAft>
                <a:spcPct val="0"/>
              </a:spcAft>
              <a:buClr>
                <a:srgbClr val="7F7F7F"/>
              </a:buClr>
              <a:buNone/>
            </a:pPr>
            <a:r>
              <a:rPr lang="de-DE" altLang="de-DE" sz="1800" dirty="0">
                <a:solidFill>
                  <a:schemeClr val="accent1">
                    <a:lumMod val="75000"/>
                  </a:schemeClr>
                </a:solidFill>
                <a:cs typeface="Arial" charset="0"/>
              </a:rPr>
              <a:t>	Gesetzliche Befugnis</a:t>
            </a:r>
            <a:endParaRPr lang="de-DE" altLang="de-DE" sz="2000" b="1" dirty="0">
              <a:solidFill>
                <a:schemeClr val="accent1">
                  <a:lumMod val="75000"/>
                </a:schemeClr>
              </a:solidFill>
              <a:cs typeface="Arial" charset="0"/>
            </a:endParaRPr>
          </a:p>
          <a:p>
            <a:pPr marL="0" lvl="0" indent="0" fontAlgn="base">
              <a:lnSpc>
                <a:spcPct val="115000"/>
              </a:lnSpc>
              <a:spcBef>
                <a:spcPts val="1000"/>
              </a:spcBef>
              <a:spcAft>
                <a:spcPct val="0"/>
              </a:spcAft>
              <a:buClr>
                <a:srgbClr val="7F7F7F"/>
              </a:buClr>
              <a:buNone/>
            </a:pPr>
            <a:r>
              <a:rPr lang="de-DE" altLang="de-DE" sz="2000" b="1" dirty="0">
                <a:solidFill>
                  <a:schemeClr val="accent1">
                    <a:lumMod val="75000"/>
                  </a:schemeClr>
                </a:solidFill>
                <a:cs typeface="Arial" charset="0"/>
              </a:rPr>
              <a:t>Zweckbindung </a:t>
            </a:r>
          </a:p>
          <a:p>
            <a:pPr marL="457200" lvl="1" indent="0" fontAlgn="base">
              <a:lnSpc>
                <a:spcPct val="115000"/>
              </a:lnSpc>
              <a:spcAft>
                <a:spcPct val="0"/>
              </a:spcAft>
              <a:buClr>
                <a:srgbClr val="7F7F7F"/>
              </a:buClr>
              <a:buNone/>
            </a:pPr>
            <a:r>
              <a:rPr lang="de-DE" altLang="de-DE" sz="1800" dirty="0">
                <a:solidFill>
                  <a:schemeClr val="accent1">
                    <a:lumMod val="75000"/>
                  </a:schemeClr>
                </a:solidFill>
                <a:cs typeface="Arial" charset="0"/>
              </a:rPr>
              <a:t>	darf nur für den Zweck verwendet werden, für den sie erhoben</a:t>
            </a:r>
          </a:p>
          <a:p>
            <a:pPr marL="457200" lvl="1" indent="0" fontAlgn="base">
              <a:lnSpc>
                <a:spcPct val="115000"/>
              </a:lnSpc>
              <a:spcAft>
                <a:spcPct val="0"/>
              </a:spcAft>
              <a:buClr>
                <a:srgbClr val="7F7F7F"/>
              </a:buClr>
              <a:buNone/>
            </a:pPr>
            <a:r>
              <a:rPr lang="de-DE" altLang="de-DE" sz="1800" dirty="0">
                <a:solidFill>
                  <a:schemeClr val="accent1">
                    <a:lumMod val="75000"/>
                  </a:schemeClr>
                </a:solidFill>
                <a:cs typeface="Arial" charset="0"/>
              </a:rPr>
              <a:t>	worden sind.</a:t>
            </a:r>
          </a:p>
          <a:p>
            <a:pPr marL="457200" lvl="1" indent="0" fontAlgn="base">
              <a:lnSpc>
                <a:spcPct val="115000"/>
              </a:lnSpc>
              <a:spcAft>
                <a:spcPct val="0"/>
              </a:spcAft>
              <a:buClr>
                <a:srgbClr val="7F7F7F"/>
              </a:buClr>
              <a:buNone/>
            </a:pPr>
            <a:endParaRPr lang="de-DE" altLang="de-DE" sz="1800" b="1" dirty="0">
              <a:solidFill>
                <a:schemeClr val="accent1">
                  <a:lumMod val="75000"/>
                </a:schemeClr>
              </a:solidFill>
              <a:cs typeface="Arial" charset="0"/>
            </a:endParaRPr>
          </a:p>
          <a:p>
            <a:pPr marL="0" lvl="0" indent="0">
              <a:buNone/>
            </a:pPr>
            <a:r>
              <a:rPr lang="de-DE" altLang="de-DE" sz="2000" b="1" dirty="0">
                <a:solidFill>
                  <a:schemeClr val="accent1">
                    <a:lumMod val="75000"/>
                  </a:schemeClr>
                </a:solidFill>
                <a:cs typeface="Arial" charset="0"/>
              </a:rPr>
              <a:t>Erforderlichkeit </a:t>
            </a:r>
          </a:p>
          <a:p>
            <a:pPr marL="0" lvl="0" indent="0">
              <a:buNone/>
            </a:pPr>
            <a:r>
              <a:rPr lang="de-DE" altLang="de-DE" sz="2000" b="1" dirty="0">
                <a:solidFill>
                  <a:schemeClr val="accent1">
                    <a:lumMod val="75000"/>
                  </a:schemeClr>
                </a:solidFill>
                <a:cs typeface="Arial" charset="0"/>
              </a:rPr>
              <a:t>	</a:t>
            </a:r>
            <a:r>
              <a:rPr lang="de-DE" altLang="de-DE" sz="1800" dirty="0">
                <a:solidFill>
                  <a:schemeClr val="accent1">
                    <a:lumMod val="75000"/>
                  </a:schemeClr>
                </a:solidFill>
                <a:cs typeface="Arial" charset="0"/>
              </a:rPr>
              <a:t>Datendürfen nur erhoben oder genutzt werden, wenn sie für den spez. </a:t>
            </a:r>
          </a:p>
          <a:p>
            <a:pPr marL="0" lvl="0" indent="0">
              <a:buNone/>
            </a:pPr>
            <a:r>
              <a:rPr lang="de-DE" altLang="de-DE" sz="1800" dirty="0">
                <a:solidFill>
                  <a:schemeClr val="accent1">
                    <a:lumMod val="75000"/>
                  </a:schemeClr>
                </a:solidFill>
                <a:cs typeface="Arial" charset="0"/>
              </a:rPr>
              <a:t>	Zweck notwendig sind. </a:t>
            </a:r>
            <a:r>
              <a:rPr lang="de-DE" altLang="de-DE" sz="1800" dirty="0">
                <a:solidFill>
                  <a:schemeClr val="accent1">
                    <a:lumMod val="75000"/>
                  </a:schemeClr>
                </a:solidFill>
                <a:cs typeface="Arial" charset="0"/>
                <a:sym typeface="Wingdings" panose="05000000000000000000" pitchFamily="2" charset="2"/>
              </a:rPr>
              <a:t>Keine unnötige Datenerhebung</a:t>
            </a:r>
            <a:r>
              <a:rPr lang="de-DE" altLang="de-DE" sz="1800" dirty="0">
                <a:solidFill>
                  <a:prstClr val="black"/>
                </a:solidFill>
                <a:cs typeface="Arial" charset="0"/>
                <a:sym typeface="Wingdings" panose="05000000000000000000" pitchFamily="2" charset="2"/>
              </a:rPr>
              <a:t>!</a:t>
            </a:r>
            <a:endParaRPr lang="de-DE" altLang="de-DE" sz="1800" dirty="0">
              <a:solidFill>
                <a:prstClr val="black"/>
              </a:solidFill>
              <a:cs typeface="Arial" charset="0"/>
            </a:endParaRPr>
          </a:p>
          <a:p>
            <a:pPr marL="0" indent="0">
              <a:buNone/>
            </a:pPr>
            <a:endParaRPr lang="de-DE" dirty="0"/>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62" y="111475"/>
            <a:ext cx="1441029" cy="158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279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solidFill>
                  <a:schemeClr val="accent1">
                    <a:lumMod val="75000"/>
                  </a:schemeClr>
                </a:solidFill>
              </a:rPr>
              <a:t>Voraussetzungen für den </a:t>
            </a:r>
            <a:br>
              <a:rPr lang="de-DE" dirty="0">
                <a:solidFill>
                  <a:schemeClr val="accent1">
                    <a:lumMod val="75000"/>
                  </a:schemeClr>
                </a:solidFill>
              </a:rPr>
            </a:br>
            <a:r>
              <a:rPr lang="de-DE" dirty="0">
                <a:solidFill>
                  <a:schemeClr val="accent1">
                    <a:lumMod val="75000"/>
                  </a:schemeClr>
                </a:solidFill>
              </a:rPr>
              <a:t>Schutz der Daten</a:t>
            </a:r>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2296037924"/>
              </p:ext>
            </p:extLst>
          </p:nvPr>
        </p:nvGraphicFramePr>
        <p:xfrm>
          <a:off x="395536" y="3717032"/>
          <a:ext cx="4176464" cy="2479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7" name="Legende mit Pfeil nach oben 4"/>
          <p:cNvSpPr/>
          <p:nvPr/>
        </p:nvSpPr>
        <p:spPr>
          <a:xfrm>
            <a:off x="2577466" y="5686973"/>
            <a:ext cx="4104456" cy="2917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endParaRPr lang="de-DE" sz="2000" kern="1200" dirty="0"/>
          </a:p>
        </p:txBody>
      </p:sp>
      <p:graphicFrame>
        <p:nvGraphicFramePr>
          <p:cNvPr id="18" name="Diagramm 17"/>
          <p:cNvGraphicFramePr/>
          <p:nvPr>
            <p:extLst>
              <p:ext uri="{D42A27DB-BD31-4B8C-83A1-F6EECF244321}">
                <p14:modId xmlns:p14="http://schemas.microsoft.com/office/powerpoint/2010/main" val="1627727053"/>
              </p:ext>
            </p:extLst>
          </p:nvPr>
        </p:nvGraphicFramePr>
        <p:xfrm>
          <a:off x="1043608" y="1916833"/>
          <a:ext cx="6480720" cy="37701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3805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980728"/>
            <a:ext cx="8435280" cy="5688632"/>
          </a:xfrm>
        </p:spPr>
        <p:txBody>
          <a:bodyPr>
            <a:normAutofit fontScale="70000" lnSpcReduction="20000"/>
          </a:bodyPr>
          <a:lstStyle/>
          <a:p>
            <a:pPr marL="457200" lvl="1" indent="0" algn="ctr" fontAlgn="base">
              <a:lnSpc>
                <a:spcPct val="115000"/>
              </a:lnSpc>
              <a:spcAft>
                <a:spcPct val="0"/>
              </a:spcAft>
              <a:buClr>
                <a:srgbClr val="7F7F7F"/>
              </a:buClr>
              <a:buNone/>
            </a:pPr>
            <a:r>
              <a:rPr lang="de-DE" altLang="de-DE" sz="2600" dirty="0">
                <a:solidFill>
                  <a:schemeClr val="accent1">
                    <a:lumMod val="75000"/>
                  </a:schemeClr>
                </a:solidFill>
                <a:cs typeface="Arial" panose="020B0604020202020204" pitchFamily="34" charset="0"/>
              </a:rPr>
              <a:t>Ist das uns und den Arbeitsalltag betreffende  Element!</a:t>
            </a:r>
          </a:p>
          <a:p>
            <a:pPr marL="457200" lvl="1" indent="0" fontAlgn="base">
              <a:lnSpc>
                <a:spcPct val="115000"/>
              </a:lnSpc>
              <a:spcAft>
                <a:spcPct val="0"/>
              </a:spcAft>
              <a:buClr>
                <a:srgbClr val="7F7F7F"/>
              </a:buClr>
              <a:buNone/>
            </a:pPr>
            <a:endParaRPr lang="de-DE" altLang="de-DE" sz="2600" dirty="0">
              <a:solidFill>
                <a:schemeClr val="accent1">
                  <a:lumMod val="75000"/>
                </a:schemeClr>
              </a:solidFill>
              <a:cs typeface="Arial" panose="020B0604020202020204" pitchFamily="34" charset="0"/>
            </a:endParaRPr>
          </a:p>
          <a:p>
            <a:pPr marL="457200" lvl="1" indent="0" fontAlgn="base">
              <a:lnSpc>
                <a:spcPct val="115000"/>
              </a:lnSpc>
              <a:spcAft>
                <a:spcPct val="0"/>
              </a:spcAft>
              <a:buClr>
                <a:srgbClr val="7F7F7F"/>
              </a:buClr>
              <a:buNone/>
            </a:pPr>
            <a:r>
              <a:rPr lang="de-DE" altLang="de-DE" sz="2600" dirty="0">
                <a:solidFill>
                  <a:schemeClr val="accent1">
                    <a:lumMod val="75000"/>
                  </a:schemeClr>
                </a:solidFill>
                <a:cs typeface="Arial" panose="020B0604020202020204" pitchFamily="34" charset="0"/>
              </a:rPr>
              <a:t>Eigenschaften von informationsverarbeitenden und -lagernden (technischen oder nicht-technischen) Stellen.</a:t>
            </a:r>
          </a:p>
          <a:p>
            <a:pPr marL="457200" lvl="1" indent="0" fontAlgn="base">
              <a:lnSpc>
                <a:spcPct val="115000"/>
              </a:lnSpc>
              <a:spcAft>
                <a:spcPct val="0"/>
              </a:spcAft>
              <a:buClr>
                <a:srgbClr val="7F7F7F"/>
              </a:buClr>
              <a:buNone/>
            </a:pPr>
            <a:r>
              <a:rPr lang="de-DE" altLang="de-DE" sz="2600" b="1" dirty="0">
                <a:solidFill>
                  <a:schemeClr val="accent1">
                    <a:lumMod val="75000"/>
                  </a:schemeClr>
                </a:solidFill>
                <a:cs typeface="Arial" panose="020B0604020202020204" pitchFamily="34" charset="0"/>
              </a:rPr>
              <a:t>Schutzziele sind Vertraulichkeit ,Verfügbarkeit und Integrität.</a:t>
            </a:r>
          </a:p>
          <a:p>
            <a:pPr marL="457200" lvl="1" indent="0" fontAlgn="base">
              <a:lnSpc>
                <a:spcPct val="115000"/>
              </a:lnSpc>
              <a:spcAft>
                <a:spcPct val="0"/>
              </a:spcAft>
              <a:buClr>
                <a:srgbClr val="7F7F7F"/>
              </a:buClr>
              <a:buNone/>
            </a:pPr>
            <a:endParaRPr lang="de-DE" altLang="de-DE" sz="2600" dirty="0">
              <a:solidFill>
                <a:schemeClr val="accent1">
                  <a:lumMod val="75000"/>
                </a:schemeClr>
              </a:solidFill>
              <a:cs typeface="Arial" panose="020B0604020202020204" pitchFamily="34" charset="0"/>
            </a:endParaRPr>
          </a:p>
          <a:p>
            <a:pPr marL="457200" lvl="1" indent="0" fontAlgn="base">
              <a:lnSpc>
                <a:spcPct val="115000"/>
              </a:lnSpc>
              <a:spcAft>
                <a:spcPct val="0"/>
              </a:spcAft>
              <a:buClr>
                <a:srgbClr val="7F7F7F"/>
              </a:buClr>
              <a:buNone/>
            </a:pPr>
            <a:r>
              <a:rPr lang="de-DE" altLang="de-DE" sz="2600" b="1" dirty="0">
                <a:solidFill>
                  <a:schemeClr val="accent1">
                    <a:lumMod val="75000"/>
                  </a:schemeClr>
                </a:solidFill>
                <a:cs typeface="Arial" panose="020B0604020202020204" pitchFamily="34" charset="0"/>
              </a:rPr>
              <a:t>Zu</a:t>
            </a:r>
            <a:r>
              <a:rPr lang="de-DE" altLang="de-DE" sz="2600" b="1" dirty="0">
                <a:solidFill>
                  <a:schemeClr val="tx2">
                    <a:lumMod val="60000"/>
                    <a:lumOff val="40000"/>
                  </a:schemeClr>
                </a:solidFill>
                <a:cs typeface="Arial" panose="020B0604020202020204" pitchFamily="34" charset="0"/>
              </a:rPr>
              <a:t>griffs</a:t>
            </a:r>
            <a:r>
              <a:rPr lang="de-DE" altLang="de-DE" sz="2600" b="1" dirty="0">
                <a:solidFill>
                  <a:schemeClr val="accent1">
                    <a:lumMod val="75000"/>
                  </a:schemeClr>
                </a:solidFill>
                <a:cs typeface="Arial" panose="020B0604020202020204" pitchFamily="34" charset="0"/>
              </a:rPr>
              <a:t>kontrolle,</a:t>
            </a:r>
            <a:r>
              <a:rPr lang="de-DE" altLang="de-DE" sz="2600" dirty="0">
                <a:solidFill>
                  <a:schemeClr val="accent1">
                    <a:lumMod val="75000"/>
                  </a:schemeClr>
                </a:solidFill>
                <a:cs typeface="Arial" panose="020B0604020202020204" pitchFamily="34" charset="0"/>
              </a:rPr>
              <a:t> Nutzer ausschließlich auf Inhalte zugreifen können für welche sie berechtigt sind und das personenbezogene Daten bei der Verarbeitung und Nutzung und nach dem Speichern nicht unbefugt kopiert, verändert oder gelöscht werden können. </a:t>
            </a:r>
          </a:p>
          <a:p>
            <a:pPr marL="457200" lvl="1" indent="0" fontAlgn="base">
              <a:lnSpc>
                <a:spcPct val="115000"/>
              </a:lnSpc>
              <a:spcAft>
                <a:spcPct val="0"/>
              </a:spcAft>
              <a:buClr>
                <a:srgbClr val="7F7F7F"/>
              </a:buClr>
              <a:buNone/>
            </a:pPr>
            <a:endParaRPr lang="de-DE" altLang="de-DE" sz="2600" dirty="0">
              <a:solidFill>
                <a:schemeClr val="accent1">
                  <a:lumMod val="75000"/>
                </a:schemeClr>
              </a:solidFill>
              <a:cs typeface="Arial" panose="020B0604020202020204" pitchFamily="34" charset="0"/>
            </a:endParaRPr>
          </a:p>
          <a:p>
            <a:pPr marL="457200" lvl="1" indent="0" fontAlgn="base">
              <a:lnSpc>
                <a:spcPct val="115000"/>
              </a:lnSpc>
              <a:spcAft>
                <a:spcPct val="0"/>
              </a:spcAft>
              <a:buClr>
                <a:srgbClr val="7F7F7F"/>
              </a:buClr>
              <a:buNone/>
            </a:pPr>
            <a:r>
              <a:rPr lang="de-DE" altLang="de-DE" sz="2600" b="1" dirty="0">
                <a:solidFill>
                  <a:schemeClr val="accent1">
                    <a:lumMod val="75000"/>
                  </a:schemeClr>
                </a:solidFill>
                <a:cs typeface="Arial" panose="020B0604020202020204" pitchFamily="34" charset="0"/>
              </a:rPr>
              <a:t>Zu</a:t>
            </a:r>
            <a:r>
              <a:rPr lang="de-DE" altLang="de-DE" sz="2600" b="1" dirty="0">
                <a:solidFill>
                  <a:schemeClr val="tx2">
                    <a:lumMod val="60000"/>
                    <a:lumOff val="40000"/>
                  </a:schemeClr>
                </a:solidFill>
                <a:cs typeface="Arial" panose="020B0604020202020204" pitchFamily="34" charset="0"/>
              </a:rPr>
              <a:t>tritts</a:t>
            </a:r>
            <a:r>
              <a:rPr lang="de-DE" altLang="de-DE" sz="2600" b="1" dirty="0">
                <a:solidFill>
                  <a:schemeClr val="accent1">
                    <a:lumMod val="75000"/>
                  </a:schemeClr>
                </a:solidFill>
                <a:cs typeface="Arial" panose="020B0604020202020204" pitchFamily="34" charset="0"/>
              </a:rPr>
              <a:t>kontrolle :</a:t>
            </a:r>
            <a:r>
              <a:rPr lang="de-DE" altLang="de-DE" sz="2600" dirty="0">
                <a:solidFill>
                  <a:schemeClr val="accent1">
                    <a:lumMod val="75000"/>
                  </a:schemeClr>
                </a:solidFill>
                <a:cs typeface="Arial" panose="020B0604020202020204" pitchFamily="34" charset="0"/>
              </a:rPr>
              <a:t> Unbefugten den Zutritt zu Datenverarbeitungsanlagen verwehren </a:t>
            </a:r>
            <a:r>
              <a:rPr lang="de-DE" altLang="de-DE" sz="2600" b="1" dirty="0">
                <a:solidFill>
                  <a:schemeClr val="accent1">
                    <a:lumMod val="75000"/>
                  </a:schemeClr>
                </a:solidFill>
                <a:cs typeface="Arial" panose="020B0604020202020204" pitchFamily="34" charset="0"/>
              </a:rPr>
              <a:t>Verschluss der Arbeitsplätzen und Archivräumen ! </a:t>
            </a:r>
          </a:p>
          <a:p>
            <a:pPr marL="457200" lvl="1" indent="0" fontAlgn="base">
              <a:lnSpc>
                <a:spcPct val="115000"/>
              </a:lnSpc>
              <a:spcAft>
                <a:spcPct val="0"/>
              </a:spcAft>
              <a:buClr>
                <a:srgbClr val="7F7F7F"/>
              </a:buClr>
              <a:buNone/>
            </a:pPr>
            <a:endParaRPr lang="de-DE" altLang="de-DE" sz="2600" dirty="0">
              <a:solidFill>
                <a:schemeClr val="accent1">
                  <a:lumMod val="75000"/>
                </a:schemeClr>
              </a:solidFill>
              <a:cs typeface="Arial" panose="020B0604020202020204" pitchFamily="34" charset="0"/>
            </a:endParaRPr>
          </a:p>
          <a:p>
            <a:pPr marL="457200" lvl="1" indent="0" fontAlgn="base">
              <a:lnSpc>
                <a:spcPct val="115000"/>
              </a:lnSpc>
              <a:spcAft>
                <a:spcPct val="0"/>
              </a:spcAft>
              <a:buClr>
                <a:srgbClr val="7F7F7F"/>
              </a:buClr>
              <a:buNone/>
            </a:pPr>
            <a:r>
              <a:rPr lang="de-DE" altLang="de-DE" sz="2600" b="1" dirty="0">
                <a:solidFill>
                  <a:schemeClr val="accent1">
                    <a:lumMod val="75000"/>
                  </a:schemeClr>
                </a:solidFill>
                <a:cs typeface="Arial" panose="020B0604020202020204" pitchFamily="34" charset="0"/>
              </a:rPr>
              <a:t>Zu</a:t>
            </a:r>
            <a:r>
              <a:rPr lang="de-DE" altLang="de-DE" sz="2600" b="1" dirty="0">
                <a:solidFill>
                  <a:schemeClr val="tx2">
                    <a:lumMod val="60000"/>
                    <a:lumOff val="40000"/>
                  </a:schemeClr>
                </a:solidFill>
                <a:cs typeface="Arial" panose="020B0604020202020204" pitchFamily="34" charset="0"/>
              </a:rPr>
              <a:t>gangs</a:t>
            </a:r>
            <a:r>
              <a:rPr lang="de-DE" altLang="de-DE" sz="2600" b="1" dirty="0">
                <a:solidFill>
                  <a:schemeClr val="accent1">
                    <a:lumMod val="75000"/>
                  </a:schemeClr>
                </a:solidFill>
                <a:cs typeface="Arial" panose="020B0604020202020204" pitchFamily="34" charset="0"/>
              </a:rPr>
              <a:t>kontrolle,</a:t>
            </a:r>
            <a:r>
              <a:rPr lang="de-DE" altLang="de-DE" sz="2600" dirty="0">
                <a:solidFill>
                  <a:schemeClr val="accent1">
                    <a:lumMod val="75000"/>
                  </a:schemeClr>
                </a:solidFill>
                <a:cs typeface="Arial" panose="020B0604020202020204" pitchFamily="34" charset="0"/>
              </a:rPr>
              <a:t> verhindern, dass Datenverarbeitungssysteme von Unbefugten genutzt werden können</a:t>
            </a:r>
          </a:p>
          <a:p>
            <a:pPr marL="457200" lvl="1" indent="0" fontAlgn="base">
              <a:lnSpc>
                <a:spcPct val="115000"/>
              </a:lnSpc>
              <a:spcAft>
                <a:spcPct val="0"/>
              </a:spcAft>
              <a:buClr>
                <a:srgbClr val="7F7F7F"/>
              </a:buClr>
              <a:buNone/>
            </a:pPr>
            <a:r>
              <a:rPr lang="de-DE" altLang="de-DE" sz="2600" b="1" dirty="0">
                <a:solidFill>
                  <a:schemeClr val="accent1">
                    <a:lumMod val="75000"/>
                  </a:schemeClr>
                </a:solidFill>
                <a:cs typeface="Arial" panose="020B0604020202020204" pitchFamily="34" charset="0"/>
              </a:rPr>
              <a:t>Bildschirmschoner/ PC Zugang, Herumliegenlassen von Unterlagen, Listen, richtige Adressaten</a:t>
            </a:r>
          </a:p>
          <a:p>
            <a:pPr marL="457200" lvl="1" indent="0" fontAlgn="base">
              <a:lnSpc>
                <a:spcPct val="115000"/>
              </a:lnSpc>
              <a:spcAft>
                <a:spcPct val="0"/>
              </a:spcAft>
              <a:buClr>
                <a:srgbClr val="7F7F7F"/>
              </a:buClr>
              <a:buNone/>
            </a:pPr>
            <a:r>
              <a:rPr lang="de-DE" sz="2600" b="1" dirty="0">
                <a:solidFill>
                  <a:schemeClr val="tx2">
                    <a:lumMod val="75000"/>
                  </a:schemeClr>
                </a:solidFill>
                <a:cs typeface="Arial" panose="020B0604020202020204" pitchFamily="34" charset="0"/>
                <a:sym typeface="Wingdings" panose="05000000000000000000" pitchFamily="2" charset="2"/>
              </a:rPr>
              <a:t> </a:t>
            </a:r>
            <a:r>
              <a:rPr lang="de-DE" sz="2900" b="1" dirty="0">
                <a:solidFill>
                  <a:schemeClr val="tx2">
                    <a:lumMod val="75000"/>
                  </a:schemeClr>
                </a:solidFill>
                <a:cs typeface="Arial" panose="020B0604020202020204" pitchFamily="34" charset="0"/>
                <a:sym typeface="Wingdings" panose="05000000000000000000" pitchFamily="2" charset="2"/>
              </a:rPr>
              <a:t>Allgemein: </a:t>
            </a:r>
            <a:r>
              <a:rPr lang="de-DE" altLang="de-DE" sz="2900" b="1" dirty="0">
                <a:solidFill>
                  <a:schemeClr val="tx2">
                    <a:lumMod val="75000"/>
                  </a:schemeClr>
                </a:solidFill>
                <a:cs typeface="Arial" panose="020B0604020202020204" pitchFamily="34" charset="0"/>
              </a:rPr>
              <a:t>Schutz vor unbefugter Kenntnisnahme der Daten!</a:t>
            </a:r>
          </a:p>
          <a:p>
            <a:pPr marL="0" indent="0">
              <a:buNone/>
            </a:pPr>
            <a:endParaRPr lang="de-DE"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1110" y="116633"/>
            <a:ext cx="6486525"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0335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1726"/>
            <a:ext cx="8229600" cy="1143000"/>
          </a:xfrm>
        </p:spPr>
        <p:txBody>
          <a:bodyPr>
            <a:normAutofit fontScale="90000"/>
          </a:bodyPr>
          <a:lstStyle/>
          <a:p>
            <a:r>
              <a:rPr lang="de-DE" dirty="0">
                <a:solidFill>
                  <a:schemeClr val="accent1">
                    <a:lumMod val="75000"/>
                  </a:schemeClr>
                </a:solidFill>
              </a:rPr>
              <a:t>Was ist besonders </a:t>
            </a:r>
            <a:r>
              <a:rPr lang="de-DE" dirty="0" err="1">
                <a:solidFill>
                  <a:schemeClr val="accent1">
                    <a:lumMod val="75000"/>
                  </a:schemeClr>
                </a:solidFill>
              </a:rPr>
              <a:t>schützenswürdig</a:t>
            </a:r>
            <a:r>
              <a:rPr lang="de-DE" dirty="0">
                <a:solidFill>
                  <a:schemeClr val="accent1">
                    <a:lumMod val="75000"/>
                  </a:schemeClr>
                </a:solidFill>
              </a:rPr>
              <a:t>?</a:t>
            </a:r>
          </a:p>
        </p:txBody>
      </p:sp>
      <p:sp>
        <p:nvSpPr>
          <p:cNvPr id="3" name="Inhaltsplatzhalter 2"/>
          <p:cNvSpPr>
            <a:spLocks noGrp="1"/>
          </p:cNvSpPr>
          <p:nvPr>
            <p:ph idx="1"/>
          </p:nvPr>
        </p:nvSpPr>
        <p:spPr>
          <a:xfrm>
            <a:off x="251520" y="1052736"/>
            <a:ext cx="8712968" cy="5805264"/>
          </a:xfrm>
        </p:spPr>
        <p:txBody>
          <a:bodyPr>
            <a:normAutofit fontScale="32500" lnSpcReduction="20000"/>
          </a:bodyPr>
          <a:lstStyle/>
          <a:p>
            <a:pPr marL="0" indent="0">
              <a:buNone/>
            </a:pPr>
            <a:r>
              <a:rPr lang="de-DE" sz="5600" dirty="0">
                <a:solidFill>
                  <a:schemeClr val="accent1">
                    <a:lumMod val="75000"/>
                  </a:schemeClr>
                </a:solidFill>
              </a:rPr>
              <a:t>Das Datenschutzgesetzt benennt besondere Arten Personen bezogener Daten (§§ 13 Absatz 2, 28 Absatz 6 bis 9 und 29 Absatz 5 BDSG; § 3 Absatz 9 BDSG)  die als besonders schützenswert, da besonders sensible Daten klassifiziert werden.</a:t>
            </a:r>
          </a:p>
          <a:p>
            <a:pPr marL="0" indent="0">
              <a:buNone/>
            </a:pPr>
            <a:endParaRPr lang="de-DE" sz="5600" dirty="0">
              <a:solidFill>
                <a:schemeClr val="accent1">
                  <a:lumMod val="75000"/>
                </a:schemeClr>
              </a:solidFill>
            </a:endParaRPr>
          </a:p>
          <a:p>
            <a:pPr marL="0" indent="0">
              <a:buNone/>
            </a:pPr>
            <a:r>
              <a:rPr lang="de-DE" sz="5600" dirty="0">
                <a:solidFill>
                  <a:schemeClr val="accent2">
                    <a:lumMod val="75000"/>
                  </a:schemeClr>
                </a:solidFill>
              </a:rPr>
              <a:t>	</a:t>
            </a:r>
            <a:r>
              <a:rPr lang="de-DE" sz="5600" dirty="0">
                <a:solidFill>
                  <a:srgbClr val="FF0000"/>
                </a:solidFill>
              </a:rPr>
              <a:t>politische Meinungen, religiöse oder philosophische Überzeugungen</a:t>
            </a:r>
          </a:p>
          <a:p>
            <a:pPr marL="0" indent="0">
              <a:buNone/>
            </a:pPr>
            <a:r>
              <a:rPr lang="de-DE" sz="5600" dirty="0">
                <a:solidFill>
                  <a:srgbClr val="FF0000"/>
                </a:solidFill>
              </a:rPr>
              <a:t>	Gewerkschaftszugehörigkeit</a:t>
            </a:r>
          </a:p>
          <a:p>
            <a:pPr marL="0" indent="0">
              <a:buNone/>
            </a:pPr>
            <a:r>
              <a:rPr lang="de-DE" sz="5600" dirty="0">
                <a:solidFill>
                  <a:srgbClr val="FF0000"/>
                </a:solidFill>
              </a:rPr>
              <a:t>	Angaben zum Sexualleben</a:t>
            </a:r>
          </a:p>
          <a:p>
            <a:pPr marL="0" indent="0">
              <a:buNone/>
            </a:pPr>
            <a:r>
              <a:rPr lang="de-DE" sz="5600" dirty="0">
                <a:solidFill>
                  <a:schemeClr val="accent2">
                    <a:lumMod val="75000"/>
                  </a:schemeClr>
                </a:solidFill>
              </a:rPr>
              <a:t>	</a:t>
            </a:r>
            <a:r>
              <a:rPr lang="de-DE" sz="5600" i="1" dirty="0">
                <a:solidFill>
                  <a:srgbClr val="FF0000"/>
                </a:solidFill>
              </a:rPr>
              <a:t>rassische oder ethische Herkunft</a:t>
            </a:r>
          </a:p>
          <a:p>
            <a:pPr marL="0" indent="0">
              <a:buNone/>
            </a:pPr>
            <a:r>
              <a:rPr lang="de-DE" sz="5600" i="1" dirty="0">
                <a:solidFill>
                  <a:srgbClr val="FF0000"/>
                </a:solidFill>
              </a:rPr>
              <a:t>	Personen bezogene Daten : </a:t>
            </a:r>
            <a:r>
              <a:rPr lang="de-DE" sz="4900" i="1" dirty="0">
                <a:solidFill>
                  <a:srgbClr val="FF0000"/>
                </a:solidFill>
              </a:rPr>
              <a:t>Adresse des Betroffenen, Geschlecht, Größe, Haarfarbe etc.</a:t>
            </a:r>
          </a:p>
          <a:p>
            <a:pPr marL="0" indent="0">
              <a:buNone/>
            </a:pPr>
            <a:r>
              <a:rPr lang="de-DE" sz="5600" i="1" dirty="0">
                <a:solidFill>
                  <a:srgbClr val="FF0000"/>
                </a:solidFill>
              </a:rPr>
              <a:t>	Angaben über die Gesundheit</a:t>
            </a:r>
          </a:p>
          <a:p>
            <a:pPr marL="0" indent="0">
              <a:buNone/>
            </a:pPr>
            <a:r>
              <a:rPr lang="de-DE" sz="5600" dirty="0">
                <a:solidFill>
                  <a:schemeClr val="accent1">
                    <a:lumMod val="75000"/>
                  </a:schemeClr>
                </a:solidFill>
              </a:rPr>
              <a:t>	</a:t>
            </a:r>
          </a:p>
          <a:p>
            <a:pPr marL="0" indent="0">
              <a:buNone/>
            </a:pPr>
            <a:r>
              <a:rPr lang="de-DE" sz="5600" dirty="0">
                <a:solidFill>
                  <a:schemeClr val="accent1">
                    <a:lumMod val="75000"/>
                  </a:schemeClr>
                </a:solidFill>
              </a:rPr>
              <a:t>Es werden auch solche Daten als besonders sensibel eingestuft, die Informationen zu Datenkategorien indirekt vermitteln oder Rückschlüsse zulassen.</a:t>
            </a:r>
          </a:p>
          <a:p>
            <a:pPr marL="0" indent="0">
              <a:buNone/>
            </a:pPr>
            <a:endParaRPr lang="de-DE" sz="5600" dirty="0">
              <a:solidFill>
                <a:schemeClr val="accent1">
                  <a:lumMod val="75000"/>
                </a:schemeClr>
              </a:solidFill>
            </a:endParaRPr>
          </a:p>
          <a:p>
            <a:pPr marL="0" indent="0">
              <a:buNone/>
            </a:pPr>
            <a:r>
              <a:rPr lang="de-DE" sz="5600" dirty="0">
                <a:solidFill>
                  <a:schemeClr val="accent1">
                    <a:lumMod val="75000"/>
                  </a:schemeClr>
                </a:solidFill>
              </a:rPr>
              <a:t> 	</a:t>
            </a:r>
            <a:r>
              <a:rPr lang="de-DE" sz="5600" dirty="0">
                <a:solidFill>
                  <a:srgbClr val="FF0000"/>
                </a:solidFill>
              </a:rPr>
              <a:t>Telefonnummer, ggf. sogar die IP-Adresse</a:t>
            </a:r>
          </a:p>
          <a:p>
            <a:pPr marL="0" indent="0">
              <a:buNone/>
            </a:pPr>
            <a:r>
              <a:rPr lang="de-DE" sz="5600" dirty="0">
                <a:solidFill>
                  <a:srgbClr val="FF0000"/>
                </a:solidFill>
              </a:rPr>
              <a:t> 	Matrikelnummer/ Patientennummer</a:t>
            </a:r>
          </a:p>
          <a:p>
            <a:pPr marL="0" indent="0">
              <a:buNone/>
            </a:pPr>
            <a:r>
              <a:rPr lang="de-DE" sz="5600" dirty="0">
                <a:solidFill>
                  <a:srgbClr val="FF0000"/>
                </a:solidFill>
              </a:rPr>
              <a:t>	Personalausweisnummer</a:t>
            </a:r>
          </a:p>
          <a:p>
            <a:pPr marL="0" indent="0">
              <a:buNone/>
            </a:pPr>
            <a:r>
              <a:rPr lang="de-DE" sz="5600" dirty="0">
                <a:solidFill>
                  <a:srgbClr val="FF0000"/>
                </a:solidFill>
              </a:rPr>
              <a:t> 	Sozialversicherungsnummer</a:t>
            </a:r>
          </a:p>
          <a:p>
            <a:pPr marL="0" indent="0">
              <a:buNone/>
            </a:pPr>
            <a:r>
              <a:rPr lang="de-DE" sz="5600" dirty="0">
                <a:solidFill>
                  <a:srgbClr val="FF0000"/>
                </a:solidFill>
              </a:rPr>
              <a:t> 	Steueridentifikationsnummer</a:t>
            </a:r>
          </a:p>
          <a:p>
            <a:pPr marL="0" indent="0">
              <a:buNone/>
            </a:pPr>
            <a:endParaRPr lang="de-DE" sz="5600" dirty="0">
              <a:solidFill>
                <a:schemeClr val="accent1">
                  <a:lumMod val="75000"/>
                </a:schemeClr>
              </a:solidFill>
            </a:endParaRPr>
          </a:p>
          <a:p>
            <a:pPr marL="0" indent="0">
              <a:buNone/>
            </a:pPr>
            <a:endParaRPr lang="de-DE" sz="5600" dirty="0">
              <a:solidFill>
                <a:schemeClr val="accent1">
                  <a:lumMod val="75000"/>
                </a:schemeClr>
              </a:solidFill>
            </a:endParaRPr>
          </a:p>
          <a:p>
            <a:pPr marL="0" indent="0">
              <a:buNone/>
            </a:pPr>
            <a:endParaRPr lang="de-DE" sz="5600" dirty="0">
              <a:solidFill>
                <a:schemeClr val="accent1">
                  <a:lumMod val="75000"/>
                </a:schemeClr>
              </a:solidFill>
            </a:endParaRPr>
          </a:p>
          <a:p>
            <a:pPr marL="0" indent="0">
              <a:buNone/>
            </a:pPr>
            <a:endParaRPr lang="de-DE" sz="5600" dirty="0">
              <a:solidFill>
                <a:schemeClr val="accent1">
                  <a:lumMod val="75000"/>
                </a:schemeClr>
              </a:solidFill>
            </a:endParaRPr>
          </a:p>
          <a:p>
            <a:endParaRPr lang="de-DE" sz="4800" dirty="0">
              <a:solidFill>
                <a:schemeClr val="accent1">
                  <a:lumMod val="75000"/>
                </a:schemeClr>
              </a:solidFill>
            </a:endParaRPr>
          </a:p>
        </p:txBody>
      </p:sp>
    </p:spTree>
    <p:extLst>
      <p:ext uri="{BB962C8B-B14F-4D97-AF65-F5344CB8AC3E}">
        <p14:creationId xmlns:p14="http://schemas.microsoft.com/office/powerpoint/2010/main" val="1472522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accent1">
                    <a:lumMod val="75000"/>
                  </a:schemeClr>
                </a:solidFill>
              </a:rPr>
              <a:t>Was ist „nicht </a:t>
            </a:r>
            <a:r>
              <a:rPr lang="de-DE" dirty="0" err="1">
                <a:solidFill>
                  <a:schemeClr val="accent1">
                    <a:lumMod val="75000"/>
                  </a:schemeClr>
                </a:solidFill>
              </a:rPr>
              <a:t>schützenswürdig</a:t>
            </a:r>
            <a:r>
              <a:rPr lang="de-DE" dirty="0">
                <a:solidFill>
                  <a:schemeClr val="accent1">
                    <a:lumMod val="75000"/>
                  </a:schemeClr>
                </a:solidFill>
              </a:rPr>
              <a:t>“?</a:t>
            </a:r>
          </a:p>
        </p:txBody>
      </p:sp>
      <p:sp>
        <p:nvSpPr>
          <p:cNvPr id="3" name="Inhaltsplatzhalter 2"/>
          <p:cNvSpPr>
            <a:spLocks noGrp="1"/>
          </p:cNvSpPr>
          <p:nvPr>
            <p:ph idx="1"/>
          </p:nvPr>
        </p:nvSpPr>
        <p:spPr/>
        <p:txBody>
          <a:bodyPr/>
          <a:lstStyle/>
          <a:p>
            <a:pPr marL="0" indent="0">
              <a:buNone/>
            </a:pPr>
            <a:r>
              <a:rPr lang="de-DE" dirty="0">
                <a:solidFill>
                  <a:schemeClr val="accent1">
                    <a:lumMod val="75000"/>
                  </a:schemeClr>
                </a:solidFill>
              </a:rPr>
              <a:t>Z.B.</a:t>
            </a:r>
          </a:p>
          <a:p>
            <a:r>
              <a:rPr lang="de-DE" dirty="0">
                <a:solidFill>
                  <a:schemeClr val="accent1">
                    <a:lumMod val="75000"/>
                  </a:schemeClr>
                </a:solidFill>
              </a:rPr>
              <a:t>Nachname z.B. auf Listen, an Türen</a:t>
            </a:r>
          </a:p>
          <a:p>
            <a:r>
              <a:rPr lang="de-DE" dirty="0">
                <a:solidFill>
                  <a:schemeClr val="accent1">
                    <a:lumMod val="75000"/>
                  </a:schemeClr>
                </a:solidFill>
              </a:rPr>
              <a:t>Zimmernummer</a:t>
            </a:r>
          </a:p>
          <a:p>
            <a:r>
              <a:rPr lang="de-DE" dirty="0">
                <a:solidFill>
                  <a:schemeClr val="accent1">
                    <a:lumMod val="75000"/>
                  </a:schemeClr>
                </a:solidFill>
              </a:rPr>
              <a:t>Gespräche in der Öffentlichkeit die der Patient beginnt (Patienten ist bewusst, dass er in der Öffentlichkeit ist und mit gehört werden kann)</a:t>
            </a:r>
          </a:p>
          <a:p>
            <a:pPr marL="0" indent="0">
              <a:buNone/>
            </a:pPr>
            <a:r>
              <a:rPr lang="de-DE" dirty="0">
                <a:solidFill>
                  <a:schemeClr val="accent1">
                    <a:lumMod val="75000"/>
                  </a:schemeClr>
                </a:solidFill>
              </a:rPr>
              <a:t>   </a:t>
            </a:r>
            <a:r>
              <a:rPr lang="de-DE" dirty="0">
                <a:solidFill>
                  <a:schemeClr val="accent1">
                    <a:lumMod val="75000"/>
                  </a:schemeClr>
                </a:solidFill>
                <a:sym typeface="Wingdings" panose="05000000000000000000" pitchFamily="2" charset="2"/>
              </a:rPr>
              <a:t> der Hinweis das Gespräch an einem  anderen Ort fortzuführen sollte aber erfolgen.</a:t>
            </a:r>
            <a:endParaRPr lang="de-DE" dirty="0">
              <a:solidFill>
                <a:schemeClr val="accent1">
                  <a:lumMod val="75000"/>
                </a:schemeClr>
              </a:solidFill>
            </a:endParaRPr>
          </a:p>
        </p:txBody>
      </p:sp>
    </p:spTree>
    <p:extLst>
      <p:ext uri="{BB962C8B-B14F-4D97-AF65-F5344CB8AC3E}">
        <p14:creationId xmlns:p14="http://schemas.microsoft.com/office/powerpoint/2010/main" val="2767182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000" dirty="0">
                <a:solidFill>
                  <a:schemeClr val="accent1">
                    <a:lumMod val="75000"/>
                  </a:schemeClr>
                </a:solidFill>
              </a:rPr>
              <a:t>Arbeitsalltag</a:t>
            </a:r>
          </a:p>
        </p:txBody>
      </p:sp>
      <p:sp>
        <p:nvSpPr>
          <p:cNvPr id="3" name="Inhaltsplatzhalter 2"/>
          <p:cNvSpPr>
            <a:spLocks noGrp="1"/>
          </p:cNvSpPr>
          <p:nvPr>
            <p:ph idx="1"/>
          </p:nvPr>
        </p:nvSpPr>
        <p:spPr>
          <a:xfrm>
            <a:off x="457200" y="1600200"/>
            <a:ext cx="8229600" cy="4983162"/>
          </a:xfrm>
        </p:spPr>
        <p:txBody>
          <a:bodyPr>
            <a:normAutofit fontScale="55000" lnSpcReduction="20000"/>
          </a:bodyPr>
          <a:lstStyle/>
          <a:p>
            <a:r>
              <a:rPr lang="de-DE" dirty="0">
                <a:solidFill>
                  <a:schemeClr val="accent1">
                    <a:lumMod val="75000"/>
                  </a:schemeClr>
                </a:solidFill>
              </a:rPr>
              <a:t>Zustimmung der betroffenen Person! </a:t>
            </a:r>
          </a:p>
          <a:p>
            <a:pPr marL="0" indent="0">
              <a:buNone/>
            </a:pPr>
            <a:r>
              <a:rPr lang="de-DE" dirty="0">
                <a:solidFill>
                  <a:schemeClr val="accent1">
                    <a:lumMod val="75000"/>
                  </a:schemeClr>
                </a:solidFill>
              </a:rPr>
              <a:t>      </a:t>
            </a:r>
            <a:r>
              <a:rPr lang="de-DE" dirty="0">
                <a:solidFill>
                  <a:srgbClr val="FF0000"/>
                </a:solidFill>
              </a:rPr>
              <a:t>KEINE</a:t>
            </a:r>
            <a:r>
              <a:rPr lang="de-DE" dirty="0">
                <a:solidFill>
                  <a:schemeClr val="accent1">
                    <a:lumMod val="75000"/>
                  </a:schemeClr>
                </a:solidFill>
              </a:rPr>
              <a:t> Weitergabe von Informationen ohne Zustimmung oder rechtliche  </a:t>
            </a:r>
          </a:p>
          <a:p>
            <a:pPr marL="0" indent="0">
              <a:buNone/>
            </a:pPr>
            <a:r>
              <a:rPr lang="de-DE" dirty="0">
                <a:solidFill>
                  <a:schemeClr val="accent1">
                    <a:lumMod val="75000"/>
                  </a:schemeClr>
                </a:solidFill>
              </a:rPr>
              <a:t>      Grundlagen,  </a:t>
            </a:r>
          </a:p>
          <a:p>
            <a:pPr marL="0" indent="0">
              <a:buNone/>
            </a:pPr>
            <a:r>
              <a:rPr lang="de-DE" dirty="0">
                <a:solidFill>
                  <a:schemeClr val="accent1">
                    <a:lumMod val="75000"/>
                  </a:schemeClr>
                </a:solidFill>
              </a:rPr>
              <a:t>      </a:t>
            </a:r>
            <a:r>
              <a:rPr lang="de-DE" dirty="0">
                <a:solidFill>
                  <a:srgbClr val="FF0000"/>
                </a:solidFill>
                <a:sym typeface="Wingdings" panose="05000000000000000000" pitchFamily="2" charset="2"/>
              </a:rPr>
              <a:t> im Zweifel </a:t>
            </a:r>
            <a:r>
              <a:rPr lang="de-DE" dirty="0">
                <a:solidFill>
                  <a:srgbClr val="FF0000"/>
                </a:solidFill>
              </a:rPr>
              <a:t>Schweigepflichtentbindungserklärung !</a:t>
            </a:r>
          </a:p>
          <a:p>
            <a:pPr marL="0" indent="0">
              <a:buNone/>
            </a:pPr>
            <a:endParaRPr lang="de-DE" dirty="0">
              <a:solidFill>
                <a:srgbClr val="FF0000"/>
              </a:solidFill>
            </a:endParaRPr>
          </a:p>
          <a:p>
            <a:r>
              <a:rPr lang="de-DE" dirty="0">
                <a:solidFill>
                  <a:schemeClr val="accent1">
                    <a:lumMod val="75000"/>
                  </a:schemeClr>
                </a:solidFill>
              </a:rPr>
              <a:t>Zutrittskontrolle : Kein Zutritt von Unbefugten! </a:t>
            </a:r>
          </a:p>
          <a:p>
            <a:r>
              <a:rPr lang="de-DE" dirty="0">
                <a:solidFill>
                  <a:srgbClr val="FF0000"/>
                </a:solidFill>
              </a:rPr>
              <a:t>Verschluss der Arbeitsplätzen und Archivräumen sobald sie verlassen werden</a:t>
            </a:r>
            <a:r>
              <a:rPr lang="de-DE" dirty="0">
                <a:solidFill>
                  <a:schemeClr val="accent1">
                    <a:lumMod val="75000"/>
                  </a:schemeClr>
                </a:solidFill>
              </a:rPr>
              <a:t>!!!</a:t>
            </a:r>
          </a:p>
          <a:p>
            <a:endParaRPr lang="de-DE" dirty="0">
              <a:solidFill>
                <a:schemeClr val="accent1">
                  <a:lumMod val="75000"/>
                </a:schemeClr>
              </a:solidFill>
            </a:endParaRPr>
          </a:p>
          <a:p>
            <a:r>
              <a:rPr lang="de-DE" dirty="0">
                <a:solidFill>
                  <a:schemeClr val="accent1">
                    <a:lumMod val="75000"/>
                  </a:schemeClr>
                </a:solidFill>
              </a:rPr>
              <a:t>Erforderlichkeit: Keine unnötigen Daten sammeln</a:t>
            </a:r>
          </a:p>
          <a:p>
            <a:endParaRPr lang="de-DE" dirty="0">
              <a:solidFill>
                <a:schemeClr val="accent1">
                  <a:lumMod val="75000"/>
                </a:schemeClr>
              </a:solidFill>
            </a:endParaRPr>
          </a:p>
          <a:p>
            <a:r>
              <a:rPr lang="de-DE" dirty="0">
                <a:solidFill>
                  <a:schemeClr val="accent1">
                    <a:lumMod val="75000"/>
                  </a:schemeClr>
                </a:solidFill>
              </a:rPr>
              <a:t>Datenschutzgerechte Entsorgung (zeitnah) nicht mehr benötigter Datenträger </a:t>
            </a:r>
          </a:p>
          <a:p>
            <a:pPr marL="0" indent="0">
              <a:buNone/>
            </a:pPr>
            <a:endParaRPr lang="de-DE" dirty="0">
              <a:solidFill>
                <a:schemeClr val="accent1">
                  <a:lumMod val="75000"/>
                </a:schemeClr>
              </a:solidFill>
            </a:endParaRPr>
          </a:p>
          <a:p>
            <a:r>
              <a:rPr lang="de-DE" dirty="0">
                <a:solidFill>
                  <a:schemeClr val="accent1">
                    <a:lumMod val="75000"/>
                  </a:schemeClr>
                </a:solidFill>
              </a:rPr>
              <a:t>Austausch über Informationen nur an geschützten Orten</a:t>
            </a:r>
          </a:p>
          <a:p>
            <a:endParaRPr lang="de-DE" dirty="0">
              <a:solidFill>
                <a:schemeClr val="accent1">
                  <a:lumMod val="75000"/>
                </a:schemeClr>
              </a:solidFill>
            </a:endParaRPr>
          </a:p>
          <a:p>
            <a:r>
              <a:rPr lang="de-DE" dirty="0">
                <a:solidFill>
                  <a:schemeClr val="accent1">
                    <a:lumMod val="75000"/>
                  </a:schemeClr>
                </a:solidFill>
              </a:rPr>
              <a:t>Zugangskontrolle: Bildschirmschoner/ PC Zugang, Herumliegenlassen von Unterlagen, Listen, etc.</a:t>
            </a:r>
          </a:p>
          <a:p>
            <a:endParaRPr lang="de-DE" dirty="0">
              <a:solidFill>
                <a:schemeClr val="accent1">
                  <a:lumMod val="75000"/>
                </a:schemeClr>
              </a:solidFill>
            </a:endParaRPr>
          </a:p>
          <a:p>
            <a:pPr marL="0" indent="0">
              <a:buNone/>
            </a:pPr>
            <a:endParaRPr lang="de-DE" dirty="0">
              <a:solidFill>
                <a:schemeClr val="accent1">
                  <a:lumMod val="75000"/>
                </a:schemeClr>
              </a:solidFill>
            </a:endParaRPr>
          </a:p>
          <a:p>
            <a:endParaRPr lang="de-DE" dirty="0"/>
          </a:p>
        </p:txBody>
      </p:sp>
    </p:spTree>
    <p:extLst>
      <p:ext uri="{BB962C8B-B14F-4D97-AF65-F5344CB8AC3E}">
        <p14:creationId xmlns:p14="http://schemas.microsoft.com/office/powerpoint/2010/main" val="245972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solidFill>
                  <a:schemeClr val="accent1">
                    <a:lumMod val="75000"/>
                  </a:schemeClr>
                </a:solidFill>
              </a:rPr>
              <a:t>Datenschutzrichtlinie</a:t>
            </a:r>
            <a:br>
              <a:rPr lang="de-DE" dirty="0">
                <a:solidFill>
                  <a:schemeClr val="accent1">
                    <a:lumMod val="75000"/>
                  </a:schemeClr>
                </a:solidFill>
              </a:rPr>
            </a:br>
            <a:r>
              <a:rPr lang="de-DE" dirty="0">
                <a:solidFill>
                  <a:schemeClr val="accent1">
                    <a:lumMod val="75000"/>
                  </a:schemeClr>
                </a:solidFill>
              </a:rPr>
              <a:t>und Datenschutzkonzept</a:t>
            </a:r>
          </a:p>
        </p:txBody>
      </p:sp>
      <p:sp>
        <p:nvSpPr>
          <p:cNvPr id="3" name="Inhaltsplatzhalter 2"/>
          <p:cNvSpPr>
            <a:spLocks noGrp="1"/>
          </p:cNvSpPr>
          <p:nvPr>
            <p:ph idx="1"/>
          </p:nvPr>
        </p:nvSpPr>
        <p:spPr>
          <a:xfrm>
            <a:off x="107504" y="1600200"/>
            <a:ext cx="8928992" cy="4525963"/>
          </a:xfrm>
        </p:spPr>
        <p:txBody>
          <a:bodyPr>
            <a:normAutofit fontScale="92500" lnSpcReduction="20000"/>
          </a:bodyPr>
          <a:lstStyle/>
          <a:p>
            <a:r>
              <a:rPr lang="de-DE" dirty="0">
                <a:solidFill>
                  <a:schemeClr val="accent1">
                    <a:lumMod val="75000"/>
                  </a:schemeClr>
                </a:solidFill>
              </a:rPr>
              <a:t>Richtlinie gibt vor, wie im Unternehmen mit „Datenpannen“ vorgegangen wird</a:t>
            </a:r>
          </a:p>
          <a:p>
            <a:pPr marL="457200" lvl="1" indent="0">
              <a:buNone/>
            </a:pPr>
            <a:r>
              <a:rPr lang="de-DE" dirty="0">
                <a:solidFill>
                  <a:schemeClr val="accent1">
                    <a:lumMod val="75000"/>
                  </a:schemeClr>
                </a:solidFill>
              </a:rPr>
              <a:t>	</a:t>
            </a:r>
            <a:r>
              <a:rPr lang="de-DE" sz="2600" dirty="0">
                <a:solidFill>
                  <a:schemeClr val="accent1">
                    <a:lumMod val="75000"/>
                  </a:schemeClr>
                </a:solidFill>
              </a:rPr>
              <a:t>Meldepflichtig beim Vorgesetzten und 	Datenschutzbeauftragten</a:t>
            </a:r>
          </a:p>
          <a:p>
            <a:pPr marL="457200" lvl="1" indent="0">
              <a:buNone/>
            </a:pPr>
            <a:r>
              <a:rPr lang="de-DE" sz="2600" dirty="0">
                <a:solidFill>
                  <a:schemeClr val="accent1">
                    <a:lumMod val="75000"/>
                  </a:schemeClr>
                </a:solidFill>
              </a:rPr>
              <a:t>	Regelt Berichtswege, Klärung des Sachverhalts und zu 	treffende Aktionen</a:t>
            </a:r>
          </a:p>
          <a:p>
            <a:endParaRPr lang="de-DE" dirty="0">
              <a:solidFill>
                <a:schemeClr val="accent1">
                  <a:lumMod val="75000"/>
                </a:schemeClr>
              </a:solidFill>
            </a:endParaRPr>
          </a:p>
          <a:p>
            <a:r>
              <a:rPr lang="de-DE" dirty="0">
                <a:solidFill>
                  <a:schemeClr val="accent1">
                    <a:lumMod val="75000"/>
                  </a:schemeClr>
                </a:solidFill>
              </a:rPr>
              <a:t>Konzept regelt den Umgang mit Daten im Detail</a:t>
            </a:r>
          </a:p>
          <a:p>
            <a:pPr marL="0" indent="0">
              <a:buNone/>
            </a:pPr>
            <a:r>
              <a:rPr lang="de-DE" dirty="0">
                <a:solidFill>
                  <a:schemeClr val="accent1">
                    <a:lumMod val="75000"/>
                  </a:schemeClr>
                </a:solidFill>
              </a:rPr>
              <a:t>	</a:t>
            </a:r>
            <a:r>
              <a:rPr lang="de-DE" sz="2600" dirty="0">
                <a:solidFill>
                  <a:schemeClr val="accent1">
                    <a:lumMod val="75000"/>
                  </a:schemeClr>
                </a:solidFill>
              </a:rPr>
              <a:t>Verfahrensbeschreibungen (TOM) technische und 	organisatorische Maßnahmen z.B. für welchen Zweck erhoben 	werden darf, Rechtsgrundlagen, wie Schutzziele gewährleistet 	werden. </a:t>
            </a:r>
          </a:p>
        </p:txBody>
      </p:sp>
    </p:spTree>
    <p:extLst>
      <p:ext uri="{BB962C8B-B14F-4D97-AF65-F5344CB8AC3E}">
        <p14:creationId xmlns:p14="http://schemas.microsoft.com/office/powerpoint/2010/main" val="2944268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normAutofit/>
          </a:bodyPr>
          <a:lstStyle/>
          <a:p>
            <a:pPr marL="0" indent="0" algn="ctr">
              <a:buNone/>
            </a:pPr>
            <a:endParaRPr lang="de-DE" sz="6600" dirty="0">
              <a:solidFill>
                <a:schemeClr val="accent1">
                  <a:lumMod val="75000"/>
                </a:schemeClr>
              </a:solidFill>
            </a:endParaRPr>
          </a:p>
          <a:p>
            <a:pPr marL="0" indent="0" algn="ctr">
              <a:buNone/>
            </a:pPr>
            <a:r>
              <a:rPr lang="de-DE" sz="6600" dirty="0">
                <a:solidFill>
                  <a:schemeClr val="accent1">
                    <a:lumMod val="75000"/>
                  </a:schemeClr>
                </a:solidFill>
              </a:rPr>
              <a:t>Fragen?</a:t>
            </a:r>
          </a:p>
          <a:p>
            <a:pPr marL="0" indent="0" algn="ctr">
              <a:buNone/>
            </a:pPr>
            <a:r>
              <a:rPr lang="de-DE" sz="4000" dirty="0">
                <a:solidFill>
                  <a:schemeClr val="accent1">
                    <a:lumMod val="75000"/>
                  </a:schemeClr>
                </a:solidFill>
              </a:rPr>
              <a:t>Sie dürfen sich jederzeit gerne an Ihre Datenschutzbeauftragte Fr. </a:t>
            </a:r>
            <a:r>
              <a:rPr lang="de-DE" sz="4000">
                <a:solidFill>
                  <a:schemeClr val="accent1">
                    <a:lumMod val="75000"/>
                  </a:schemeClr>
                </a:solidFill>
              </a:rPr>
              <a:t>Schwarze wenden</a:t>
            </a:r>
            <a:r>
              <a:rPr lang="de-DE" sz="4000" dirty="0">
                <a:solidFill>
                  <a:schemeClr val="accent1">
                    <a:lumMod val="75000"/>
                  </a:schemeClr>
                </a:solidFill>
              </a:rPr>
              <a:t>!</a:t>
            </a:r>
            <a:endParaRPr lang="de-DE" sz="4000">
              <a:solidFill>
                <a:schemeClr val="accent1">
                  <a:lumMod val="75000"/>
                </a:schemeClr>
              </a:solidFill>
            </a:endParaRPr>
          </a:p>
        </p:txBody>
      </p:sp>
    </p:spTree>
    <p:extLst>
      <p:ext uri="{BB962C8B-B14F-4D97-AF65-F5344CB8AC3E}">
        <p14:creationId xmlns:p14="http://schemas.microsoft.com/office/powerpoint/2010/main" val="632284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normAutofit/>
          </a:bodyPr>
          <a:lstStyle/>
          <a:p>
            <a:pPr marL="0" indent="0" algn="ctr">
              <a:buNone/>
            </a:pPr>
            <a:r>
              <a:rPr lang="de-DE" sz="4400" dirty="0">
                <a:solidFill>
                  <a:schemeClr val="accent1">
                    <a:lumMod val="75000"/>
                  </a:schemeClr>
                </a:solidFill>
              </a:rPr>
              <a:t>Vielen Dank </a:t>
            </a:r>
          </a:p>
          <a:p>
            <a:pPr marL="0" indent="0" algn="ctr">
              <a:buNone/>
            </a:pPr>
            <a:endParaRPr lang="de-DE" sz="4400" dirty="0">
              <a:solidFill>
                <a:schemeClr val="accent1">
                  <a:lumMod val="75000"/>
                </a:schemeClr>
              </a:solidFill>
            </a:endParaRPr>
          </a:p>
          <a:p>
            <a:pPr marL="0" indent="0" algn="ctr">
              <a:buNone/>
            </a:pPr>
            <a:r>
              <a:rPr lang="de-DE" sz="4400" dirty="0">
                <a:solidFill>
                  <a:schemeClr val="accent1">
                    <a:lumMod val="75000"/>
                  </a:schemeClr>
                </a:solidFill>
              </a:rPr>
              <a:t>und einen schönen Tag</a:t>
            </a:r>
          </a:p>
        </p:txBody>
      </p:sp>
    </p:spTree>
    <p:extLst>
      <p:ext uri="{BB962C8B-B14F-4D97-AF65-F5344CB8AC3E}">
        <p14:creationId xmlns:p14="http://schemas.microsoft.com/office/powerpoint/2010/main" val="1618091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600" dirty="0">
                <a:solidFill>
                  <a:schemeClr val="accent1">
                    <a:lumMod val="75000"/>
                  </a:schemeClr>
                </a:solidFill>
              </a:rPr>
              <a:t>Zusatzinformationen</a:t>
            </a:r>
            <a:endParaRPr lang="de-DE" sz="3600" dirty="0"/>
          </a:p>
        </p:txBody>
      </p:sp>
      <p:sp>
        <p:nvSpPr>
          <p:cNvPr id="3" name="Inhaltsplatzhalter 2"/>
          <p:cNvSpPr>
            <a:spLocks noGrp="1"/>
          </p:cNvSpPr>
          <p:nvPr>
            <p:ph idx="1"/>
          </p:nvPr>
        </p:nvSpPr>
        <p:spPr>
          <a:xfrm>
            <a:off x="457200" y="1484784"/>
            <a:ext cx="8229600" cy="4641379"/>
          </a:xfrm>
        </p:spPr>
        <p:txBody>
          <a:bodyPr>
            <a:normAutofit/>
          </a:bodyPr>
          <a:lstStyle/>
          <a:p>
            <a:pPr marL="0" indent="0" algn="ctr">
              <a:buNone/>
            </a:pPr>
            <a:r>
              <a:rPr lang="de-DE" sz="3600" dirty="0">
                <a:solidFill>
                  <a:schemeClr val="accent1">
                    <a:lumMod val="75000"/>
                  </a:schemeClr>
                </a:solidFill>
              </a:rPr>
              <a:t>und </a:t>
            </a:r>
          </a:p>
          <a:p>
            <a:pPr marL="0" indent="0" algn="ctr">
              <a:buNone/>
            </a:pPr>
            <a:r>
              <a:rPr lang="de-DE" sz="3600" dirty="0">
                <a:solidFill>
                  <a:schemeClr val="accent1">
                    <a:lumMod val="75000"/>
                  </a:schemeClr>
                </a:solidFill>
              </a:rPr>
              <a:t>Begriffserklärungen</a:t>
            </a:r>
          </a:p>
        </p:txBody>
      </p:sp>
    </p:spTree>
    <p:extLst>
      <p:ext uri="{BB962C8B-B14F-4D97-AF65-F5344CB8AC3E}">
        <p14:creationId xmlns:p14="http://schemas.microsoft.com/office/powerpoint/2010/main" val="2933489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l"/>
            <a:r>
              <a:rPr lang="de-DE" sz="2800" dirty="0">
                <a:solidFill>
                  <a:schemeClr val="accent1">
                    <a:lumMod val="75000"/>
                  </a:schemeClr>
                </a:solidFill>
              </a:rPr>
              <a:t>Zusatzinformation</a:t>
            </a:r>
          </a:p>
        </p:txBody>
      </p:sp>
      <p:sp>
        <p:nvSpPr>
          <p:cNvPr id="3" name="Inhaltsplatzhalter 2"/>
          <p:cNvSpPr>
            <a:spLocks noGrp="1"/>
          </p:cNvSpPr>
          <p:nvPr>
            <p:ph idx="1"/>
          </p:nvPr>
        </p:nvSpPr>
        <p:spPr/>
        <p:txBody>
          <a:bodyPr/>
          <a:lstStyle/>
          <a:p>
            <a:pPr lvl="0"/>
            <a:endParaRPr lang="de-DE" sz="1200" b="1" dirty="0">
              <a:solidFill>
                <a:prstClr val="black"/>
              </a:solidFill>
            </a:endParaRPr>
          </a:p>
          <a:p>
            <a:pPr marL="0" lvl="0" indent="0">
              <a:buNone/>
            </a:pPr>
            <a:r>
              <a:rPr lang="de-DE" sz="2600" b="1" dirty="0">
                <a:solidFill>
                  <a:schemeClr val="accent1">
                    <a:lumMod val="75000"/>
                  </a:schemeClr>
                </a:solidFill>
              </a:rPr>
              <a:t>Prinzip der Verhältnismäßigkeit</a:t>
            </a:r>
          </a:p>
          <a:p>
            <a:pPr lvl="0"/>
            <a:endParaRPr lang="de-DE" sz="1400" dirty="0">
              <a:solidFill>
                <a:schemeClr val="accent1">
                  <a:lumMod val="75000"/>
                </a:schemeClr>
              </a:solidFill>
            </a:endParaRPr>
          </a:p>
          <a:p>
            <a:pPr marL="0" lvl="0" indent="0">
              <a:buNone/>
            </a:pPr>
            <a:r>
              <a:rPr lang="de-DE" sz="1800" dirty="0">
                <a:solidFill>
                  <a:schemeClr val="accent1">
                    <a:lumMod val="75000"/>
                  </a:schemeClr>
                </a:solidFill>
              </a:rPr>
              <a:t>Das BDSG schränkt sich in den zu treffenden Schutzmaßnahmen selbst ein. Für TOM gilt ein sog. Verhältnismäßigkeitsprinzip. Demnach müssen personenbezogene Daten nicht unendlich stark geschützt werden, wenn die Maßnahmen dafür wirtschaftlich unangemessen hoch ausfallen würden. Daraus lässt sich ableiten dass bei einer Auftragsdatenverarbeitung (ADV) der Dienstleister, welcher nur einen Teil der Daten zur Bearbeitung erhält, nicht zwingend die gleichen Schutzmaßnahmen treffen muss, wie sie etwa die verantwortliche Stelle ausführt. </a:t>
            </a:r>
          </a:p>
          <a:p>
            <a:endParaRPr lang="de-DE" dirty="0"/>
          </a:p>
        </p:txBody>
      </p:sp>
    </p:spTree>
    <p:extLst>
      <p:ext uri="{BB962C8B-B14F-4D97-AF65-F5344CB8AC3E}">
        <p14:creationId xmlns:p14="http://schemas.microsoft.com/office/powerpoint/2010/main" val="2257126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706090"/>
          </a:xfrm>
        </p:spPr>
        <p:txBody>
          <a:bodyPr>
            <a:normAutofit fontScale="90000"/>
          </a:bodyPr>
          <a:lstStyle/>
          <a:p>
            <a:r>
              <a:rPr lang="de-DE" dirty="0">
                <a:solidFill>
                  <a:schemeClr val="accent1">
                    <a:lumMod val="75000"/>
                  </a:schemeClr>
                </a:solidFill>
              </a:rPr>
              <a:t>TOM gemäß Anlage zu § 9 BDSG</a:t>
            </a:r>
            <a:br>
              <a:rPr lang="de-DE" dirty="0">
                <a:solidFill>
                  <a:schemeClr val="accent1">
                    <a:lumMod val="75000"/>
                  </a:schemeClr>
                </a:solidFill>
              </a:rPr>
            </a:br>
            <a:endParaRPr lang="de-DE" dirty="0">
              <a:solidFill>
                <a:schemeClr val="accent1">
                  <a:lumMod val="75000"/>
                </a:schemeClr>
              </a:solidFill>
            </a:endParaRPr>
          </a:p>
        </p:txBody>
      </p:sp>
      <p:sp>
        <p:nvSpPr>
          <p:cNvPr id="3" name="Inhaltsplatzhalter 2"/>
          <p:cNvSpPr>
            <a:spLocks noGrp="1"/>
          </p:cNvSpPr>
          <p:nvPr>
            <p:ph idx="1"/>
          </p:nvPr>
        </p:nvSpPr>
        <p:spPr>
          <a:xfrm>
            <a:off x="395536" y="476672"/>
            <a:ext cx="8229600" cy="6381328"/>
          </a:xfrm>
        </p:spPr>
        <p:txBody>
          <a:bodyPr>
            <a:normAutofit fontScale="25000" lnSpcReduction="20000"/>
          </a:bodyPr>
          <a:lstStyle/>
          <a:p>
            <a:pPr marL="0" indent="0">
              <a:buNone/>
            </a:pPr>
            <a:r>
              <a:rPr lang="de-DE" dirty="0"/>
              <a:t>.</a:t>
            </a:r>
          </a:p>
          <a:p>
            <a:r>
              <a:rPr lang="de-DE" sz="5600" b="1" dirty="0">
                <a:solidFill>
                  <a:schemeClr val="accent1">
                    <a:lumMod val="75000"/>
                  </a:schemeClr>
                </a:solidFill>
              </a:rPr>
              <a:t>Zutrittskontrolle : </a:t>
            </a:r>
            <a:r>
              <a:rPr lang="de-DE" sz="5600" dirty="0">
                <a:solidFill>
                  <a:schemeClr val="accent1">
                    <a:lumMod val="75000"/>
                  </a:schemeClr>
                </a:solidFill>
              </a:rPr>
              <a:t>verhindern, dass Unbefugte Zutritt (räumlich zu verstehen) zu Datenverarbeitungsanlagen erhalten, mit welchen personenbezogene Daten verarbeitet werden</a:t>
            </a:r>
            <a:r>
              <a:rPr lang="de-DE" dirty="0">
                <a:solidFill>
                  <a:schemeClr val="accent1">
                    <a:lumMod val="75000"/>
                  </a:schemeClr>
                </a:solidFill>
              </a:rPr>
              <a:t>. (Gebäudesicherung)</a:t>
            </a:r>
          </a:p>
          <a:p>
            <a:endParaRPr lang="de-DE" dirty="0">
              <a:solidFill>
                <a:schemeClr val="accent1">
                  <a:lumMod val="75000"/>
                </a:schemeClr>
              </a:solidFill>
            </a:endParaRPr>
          </a:p>
          <a:p>
            <a:r>
              <a:rPr lang="de-DE" sz="5600" b="1" dirty="0">
                <a:solidFill>
                  <a:schemeClr val="accent1">
                    <a:lumMod val="75000"/>
                  </a:schemeClr>
                </a:solidFill>
              </a:rPr>
              <a:t>Zugangskontrolle: </a:t>
            </a:r>
            <a:r>
              <a:rPr lang="de-DE" sz="5600" dirty="0">
                <a:solidFill>
                  <a:schemeClr val="accent1">
                    <a:lumMod val="75000"/>
                  </a:schemeClr>
                </a:solidFill>
              </a:rPr>
              <a:t>verhindern, dass Datenverarbeitungsanlagen von Unbefugten benutzt werden können, wobei allerdings das Wort "nutzen" sich nicht auf die Legaldefinition des § 3 Abs. 5 BDSG beschränkt.</a:t>
            </a:r>
          </a:p>
          <a:p>
            <a:pPr marL="0" indent="0">
              <a:buNone/>
            </a:pPr>
            <a:r>
              <a:rPr lang="de-DE" dirty="0">
                <a:solidFill>
                  <a:schemeClr val="accent1">
                    <a:lumMod val="75000"/>
                  </a:schemeClr>
                </a:solidFill>
              </a:rPr>
              <a:t>               Zugang zu Rechnern/Systemen (Authentifizierung, Benutzerkennung mit Passwort, Firewall, zertifikatsbasierte Zugangsberechtigung</a:t>
            </a:r>
          </a:p>
          <a:p>
            <a:endParaRPr lang="de-DE" dirty="0">
              <a:solidFill>
                <a:schemeClr val="accent1">
                  <a:lumMod val="75000"/>
                </a:schemeClr>
              </a:solidFill>
            </a:endParaRPr>
          </a:p>
          <a:p>
            <a:r>
              <a:rPr lang="de-DE" sz="5600" b="1" dirty="0">
                <a:solidFill>
                  <a:schemeClr val="accent1">
                    <a:lumMod val="75000"/>
                  </a:schemeClr>
                </a:solidFill>
              </a:rPr>
              <a:t>Zugriffskontrolle: </a:t>
            </a:r>
            <a:r>
              <a:rPr lang="de-DE" sz="5600" dirty="0">
                <a:solidFill>
                  <a:schemeClr val="accent1">
                    <a:lumMod val="75000"/>
                  </a:schemeClr>
                </a:solidFill>
              </a:rPr>
              <a:t>die zur Benutzung von DV-Anlagen berechtigten Nutzer ausschließlich auf Inhalte zugreifen können für welche sie berechtigt sind und das personenbezogene Daten bei der Verarbeitung und Nutzung und nach dem Speichern nicht unbefugt kopiert, verändert oder gelöscht werden können.</a:t>
            </a:r>
          </a:p>
          <a:p>
            <a:pPr marL="0" indent="0">
              <a:buNone/>
            </a:pPr>
            <a:r>
              <a:rPr lang="de-DE" dirty="0">
                <a:solidFill>
                  <a:schemeClr val="accent1">
                    <a:lumMod val="75000"/>
                  </a:schemeClr>
                </a:solidFill>
              </a:rPr>
              <a:t>              (Berechtigungskonzept Benutzerkennung mit Passwort gesicherte Schnittstellen (USB, </a:t>
            </a:r>
            <a:r>
              <a:rPr lang="de-DE" dirty="0" err="1">
                <a:solidFill>
                  <a:schemeClr val="accent1">
                    <a:lumMod val="75000"/>
                  </a:schemeClr>
                </a:solidFill>
              </a:rPr>
              <a:t>Firewire</a:t>
            </a:r>
            <a:r>
              <a:rPr lang="de-DE" dirty="0">
                <a:solidFill>
                  <a:schemeClr val="accent1">
                    <a:lumMod val="75000"/>
                  </a:schemeClr>
                </a:solidFill>
              </a:rPr>
              <a:t>, Netzwerk, etc.) Datenträgerverwaltung zertifikatsbasierte Zugriffsberechtigung)</a:t>
            </a:r>
          </a:p>
          <a:p>
            <a:endParaRPr lang="de-DE" sz="5600" b="1" dirty="0">
              <a:solidFill>
                <a:schemeClr val="accent1">
                  <a:lumMod val="75000"/>
                </a:schemeClr>
              </a:solidFill>
            </a:endParaRPr>
          </a:p>
          <a:p>
            <a:r>
              <a:rPr lang="de-DE" sz="5600" b="1" dirty="0" err="1">
                <a:solidFill>
                  <a:schemeClr val="accent1">
                    <a:lumMod val="75000"/>
                  </a:schemeClr>
                </a:solidFill>
              </a:rPr>
              <a:t>Weitergabekontrolle</a:t>
            </a:r>
            <a:r>
              <a:rPr lang="de-DE" sz="5600" b="1" dirty="0">
                <a:solidFill>
                  <a:schemeClr val="accent1">
                    <a:lumMod val="75000"/>
                  </a:schemeClr>
                </a:solidFill>
              </a:rPr>
              <a:t>: </a:t>
            </a:r>
            <a:r>
              <a:rPr lang="de-DE" sz="5600" dirty="0">
                <a:solidFill>
                  <a:schemeClr val="accent1">
                    <a:lumMod val="75000"/>
                  </a:schemeClr>
                </a:solidFill>
              </a:rPr>
              <a:t>verhindern, dass personenbezogenen Daten bei der elektronischen Übertragung oder beim Transport oder bei der Speicherung auf Datenträgern unbefugt gelesen, kopiert, verändert oder gelöscht werden können und das festgestellt werden kann an welchen Stellen eine Übermittlung solcher Daten im DV-System vorgesehen ist.</a:t>
            </a:r>
          </a:p>
          <a:p>
            <a:pPr marL="0" indent="0">
              <a:buNone/>
            </a:pPr>
            <a:r>
              <a:rPr lang="de-DE" dirty="0">
                <a:solidFill>
                  <a:schemeClr val="accent1">
                    <a:lumMod val="75000"/>
                  </a:schemeClr>
                </a:solidFill>
              </a:rPr>
              <a:t>	(Sicherung bei der elektronischen Übertragung (Verschlüsselung, VPN, Firewall, Fax-Protokoll)-Sicherung beim Transport (Verschlossene Behälter, Verschlüsselung)</a:t>
            </a:r>
          </a:p>
          <a:p>
            <a:pPr marL="0" indent="0">
              <a:buNone/>
            </a:pPr>
            <a:r>
              <a:rPr lang="de-DE" dirty="0">
                <a:solidFill>
                  <a:schemeClr val="accent1">
                    <a:lumMod val="75000"/>
                  </a:schemeClr>
                </a:solidFill>
              </a:rPr>
              <a:t>	Sicherung bei der Übermittlung (Verfahrensverzeichnis, Protokollierungsmaßnahmen))</a:t>
            </a:r>
          </a:p>
          <a:p>
            <a:endParaRPr lang="de-DE" dirty="0">
              <a:solidFill>
                <a:schemeClr val="accent1">
                  <a:lumMod val="75000"/>
                </a:schemeClr>
              </a:solidFill>
            </a:endParaRPr>
          </a:p>
          <a:p>
            <a:r>
              <a:rPr lang="de-DE" sz="5600" b="1" dirty="0">
                <a:solidFill>
                  <a:schemeClr val="accent1">
                    <a:lumMod val="75000"/>
                  </a:schemeClr>
                </a:solidFill>
              </a:rPr>
              <a:t>Eingabekontrolle: </a:t>
            </a:r>
            <a:r>
              <a:rPr lang="de-DE" sz="5600" dirty="0">
                <a:solidFill>
                  <a:schemeClr val="accent1">
                    <a:lumMod val="75000"/>
                  </a:schemeClr>
                </a:solidFill>
              </a:rPr>
              <a:t>Es muss sichergestellt werden, dass nachträglich überprüft werden kann ob und von wem personenbezogene Daten eingegeben, verändert oder gelöscht worden sind.</a:t>
            </a:r>
          </a:p>
          <a:p>
            <a:pPr marL="0" indent="0">
              <a:buNone/>
            </a:pPr>
            <a:r>
              <a:rPr lang="de-DE" dirty="0">
                <a:solidFill>
                  <a:schemeClr val="accent1">
                    <a:lumMod val="75000"/>
                  </a:schemeClr>
                </a:solidFill>
              </a:rPr>
              <a:t>	(Protokollierung, Benutzeridentifikation)</a:t>
            </a:r>
          </a:p>
          <a:p>
            <a:endParaRPr lang="de-DE" dirty="0">
              <a:solidFill>
                <a:schemeClr val="accent1">
                  <a:lumMod val="75000"/>
                </a:schemeClr>
              </a:solidFill>
            </a:endParaRPr>
          </a:p>
          <a:p>
            <a:r>
              <a:rPr lang="de-DE" sz="5600" b="1" dirty="0">
                <a:solidFill>
                  <a:schemeClr val="accent1">
                    <a:lumMod val="75000"/>
                  </a:schemeClr>
                </a:solidFill>
              </a:rPr>
              <a:t>Auftragskontrolle: </a:t>
            </a:r>
            <a:r>
              <a:rPr lang="de-DE" sz="5600" dirty="0">
                <a:solidFill>
                  <a:schemeClr val="accent1">
                    <a:lumMod val="75000"/>
                  </a:schemeClr>
                </a:solidFill>
              </a:rPr>
              <a:t>Es muss sichergestellt werden, dass personenbezogene Daten die im Auftrag verarbeitet werden, gemäß den Weisungen des Auftraggebers verarbeitet werden.</a:t>
            </a:r>
          </a:p>
          <a:p>
            <a:pPr marL="0" indent="0">
              <a:buNone/>
            </a:pPr>
            <a:r>
              <a:rPr lang="de-DE" dirty="0">
                <a:solidFill>
                  <a:schemeClr val="accent1">
                    <a:lumMod val="75000"/>
                  </a:schemeClr>
                </a:solidFill>
              </a:rPr>
              <a:t>	(Weisungsbefugnisse festlegen, Vor-Ort Kontrollen, Datenschutzvertrag gemäß den Vorgaben nach § 11 BDSG, Kontrollrechte)</a:t>
            </a:r>
          </a:p>
          <a:p>
            <a:endParaRPr lang="de-DE" sz="5600" dirty="0">
              <a:solidFill>
                <a:schemeClr val="accent1">
                  <a:lumMod val="75000"/>
                </a:schemeClr>
              </a:solidFill>
            </a:endParaRPr>
          </a:p>
          <a:p>
            <a:r>
              <a:rPr lang="de-DE" sz="5600" b="1" dirty="0">
                <a:solidFill>
                  <a:schemeClr val="accent1">
                    <a:lumMod val="75000"/>
                  </a:schemeClr>
                </a:solidFill>
              </a:rPr>
              <a:t>Verfügbarkeitskontrolle </a:t>
            </a:r>
            <a:r>
              <a:rPr lang="de-DE" sz="5600" dirty="0">
                <a:solidFill>
                  <a:schemeClr val="accent1">
                    <a:lumMod val="75000"/>
                  </a:schemeClr>
                </a:solidFill>
              </a:rPr>
              <a:t>Es muss sichergestellt werden, dass personenbezogene Daten gegen zufällige Zerstörung oder Verlust geschützt werden.</a:t>
            </a:r>
          </a:p>
          <a:p>
            <a:pPr marL="0" indent="0">
              <a:buNone/>
            </a:pPr>
            <a:r>
              <a:rPr lang="de-DE" dirty="0">
                <a:solidFill>
                  <a:schemeClr val="accent1">
                    <a:lumMod val="75000"/>
                  </a:schemeClr>
                </a:solidFill>
              </a:rPr>
              <a:t>	(Brandschutzmaßnahmen, Überspannungsschutz, Unterbrechungsfreie Stromversorgung, Klimaanlage, RAID (Festplattenspiegelung), Backupkonzept, Virenschutzkonzept, 	Schutz vor Diebstahl)</a:t>
            </a:r>
          </a:p>
          <a:p>
            <a:endParaRPr lang="de-DE" sz="5600" dirty="0">
              <a:solidFill>
                <a:schemeClr val="accent1">
                  <a:lumMod val="75000"/>
                </a:schemeClr>
              </a:solidFill>
            </a:endParaRPr>
          </a:p>
          <a:p>
            <a:r>
              <a:rPr lang="de-DE" sz="5600" b="1" dirty="0">
                <a:solidFill>
                  <a:schemeClr val="accent1">
                    <a:lumMod val="75000"/>
                  </a:schemeClr>
                </a:solidFill>
              </a:rPr>
              <a:t>Trennungsgebot: </a:t>
            </a:r>
            <a:r>
              <a:rPr lang="de-DE" sz="5600" dirty="0">
                <a:solidFill>
                  <a:schemeClr val="accent1">
                    <a:lumMod val="75000"/>
                  </a:schemeClr>
                </a:solidFill>
              </a:rPr>
              <a:t>Es ist sicher zu Stellen, dass personenbezogene Daten, die zu unterschiedlichen Zwecken erhoben wurden getrennt verarbeitet werden können.</a:t>
            </a:r>
          </a:p>
          <a:p>
            <a:pPr marL="0" indent="0">
              <a:buNone/>
            </a:pPr>
            <a:r>
              <a:rPr lang="de-DE" dirty="0">
                <a:solidFill>
                  <a:schemeClr val="accent1">
                    <a:lumMod val="75000"/>
                  </a:schemeClr>
                </a:solidFill>
              </a:rPr>
              <a:t>	(Trennung von Produktiv- und Testsystemen, getrennte Ordnerstrukturen (Auftragsdatenverarbeitung), separate </a:t>
            </a:r>
            <a:r>
              <a:rPr lang="de-DE" dirty="0" err="1">
                <a:solidFill>
                  <a:schemeClr val="accent1">
                    <a:lumMod val="75000"/>
                  </a:schemeClr>
                </a:solidFill>
              </a:rPr>
              <a:t>Tables</a:t>
            </a:r>
            <a:r>
              <a:rPr lang="de-DE" dirty="0">
                <a:solidFill>
                  <a:schemeClr val="accent1">
                    <a:lumMod val="75000"/>
                  </a:schemeClr>
                </a:solidFill>
              </a:rPr>
              <a:t> innerhalb von Datenbanken, getrennte 	Datenbanken) Insbesondere sind allgemein Verschlüsselungsverfahren nach aktuellem Stand der Technik zu berücksichtigen.</a:t>
            </a:r>
          </a:p>
          <a:p>
            <a:endParaRPr lang="de-DE" b="1" dirty="0"/>
          </a:p>
          <a:p>
            <a:endParaRPr lang="de-DE" b="1" dirty="0"/>
          </a:p>
        </p:txBody>
      </p:sp>
    </p:spTree>
    <p:extLst>
      <p:ext uri="{BB962C8B-B14F-4D97-AF65-F5344CB8AC3E}">
        <p14:creationId xmlns:p14="http://schemas.microsoft.com/office/powerpoint/2010/main" val="2298656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490066"/>
          </a:xfrm>
        </p:spPr>
        <p:txBody>
          <a:bodyPr>
            <a:noAutofit/>
          </a:bodyPr>
          <a:lstStyle/>
          <a:p>
            <a:pPr algn="l"/>
            <a:r>
              <a:rPr lang="de-DE" sz="2800" dirty="0">
                <a:solidFill>
                  <a:schemeClr val="accent1">
                    <a:lumMod val="75000"/>
                  </a:schemeClr>
                </a:solidFill>
              </a:rPr>
              <a:t>Begriffserklärung</a:t>
            </a:r>
          </a:p>
        </p:txBody>
      </p:sp>
      <p:sp>
        <p:nvSpPr>
          <p:cNvPr id="3" name="Inhaltsplatzhalter 2"/>
          <p:cNvSpPr>
            <a:spLocks noGrp="1"/>
          </p:cNvSpPr>
          <p:nvPr>
            <p:ph idx="1"/>
          </p:nvPr>
        </p:nvSpPr>
        <p:spPr>
          <a:xfrm>
            <a:off x="457200" y="1268760"/>
            <a:ext cx="8229600" cy="5400600"/>
          </a:xfrm>
        </p:spPr>
        <p:txBody>
          <a:bodyPr>
            <a:normAutofit fontScale="85000" lnSpcReduction="10000"/>
          </a:bodyPr>
          <a:lstStyle/>
          <a:p>
            <a:pPr marL="0" lvl="1" indent="0">
              <a:buNone/>
            </a:pPr>
            <a:r>
              <a:rPr lang="de-DE" sz="3000" b="1" dirty="0">
                <a:solidFill>
                  <a:schemeClr val="accent1">
                    <a:lumMod val="75000"/>
                  </a:schemeClr>
                </a:solidFill>
                <a:latin typeface="+mj-lt"/>
              </a:rPr>
              <a:t>Vertraulichkeit</a:t>
            </a:r>
            <a:r>
              <a:rPr lang="de-DE" sz="3000" dirty="0">
                <a:solidFill>
                  <a:schemeClr val="accent1">
                    <a:lumMod val="75000"/>
                  </a:schemeClr>
                </a:solidFill>
                <a:latin typeface="+mj-lt"/>
              </a:rPr>
              <a:t> Schutz vor unbefugter Kenntnisnahme der Daten</a:t>
            </a:r>
          </a:p>
          <a:p>
            <a:pPr marL="457200" lvl="1" indent="0">
              <a:buNone/>
            </a:pPr>
            <a:r>
              <a:rPr lang="de-DE" sz="2100" dirty="0">
                <a:solidFill>
                  <a:schemeClr val="accent1">
                    <a:lumMod val="75000"/>
                  </a:schemeClr>
                </a:solidFill>
                <a:latin typeface="+mj-lt"/>
              </a:rPr>
              <a:t>	</a:t>
            </a:r>
            <a:r>
              <a:rPr lang="de-DE" sz="1900" dirty="0">
                <a:solidFill>
                  <a:schemeClr val="accent1">
                    <a:lumMod val="75000"/>
                  </a:schemeClr>
                </a:solidFill>
                <a:latin typeface="+mj-lt"/>
              </a:rPr>
              <a:t>Maßnahmen: Zutritts-, Zugangs- und Zugriffskontrolle, starke Verschlüsselung bei 	Datenspeicherung und Datenübermittlung, 	Nutzungsfestlegung, Übertragung 	anonymisierter bzw. </a:t>
            </a:r>
            <a:r>
              <a:rPr lang="de-DE" sz="1900" dirty="0" err="1">
                <a:solidFill>
                  <a:schemeClr val="accent1">
                    <a:lumMod val="75000"/>
                  </a:schemeClr>
                </a:solidFill>
                <a:latin typeface="+mj-lt"/>
              </a:rPr>
              <a:t>pseudonymisierter</a:t>
            </a:r>
            <a:r>
              <a:rPr lang="de-DE" sz="1900" dirty="0">
                <a:solidFill>
                  <a:schemeClr val="accent1">
                    <a:lumMod val="75000"/>
                  </a:schemeClr>
                </a:solidFill>
                <a:latin typeface="+mj-lt"/>
              </a:rPr>
              <a:t> Daten,… </a:t>
            </a:r>
          </a:p>
          <a:p>
            <a:pPr marL="0" lvl="0" indent="0" fontAlgn="base">
              <a:lnSpc>
                <a:spcPct val="115000"/>
              </a:lnSpc>
              <a:spcBef>
                <a:spcPts val="1000"/>
              </a:spcBef>
              <a:spcAft>
                <a:spcPct val="0"/>
              </a:spcAft>
              <a:buClr>
                <a:srgbClr val="7F7F7F"/>
              </a:buClr>
              <a:buNone/>
            </a:pPr>
            <a:r>
              <a:rPr lang="de-DE" sz="3000" b="1" dirty="0">
                <a:solidFill>
                  <a:schemeClr val="accent1">
                    <a:lumMod val="75000"/>
                  </a:schemeClr>
                </a:solidFill>
                <a:latin typeface="+mj-lt"/>
              </a:rPr>
              <a:t>Integrität </a:t>
            </a:r>
            <a:r>
              <a:rPr lang="de-DE" altLang="de-DE" sz="3000" dirty="0">
                <a:solidFill>
                  <a:schemeClr val="accent1">
                    <a:lumMod val="75000"/>
                  </a:schemeClr>
                </a:solidFill>
                <a:latin typeface="+mj-lt"/>
                <a:cs typeface="Arial" charset="0"/>
              </a:rPr>
              <a:t>Gewährleistung der Echtheit, Vollständigkeit, Urheberschaft,(Rechts-)Gültigkeit</a:t>
            </a:r>
          </a:p>
          <a:p>
            <a:pPr marL="0" lvl="1" indent="0" fontAlgn="base">
              <a:lnSpc>
                <a:spcPct val="115000"/>
              </a:lnSpc>
              <a:spcBef>
                <a:spcPts val="1000"/>
              </a:spcBef>
              <a:spcAft>
                <a:spcPct val="0"/>
              </a:spcAft>
              <a:buClr>
                <a:srgbClr val="7F7F7F"/>
              </a:buClr>
              <a:buNone/>
            </a:pPr>
            <a:r>
              <a:rPr lang="de-DE" altLang="de-DE" sz="2000" dirty="0">
                <a:solidFill>
                  <a:schemeClr val="accent1">
                    <a:lumMod val="75000"/>
                  </a:schemeClr>
                </a:solidFill>
                <a:latin typeface="+mj-lt"/>
                <a:cs typeface="Arial" charset="0"/>
              </a:rPr>
              <a:t>	</a:t>
            </a:r>
            <a:r>
              <a:rPr lang="de-DE" altLang="de-DE" sz="1900" dirty="0">
                <a:solidFill>
                  <a:schemeClr val="accent1">
                    <a:lumMod val="75000"/>
                  </a:schemeClr>
                </a:solidFill>
                <a:latin typeface="+mj-lt"/>
                <a:cs typeface="Arial" charset="0"/>
              </a:rPr>
              <a:t>Maßnahmen: Protokollierung von Datenspeicherungen, -änderungen, 	Datenspeicherung  auf Read-</a:t>
            </a:r>
            <a:r>
              <a:rPr lang="de-DE" altLang="de-DE" sz="1900" dirty="0" err="1">
                <a:solidFill>
                  <a:schemeClr val="accent1">
                    <a:lumMod val="75000"/>
                  </a:schemeClr>
                </a:solidFill>
                <a:latin typeface="+mj-lt"/>
                <a:cs typeface="Arial" charset="0"/>
              </a:rPr>
              <a:t>Only</a:t>
            </a:r>
            <a:r>
              <a:rPr lang="de-DE" altLang="de-DE" sz="1900" dirty="0">
                <a:solidFill>
                  <a:schemeClr val="accent1">
                    <a:lumMod val="75000"/>
                  </a:schemeClr>
                </a:solidFill>
                <a:latin typeface="+mj-lt"/>
                <a:cs typeface="Arial" charset="0"/>
              </a:rPr>
              <a:t>-Medien, Einsatz der elektronischen Signatur, 	Einsatz von Firewalls zur Abschottung des eigenen Netzes,…</a:t>
            </a:r>
            <a:endParaRPr lang="de-DE" sz="1900" b="1" dirty="0">
              <a:solidFill>
                <a:schemeClr val="accent1">
                  <a:lumMod val="75000"/>
                </a:schemeClr>
              </a:solidFill>
              <a:latin typeface="+mj-lt"/>
            </a:endParaRPr>
          </a:p>
          <a:p>
            <a:pPr marL="0" lvl="0" indent="0" fontAlgn="base">
              <a:lnSpc>
                <a:spcPct val="115000"/>
              </a:lnSpc>
              <a:spcBef>
                <a:spcPts val="1000"/>
              </a:spcBef>
              <a:spcAft>
                <a:spcPct val="0"/>
              </a:spcAft>
              <a:buClr>
                <a:srgbClr val="7F7F7F"/>
              </a:buClr>
              <a:buNone/>
              <a:defRPr/>
            </a:pPr>
            <a:r>
              <a:rPr lang="de-DE" sz="3000" b="1" dirty="0">
                <a:solidFill>
                  <a:schemeClr val="accent1">
                    <a:lumMod val="75000"/>
                  </a:schemeClr>
                </a:solidFill>
                <a:latin typeface="+mj-lt"/>
              </a:rPr>
              <a:t>Verfügbarkeit </a:t>
            </a:r>
            <a:r>
              <a:rPr lang="de-DE" altLang="de-DE" sz="3000" dirty="0">
                <a:solidFill>
                  <a:schemeClr val="accent1">
                    <a:lumMod val="75000"/>
                  </a:schemeClr>
                </a:solidFill>
                <a:latin typeface="+mj-lt"/>
                <a:cs typeface="Arial" pitchFamily="34" charset="0"/>
              </a:rPr>
              <a:t>Zeitgerechte Bereitstellung von Daten, Möglichkeit zur ordnungsgemäßen Verarbeitung</a:t>
            </a:r>
          </a:p>
          <a:p>
            <a:pPr marL="0" indent="0" fontAlgn="base">
              <a:lnSpc>
                <a:spcPct val="115000"/>
              </a:lnSpc>
              <a:spcBef>
                <a:spcPts val="1000"/>
              </a:spcBef>
              <a:spcAft>
                <a:spcPct val="0"/>
              </a:spcAft>
              <a:buClr>
                <a:srgbClr val="7F7F7F"/>
              </a:buClr>
              <a:buNone/>
              <a:defRPr/>
            </a:pPr>
            <a:r>
              <a:rPr lang="de-DE" altLang="de-DE" sz="2000" dirty="0">
                <a:solidFill>
                  <a:schemeClr val="accent1">
                    <a:lumMod val="75000"/>
                  </a:schemeClr>
                </a:solidFill>
                <a:latin typeface="+mj-lt"/>
                <a:cs typeface="Arial" pitchFamily="34" charset="0"/>
              </a:rPr>
              <a:t>	</a:t>
            </a:r>
            <a:r>
              <a:rPr lang="de-DE" altLang="de-DE" sz="1900" dirty="0">
                <a:solidFill>
                  <a:schemeClr val="accent1">
                    <a:lumMod val="75000"/>
                  </a:schemeClr>
                </a:solidFill>
                <a:latin typeface="+mj-lt"/>
                <a:cs typeface="Arial" pitchFamily="34" charset="0"/>
              </a:rPr>
              <a:t>Maßnahmen: Ausreichende Systemleistung, Maßnahmen zur Ausfallsicherheit, 	Schutz vor Vandalismus oder gefährlichen äußeren Einflüssen (Feuer, Wasser, 	magnetische Störungen etc.) </a:t>
            </a:r>
          </a:p>
          <a:p>
            <a:endParaRPr lang="de-DE" b="1" dirty="0"/>
          </a:p>
          <a:p>
            <a:pPr lvl="1"/>
            <a:endParaRPr lang="de-DE" sz="1300" dirty="0"/>
          </a:p>
          <a:p>
            <a:pPr lvl="1"/>
            <a:endParaRPr lang="de-DE" sz="1300" dirty="0"/>
          </a:p>
        </p:txBody>
      </p:sp>
    </p:spTree>
    <p:extLst>
      <p:ext uri="{BB962C8B-B14F-4D97-AF65-F5344CB8AC3E}">
        <p14:creationId xmlns:p14="http://schemas.microsoft.com/office/powerpoint/2010/main" val="1683721630"/>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1278</Words>
  <Application>Microsoft Office PowerPoint</Application>
  <PresentationFormat>Bildschirmpräsentation (4:3)</PresentationFormat>
  <Paragraphs>146</Paragraphs>
  <Slides>16</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Calibri</vt:lpstr>
      <vt:lpstr>Symbol</vt:lpstr>
      <vt:lpstr>Wingdings</vt:lpstr>
      <vt:lpstr>Larissa</vt:lpstr>
      <vt:lpstr>Datenschutz</vt:lpstr>
      <vt:lpstr> Schutz des Einzelnen vor dem Missbrauch personenbezogener Daten.  </vt:lpstr>
      <vt:lpstr>Generelles Verbot der Datenverarbeitung mit Ausnahme des Erlaubnisvorbehalt </vt:lpstr>
      <vt:lpstr>Generelles Verbot der Datenverarbeitung mit Ausnahme des Erlaubnisvorbehalt </vt:lpstr>
      <vt:lpstr>Voraussetzungen für den  Schutz der Daten</vt:lpstr>
      <vt:lpstr>PowerPoint-Präsentation</vt:lpstr>
      <vt:lpstr>Was ist besonders schützenswürdig?</vt:lpstr>
      <vt:lpstr>Was ist „nicht schützenswürdig“?</vt:lpstr>
      <vt:lpstr>Arbeitsalltag</vt:lpstr>
      <vt:lpstr>Datenschutzrichtlinie und Datenschutzkonzept</vt:lpstr>
      <vt:lpstr>PowerPoint-Präsentation</vt:lpstr>
      <vt:lpstr>PowerPoint-Präsentation</vt:lpstr>
      <vt:lpstr>Zusatzinformationen</vt:lpstr>
      <vt:lpstr>Zusatzinformation</vt:lpstr>
      <vt:lpstr>TOM gemäß Anlage zu § 9 BDSG </vt:lpstr>
      <vt:lpstr>Begriffserklärung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Datenschutzschulung</dc:title>
  <dc:creator>Sozial2</dc:creator>
  <cp:lastModifiedBy>Jana Schwarze</cp:lastModifiedBy>
  <cp:revision>62</cp:revision>
  <cp:lastPrinted>2017-05-10T09:05:48Z</cp:lastPrinted>
  <dcterms:created xsi:type="dcterms:W3CDTF">2016-05-04T08:32:11Z</dcterms:created>
  <dcterms:modified xsi:type="dcterms:W3CDTF">2026-02-12T13:19:25Z</dcterms:modified>
</cp:coreProperties>
</file>