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60"/>
  </p:notesMasterIdLst>
  <p:sldIdLst>
    <p:sldId id="278" r:id="rId2"/>
    <p:sldId id="279" r:id="rId3"/>
    <p:sldId id="280" r:id="rId4"/>
    <p:sldId id="281" r:id="rId5"/>
    <p:sldId id="282" r:id="rId6"/>
    <p:sldId id="283" r:id="rId7"/>
    <p:sldId id="284" r:id="rId8"/>
    <p:sldId id="285" r:id="rId9"/>
    <p:sldId id="286" r:id="rId10"/>
    <p:sldId id="313" r:id="rId11"/>
    <p:sldId id="314" r:id="rId12"/>
    <p:sldId id="299" r:id="rId13"/>
    <p:sldId id="300" r:id="rId14"/>
    <p:sldId id="311" r:id="rId15"/>
    <p:sldId id="301" r:id="rId16"/>
    <p:sldId id="296" r:id="rId17"/>
    <p:sldId id="295" r:id="rId18"/>
    <p:sldId id="287" r:id="rId19"/>
    <p:sldId id="288" r:id="rId20"/>
    <p:sldId id="289" r:id="rId21"/>
    <p:sldId id="294" r:id="rId22"/>
    <p:sldId id="302" r:id="rId23"/>
    <p:sldId id="303" r:id="rId24"/>
    <p:sldId id="304" r:id="rId25"/>
    <p:sldId id="309" r:id="rId26"/>
    <p:sldId id="310" r:id="rId27"/>
    <p:sldId id="305" r:id="rId28"/>
    <p:sldId id="312" r:id="rId29"/>
    <p:sldId id="306" r:id="rId30"/>
    <p:sldId id="307" r:id="rId31"/>
    <p:sldId id="308" r:id="rId32"/>
    <p:sldId id="256" r:id="rId33"/>
    <p:sldId id="260" r:id="rId34"/>
    <p:sldId id="298" r:id="rId35"/>
    <p:sldId id="315" r:id="rId36"/>
    <p:sldId id="316" r:id="rId37"/>
    <p:sldId id="317" r:id="rId38"/>
    <p:sldId id="318" r:id="rId39"/>
    <p:sldId id="271" r:id="rId40"/>
    <p:sldId id="297" r:id="rId41"/>
    <p:sldId id="262" r:id="rId42"/>
    <p:sldId id="269" r:id="rId43"/>
    <p:sldId id="270" r:id="rId44"/>
    <p:sldId id="290" r:id="rId45"/>
    <p:sldId id="291" r:id="rId46"/>
    <p:sldId id="292" r:id="rId47"/>
    <p:sldId id="264" r:id="rId48"/>
    <p:sldId id="266" r:id="rId49"/>
    <p:sldId id="276" r:id="rId50"/>
    <p:sldId id="275" r:id="rId51"/>
    <p:sldId id="277" r:id="rId52"/>
    <p:sldId id="293" r:id="rId53"/>
    <p:sldId id="257" r:id="rId54"/>
    <p:sldId id="274" r:id="rId55"/>
    <p:sldId id="258" r:id="rId56"/>
    <p:sldId id="259" r:id="rId57"/>
    <p:sldId id="267" r:id="rId58"/>
    <p:sldId id="268" r:id="rId5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sorterViewPr>
    <p:cViewPr varScale="1">
      <p:scale>
        <a:sx n="100" d="100"/>
        <a:sy n="100" d="100"/>
      </p:scale>
      <p:origin x="0" y="-13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10FE01-0043-4BC5-B8FE-414A6F2E683F}" type="datetimeFigureOut">
              <a:rPr lang="de-DE" smtClean="0"/>
              <a:t>04.11.2019</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DDA57-2B87-4DED-A39D-8A6BE60263CD}" type="slidenum">
              <a:rPr lang="de-DE" smtClean="0"/>
              <a:t>‹Nr.›</a:t>
            </a:fld>
            <a:endParaRPr lang="de-DE"/>
          </a:p>
        </p:txBody>
      </p:sp>
    </p:spTree>
    <p:extLst>
      <p:ext uri="{BB962C8B-B14F-4D97-AF65-F5344CB8AC3E}">
        <p14:creationId xmlns:p14="http://schemas.microsoft.com/office/powerpoint/2010/main" val="3503244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14FBCF-560B-4835-BF4A-BDA9A1B8A3E3}" type="slidenum">
              <a:rPr lang="de-DE" altLang="de-DE"/>
              <a:pPr eaLnBrk="1" hangingPunct="1">
                <a:spcBef>
                  <a:spcPct val="0"/>
                </a:spcBef>
              </a:pPr>
              <a:t>16</a:t>
            </a:fld>
            <a:endParaRPr lang="de-DE" altLang="de-DE"/>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3482864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BE00844-D531-4BEE-AE81-E8E2ADC44ECD}" type="slidenum">
              <a:rPr lang="de-DE" altLang="de-DE"/>
              <a:pPr eaLnBrk="1" hangingPunct="1">
                <a:spcBef>
                  <a:spcPct val="0"/>
                </a:spcBef>
              </a:pPr>
              <a:t>17</a:t>
            </a:fld>
            <a:endParaRPr lang="de-DE" altLang="de-DE"/>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469497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3391638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1091079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3270161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37135EC7-D669-424F-BB40-5FFB133519D7}" type="datetimeFigureOut">
              <a:rPr lang="de-DE" smtClean="0"/>
              <a:t>04.11.2019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164473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37135EC7-D669-424F-BB40-5FFB133519D7}" type="datetimeFigureOut">
              <a:rPr lang="de-DE" smtClean="0"/>
              <a:t>04.11.2019</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53318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37135EC7-D669-424F-BB40-5FFB133519D7}" type="datetimeFigureOut">
              <a:rPr lang="de-DE" smtClean="0"/>
              <a:t>04.11.2019</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3846234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35EC7-D669-424F-BB40-5FFB133519D7}" type="datetimeFigureOut">
              <a:rPr lang="de-DE" smtClean="0"/>
              <a:t>04.11.2019</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286000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smtClean="0"/>
              <a:t>Titelmasterformat durch Klicken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37135EC7-D669-424F-BB40-5FFB133519D7}" type="datetimeFigureOut">
              <a:rPr lang="de-DE" smtClean="0"/>
              <a:t>04.11.2019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3912196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37135EC7-D669-424F-BB40-5FFB133519D7}" type="datetimeFigureOut">
              <a:rPr lang="de-DE" smtClean="0"/>
              <a:t>04.11.2019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363879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2200315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smtClean="0"/>
              <a:t>Titelmasterformat durch Klicken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smtClean="0"/>
              <a:t>Formatvorlagen des Textmasters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42895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1004098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smtClean="0"/>
              <a:t>Titelmasterformat durch Klicken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smtClean="0"/>
              <a:t>Formatvorlagen des Textmasters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40148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smtClean="0"/>
              <a:t>Titelmasterformat durch Klicken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smtClean="0"/>
              <a:t>Formatvorlagen des Textmasters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2866027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1843195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37135EC7-D669-424F-BB40-5FFB133519D7}" type="datetimeFigureOut">
              <a:rPr lang="de-DE" smtClean="0"/>
              <a:t>04.11.2019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95216A4-9E8E-406F-B9FD-D635034BAC02}" type="slidenum">
              <a:rPr lang="de-DE" smtClean="0"/>
              <a:t>‹Nr.›</a:t>
            </a:fld>
            <a:endParaRPr lang="de-DE"/>
          </a:p>
        </p:txBody>
      </p:sp>
    </p:spTree>
    <p:extLst>
      <p:ext uri="{BB962C8B-B14F-4D97-AF65-F5344CB8AC3E}">
        <p14:creationId xmlns:p14="http://schemas.microsoft.com/office/powerpoint/2010/main" val="3736470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7135EC7-D669-424F-BB40-5FFB133519D7}" type="datetimeFigureOut">
              <a:rPr lang="de-DE" smtClean="0"/>
              <a:t>04.11.2019</a:t>
            </a:fld>
            <a:endParaRPr lang="de-D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95216A4-9E8E-406F-B9FD-D635034BAC02}" type="slidenum">
              <a:rPr lang="de-DE" smtClean="0"/>
              <a:t>‹Nr.›</a:t>
            </a:fld>
            <a:endParaRPr lang="de-DE"/>
          </a:p>
        </p:txBody>
      </p:sp>
    </p:spTree>
    <p:extLst>
      <p:ext uri="{BB962C8B-B14F-4D97-AF65-F5344CB8AC3E}">
        <p14:creationId xmlns:p14="http://schemas.microsoft.com/office/powerpoint/2010/main" val="262675064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e-DE" dirty="0" smtClean="0"/>
              <a:t>Schmerztherapie</a:t>
            </a:r>
            <a:endParaRPr lang="de-DE" dirty="0"/>
          </a:p>
        </p:txBody>
      </p:sp>
      <p:sp>
        <p:nvSpPr>
          <p:cNvPr id="5" name="Untertitel 4"/>
          <p:cNvSpPr>
            <a:spLocks noGrp="1"/>
          </p:cNvSpPr>
          <p:nvPr>
            <p:ph type="subTitle" idx="1"/>
          </p:nvPr>
        </p:nvSpPr>
        <p:spPr/>
        <p:txBody>
          <a:bodyPr/>
          <a:lstStyle/>
          <a:p>
            <a:r>
              <a:rPr lang="de-DE" dirty="0" smtClean="0"/>
              <a:t>Therapieoptionen unter Berücksichtigung der </a:t>
            </a:r>
            <a:r>
              <a:rPr lang="de-DE" dirty="0" err="1" smtClean="0"/>
              <a:t>Cannabinoide</a:t>
            </a:r>
            <a:r>
              <a:rPr lang="de-DE" dirty="0" smtClean="0"/>
              <a:t> THC und CBD</a:t>
            </a:r>
            <a:endParaRPr lang="de-DE" dirty="0"/>
          </a:p>
        </p:txBody>
      </p:sp>
    </p:spTree>
    <p:extLst>
      <p:ext uri="{BB962C8B-B14F-4D97-AF65-F5344CB8AC3E}">
        <p14:creationId xmlns:p14="http://schemas.microsoft.com/office/powerpoint/2010/main" val="488973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el 1"/>
          <p:cNvSpPr>
            <a:spLocks noGrp="1"/>
          </p:cNvSpPr>
          <p:nvPr>
            <p:ph type="title"/>
          </p:nvPr>
        </p:nvSpPr>
        <p:spPr/>
        <p:txBody>
          <a:bodyPr/>
          <a:lstStyle/>
          <a:p>
            <a:r>
              <a:rPr lang="de-DE" altLang="de-DE" smtClean="0"/>
              <a:t>Wo kann man beim Schmerz ansetzen</a:t>
            </a:r>
          </a:p>
        </p:txBody>
      </p:sp>
      <p:sp>
        <p:nvSpPr>
          <p:cNvPr id="75779" name="Textfeld 2"/>
          <p:cNvSpPr txBox="1">
            <a:spLocks noChangeArrowheads="1"/>
          </p:cNvSpPr>
          <p:nvPr/>
        </p:nvSpPr>
        <p:spPr bwMode="auto">
          <a:xfrm>
            <a:off x="3576639" y="1873250"/>
            <a:ext cx="5873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a:t>Gefühl</a:t>
            </a:r>
          </a:p>
        </p:txBody>
      </p:sp>
      <p:sp>
        <p:nvSpPr>
          <p:cNvPr id="75780" name="Textfeld 3"/>
          <p:cNvSpPr txBox="1">
            <a:spLocks noChangeArrowheads="1"/>
          </p:cNvSpPr>
          <p:nvPr/>
        </p:nvSpPr>
        <p:spPr bwMode="auto">
          <a:xfrm>
            <a:off x="7354888" y="1806576"/>
            <a:ext cx="14986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a:t>Situative individuelle </a:t>
            </a:r>
            <a:br>
              <a:rPr lang="de-DE" altLang="de-DE" sz="1100"/>
            </a:br>
            <a:r>
              <a:rPr lang="de-DE" altLang="de-DE" sz="1100"/>
              <a:t>Gesamtverfassung</a:t>
            </a:r>
          </a:p>
        </p:txBody>
      </p:sp>
      <p:cxnSp>
        <p:nvCxnSpPr>
          <p:cNvPr id="75781" name="Gerade Verbindung mit Pfeil 5"/>
          <p:cNvCxnSpPr>
            <a:cxnSpLocks noChangeShapeType="1"/>
          </p:cNvCxnSpPr>
          <p:nvPr/>
        </p:nvCxnSpPr>
        <p:spPr bwMode="auto">
          <a:xfrm>
            <a:off x="3948113" y="2132013"/>
            <a:ext cx="1358900" cy="412750"/>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782" name="Gerade Verbindung mit Pfeil 7"/>
          <p:cNvCxnSpPr>
            <a:cxnSpLocks noChangeShapeType="1"/>
          </p:cNvCxnSpPr>
          <p:nvPr/>
        </p:nvCxnSpPr>
        <p:spPr bwMode="auto">
          <a:xfrm flipH="1">
            <a:off x="6448426" y="2338389"/>
            <a:ext cx="1489075" cy="263525"/>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783" name="Textfeld 8"/>
          <p:cNvSpPr txBox="1">
            <a:spLocks noChangeArrowheads="1"/>
          </p:cNvSpPr>
          <p:nvPr/>
        </p:nvSpPr>
        <p:spPr bwMode="auto">
          <a:xfrm>
            <a:off x="2732089" y="2692401"/>
            <a:ext cx="16144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a:t>Verstand</a:t>
            </a:r>
          </a:p>
          <a:p>
            <a:pPr eaLnBrk="1" hangingPunct="1">
              <a:spcBef>
                <a:spcPct val="0"/>
              </a:spcBef>
              <a:buClrTx/>
              <a:buSzTx/>
              <a:buFontTx/>
              <a:buNone/>
            </a:pPr>
            <a:r>
              <a:rPr lang="de-DE" altLang="de-DE" sz="1100"/>
              <a:t>Regulation der Gefühle</a:t>
            </a:r>
          </a:p>
        </p:txBody>
      </p:sp>
      <p:sp>
        <p:nvSpPr>
          <p:cNvPr id="75784" name="Textfeld 9"/>
          <p:cNvSpPr txBox="1">
            <a:spLocks noChangeArrowheads="1"/>
          </p:cNvSpPr>
          <p:nvPr/>
        </p:nvSpPr>
        <p:spPr bwMode="auto">
          <a:xfrm>
            <a:off x="8121651" y="2681288"/>
            <a:ext cx="13509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a:t>Sensorischer Input</a:t>
            </a:r>
          </a:p>
          <a:p>
            <a:pPr eaLnBrk="1" hangingPunct="1">
              <a:spcBef>
                <a:spcPct val="0"/>
              </a:spcBef>
              <a:buClrTx/>
              <a:buSzTx/>
              <a:buFontTx/>
              <a:buNone/>
            </a:pPr>
            <a:r>
              <a:rPr lang="de-DE" altLang="de-DE" sz="1100"/>
              <a:t>„Verteiler“</a:t>
            </a:r>
          </a:p>
        </p:txBody>
      </p:sp>
      <p:sp>
        <p:nvSpPr>
          <p:cNvPr id="75785" name="Textfeld 10"/>
          <p:cNvSpPr txBox="1">
            <a:spLocks noChangeArrowheads="1"/>
          </p:cNvSpPr>
          <p:nvPr/>
        </p:nvSpPr>
        <p:spPr bwMode="auto">
          <a:xfrm>
            <a:off x="5451475" y="2668588"/>
            <a:ext cx="10922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a:t>Amygdala</a:t>
            </a:r>
          </a:p>
          <a:p>
            <a:pPr eaLnBrk="1" hangingPunct="1">
              <a:spcBef>
                <a:spcPct val="0"/>
              </a:spcBef>
              <a:buClrTx/>
              <a:buSzTx/>
              <a:buFontTx/>
              <a:buNone/>
            </a:pPr>
            <a:r>
              <a:rPr lang="de-DE" altLang="de-DE" sz="1100" b="1"/>
              <a:t>Hypocampus</a:t>
            </a:r>
          </a:p>
        </p:txBody>
      </p:sp>
      <p:cxnSp>
        <p:nvCxnSpPr>
          <p:cNvPr id="75786" name="Gerade Verbindung mit Pfeil 12"/>
          <p:cNvCxnSpPr>
            <a:cxnSpLocks noChangeShapeType="1"/>
            <a:stCxn id="75783" idx="3"/>
          </p:cNvCxnSpPr>
          <p:nvPr/>
        </p:nvCxnSpPr>
        <p:spPr bwMode="auto">
          <a:xfrm>
            <a:off x="4346575" y="2906713"/>
            <a:ext cx="960438" cy="19050"/>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787" name="Gerade Verbindung mit Pfeil 14"/>
          <p:cNvCxnSpPr>
            <a:cxnSpLocks noChangeShapeType="1"/>
          </p:cNvCxnSpPr>
          <p:nvPr/>
        </p:nvCxnSpPr>
        <p:spPr bwMode="auto">
          <a:xfrm flipH="1">
            <a:off x="7181850" y="2857500"/>
            <a:ext cx="744538" cy="0"/>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788" name="Textfeld 15"/>
          <p:cNvSpPr txBox="1">
            <a:spLocks noChangeArrowheads="1"/>
          </p:cNvSpPr>
          <p:nvPr/>
        </p:nvSpPr>
        <p:spPr bwMode="auto">
          <a:xfrm>
            <a:off x="5295900" y="3403600"/>
            <a:ext cx="1206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a:t>Hypothalamus</a:t>
            </a:r>
          </a:p>
        </p:txBody>
      </p:sp>
      <p:cxnSp>
        <p:nvCxnSpPr>
          <p:cNvPr id="75789" name="Gerade Verbindung mit Pfeil 17"/>
          <p:cNvCxnSpPr>
            <a:cxnSpLocks noChangeShapeType="1"/>
            <a:endCxn id="75788" idx="0"/>
          </p:cNvCxnSpPr>
          <p:nvPr/>
        </p:nvCxnSpPr>
        <p:spPr bwMode="auto">
          <a:xfrm>
            <a:off x="5899150" y="3163888"/>
            <a:ext cx="0" cy="239712"/>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790" name="Textfeld 21"/>
          <p:cNvSpPr txBox="1">
            <a:spLocks noChangeArrowheads="1"/>
          </p:cNvSpPr>
          <p:nvPr/>
        </p:nvSpPr>
        <p:spPr bwMode="auto">
          <a:xfrm>
            <a:off x="3143251" y="3906839"/>
            <a:ext cx="8683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a:t>Hypophyse</a:t>
            </a:r>
          </a:p>
        </p:txBody>
      </p:sp>
      <p:sp>
        <p:nvSpPr>
          <p:cNvPr id="75791" name="Textfeld 22"/>
          <p:cNvSpPr txBox="1">
            <a:spLocks noChangeArrowheads="1"/>
          </p:cNvSpPr>
          <p:nvPr/>
        </p:nvSpPr>
        <p:spPr bwMode="auto">
          <a:xfrm>
            <a:off x="5667376" y="3873500"/>
            <a:ext cx="441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a:t>PAG</a:t>
            </a:r>
          </a:p>
        </p:txBody>
      </p:sp>
      <p:sp>
        <p:nvSpPr>
          <p:cNvPr id="75792" name="Textfeld 23"/>
          <p:cNvSpPr txBox="1">
            <a:spLocks noChangeArrowheads="1"/>
          </p:cNvSpPr>
          <p:nvPr/>
        </p:nvSpPr>
        <p:spPr bwMode="auto">
          <a:xfrm>
            <a:off x="8280401" y="3873500"/>
            <a:ext cx="3397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a:t>LC</a:t>
            </a:r>
          </a:p>
        </p:txBody>
      </p:sp>
      <p:sp>
        <p:nvSpPr>
          <p:cNvPr id="75793" name="Textfeld 24"/>
          <p:cNvSpPr txBox="1">
            <a:spLocks noChangeArrowheads="1"/>
          </p:cNvSpPr>
          <p:nvPr/>
        </p:nvSpPr>
        <p:spPr bwMode="auto">
          <a:xfrm>
            <a:off x="3143250" y="4381500"/>
            <a:ext cx="776175" cy="26161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dirty="0">
                <a:solidFill>
                  <a:schemeClr val="accent2">
                    <a:lumMod val="50000"/>
                  </a:schemeClr>
                </a:solidFill>
              </a:rPr>
              <a:t>Cortisol</a:t>
            </a:r>
            <a:r>
              <a:rPr lang="de-DE" altLang="de-DE" sz="1100" dirty="0"/>
              <a:t> </a:t>
            </a:r>
          </a:p>
        </p:txBody>
      </p:sp>
      <p:sp>
        <p:nvSpPr>
          <p:cNvPr id="75794" name="Textfeld 25"/>
          <p:cNvSpPr txBox="1">
            <a:spLocks noChangeArrowheads="1"/>
          </p:cNvSpPr>
          <p:nvPr/>
        </p:nvSpPr>
        <p:spPr bwMode="auto">
          <a:xfrm>
            <a:off x="5457826" y="4394200"/>
            <a:ext cx="918841" cy="26161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dirty="0">
                <a:solidFill>
                  <a:schemeClr val="accent2">
                    <a:lumMod val="50000"/>
                  </a:schemeClr>
                </a:solidFill>
              </a:rPr>
              <a:t>Serotonin</a:t>
            </a:r>
            <a:r>
              <a:rPr lang="de-DE" altLang="de-DE" sz="1100" dirty="0"/>
              <a:t> </a:t>
            </a:r>
          </a:p>
        </p:txBody>
      </p:sp>
      <p:sp>
        <p:nvSpPr>
          <p:cNvPr id="75795" name="Textfeld 26"/>
          <p:cNvSpPr txBox="1">
            <a:spLocks noChangeArrowheads="1"/>
          </p:cNvSpPr>
          <p:nvPr/>
        </p:nvSpPr>
        <p:spPr bwMode="auto">
          <a:xfrm>
            <a:off x="7966076" y="4405313"/>
            <a:ext cx="1151277" cy="430887"/>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dirty="0">
                <a:solidFill>
                  <a:schemeClr val="accent2">
                    <a:lumMod val="50000"/>
                  </a:schemeClr>
                </a:solidFill>
              </a:rPr>
              <a:t>Adrenalin/</a:t>
            </a:r>
          </a:p>
          <a:p>
            <a:pPr eaLnBrk="1" hangingPunct="1">
              <a:spcBef>
                <a:spcPct val="0"/>
              </a:spcBef>
              <a:buClrTx/>
              <a:buSzTx/>
              <a:buFontTx/>
              <a:buNone/>
            </a:pPr>
            <a:r>
              <a:rPr lang="de-DE" altLang="de-DE" sz="1100" b="1" dirty="0">
                <a:solidFill>
                  <a:schemeClr val="accent2">
                    <a:lumMod val="50000"/>
                  </a:schemeClr>
                </a:solidFill>
              </a:rPr>
              <a:t>Noradrenalin </a:t>
            </a:r>
          </a:p>
        </p:txBody>
      </p:sp>
      <p:sp>
        <p:nvSpPr>
          <p:cNvPr id="75796" name="Textfeld 27"/>
          <p:cNvSpPr txBox="1">
            <a:spLocks noChangeArrowheads="1"/>
          </p:cNvSpPr>
          <p:nvPr/>
        </p:nvSpPr>
        <p:spPr bwMode="auto">
          <a:xfrm>
            <a:off x="2979739" y="4768851"/>
            <a:ext cx="15462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dirty="0">
                <a:solidFill>
                  <a:srgbClr val="0070C0"/>
                </a:solidFill>
              </a:rPr>
              <a:t>Immunsystem</a:t>
            </a:r>
          </a:p>
          <a:p>
            <a:pPr eaLnBrk="1" hangingPunct="1">
              <a:spcBef>
                <a:spcPct val="0"/>
              </a:spcBef>
              <a:buClrTx/>
              <a:buSzTx/>
              <a:buFontTx/>
              <a:buNone/>
            </a:pPr>
            <a:r>
              <a:rPr lang="de-DE" altLang="de-DE" sz="1100" dirty="0">
                <a:solidFill>
                  <a:srgbClr val="0070C0"/>
                </a:solidFill>
              </a:rPr>
              <a:t>Metabolisches System</a:t>
            </a:r>
          </a:p>
        </p:txBody>
      </p:sp>
      <p:sp>
        <p:nvSpPr>
          <p:cNvPr id="75797" name="Textfeld 28"/>
          <p:cNvSpPr txBox="1">
            <a:spLocks noChangeArrowheads="1"/>
          </p:cNvSpPr>
          <p:nvPr/>
        </p:nvSpPr>
        <p:spPr bwMode="auto">
          <a:xfrm>
            <a:off x="5268913" y="4997450"/>
            <a:ext cx="123666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dirty="0">
                <a:solidFill>
                  <a:srgbClr val="0070C0"/>
                </a:solidFill>
              </a:rPr>
              <a:t>Schmerzschwelle</a:t>
            </a:r>
          </a:p>
        </p:txBody>
      </p:sp>
      <p:sp>
        <p:nvSpPr>
          <p:cNvPr id="75798" name="Textfeld 29"/>
          <p:cNvSpPr txBox="1">
            <a:spLocks noChangeArrowheads="1"/>
          </p:cNvSpPr>
          <p:nvPr/>
        </p:nvSpPr>
        <p:spPr bwMode="auto">
          <a:xfrm>
            <a:off x="8007350" y="4997451"/>
            <a:ext cx="1066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dirty="0">
                <a:solidFill>
                  <a:srgbClr val="0070C0"/>
                </a:solidFill>
              </a:rPr>
              <a:t>Vegetativum</a:t>
            </a:r>
          </a:p>
          <a:p>
            <a:pPr eaLnBrk="1" hangingPunct="1">
              <a:spcBef>
                <a:spcPct val="0"/>
              </a:spcBef>
              <a:buClrTx/>
              <a:buSzTx/>
              <a:buFontTx/>
              <a:buNone/>
            </a:pPr>
            <a:r>
              <a:rPr lang="de-DE" altLang="de-DE" sz="1100" dirty="0">
                <a:solidFill>
                  <a:srgbClr val="0070C0"/>
                </a:solidFill>
              </a:rPr>
              <a:t>Somatisierung</a:t>
            </a:r>
          </a:p>
        </p:txBody>
      </p:sp>
      <p:cxnSp>
        <p:nvCxnSpPr>
          <p:cNvPr id="75799" name="Gerade Verbindung mit Pfeil 31"/>
          <p:cNvCxnSpPr>
            <a:cxnSpLocks noChangeShapeType="1"/>
            <a:endCxn id="75793" idx="0"/>
          </p:cNvCxnSpPr>
          <p:nvPr/>
        </p:nvCxnSpPr>
        <p:spPr bwMode="auto">
          <a:xfrm>
            <a:off x="3489325" y="4191000"/>
            <a:ext cx="42013" cy="190500"/>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00" name="Gerade Verbindung mit Pfeil 34"/>
          <p:cNvCxnSpPr>
            <a:cxnSpLocks noChangeShapeType="1"/>
            <a:stCxn id="75793" idx="2"/>
          </p:cNvCxnSpPr>
          <p:nvPr/>
        </p:nvCxnSpPr>
        <p:spPr bwMode="auto">
          <a:xfrm flipH="1">
            <a:off x="3489325" y="4643110"/>
            <a:ext cx="42013" cy="181304"/>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01" name="Gerade Verbindung mit Pfeil 35"/>
          <p:cNvCxnSpPr>
            <a:cxnSpLocks noChangeShapeType="1"/>
          </p:cNvCxnSpPr>
          <p:nvPr/>
        </p:nvCxnSpPr>
        <p:spPr bwMode="auto">
          <a:xfrm>
            <a:off x="5935664" y="4222750"/>
            <a:ext cx="1587" cy="139700"/>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02" name="Gerade Verbindung mit Pfeil 36"/>
          <p:cNvCxnSpPr>
            <a:cxnSpLocks noChangeShapeType="1"/>
          </p:cNvCxnSpPr>
          <p:nvPr/>
        </p:nvCxnSpPr>
        <p:spPr bwMode="auto">
          <a:xfrm>
            <a:off x="5935664" y="4789488"/>
            <a:ext cx="1587" cy="138112"/>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03" name="Gerade Verbindung mit Pfeil 37"/>
          <p:cNvCxnSpPr>
            <a:cxnSpLocks noChangeShapeType="1"/>
          </p:cNvCxnSpPr>
          <p:nvPr/>
        </p:nvCxnSpPr>
        <p:spPr bwMode="auto">
          <a:xfrm>
            <a:off x="8499475" y="4238625"/>
            <a:ext cx="1588" cy="139700"/>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04" name="Gerade Verbindung mit Pfeil 38"/>
          <p:cNvCxnSpPr>
            <a:cxnSpLocks noChangeShapeType="1"/>
          </p:cNvCxnSpPr>
          <p:nvPr/>
        </p:nvCxnSpPr>
        <p:spPr bwMode="auto">
          <a:xfrm>
            <a:off x="8577264" y="4895850"/>
            <a:ext cx="3175" cy="139700"/>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05" name="Gerade Verbindung mit Pfeil 41"/>
          <p:cNvCxnSpPr>
            <a:cxnSpLocks noChangeShapeType="1"/>
            <a:stCxn id="75790" idx="3"/>
            <a:endCxn id="75791" idx="1"/>
          </p:cNvCxnSpPr>
          <p:nvPr/>
        </p:nvCxnSpPr>
        <p:spPr bwMode="auto">
          <a:xfrm flipV="1">
            <a:off x="4011613" y="4003676"/>
            <a:ext cx="1655762" cy="34925"/>
          </a:xfrm>
          <a:prstGeom prst="straightConnector1">
            <a:avLst/>
          </a:prstGeom>
          <a:noFill/>
          <a:ln w="9525" algn="ctr">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06" name="Gerade Verbindung mit Pfeil 44"/>
          <p:cNvCxnSpPr>
            <a:cxnSpLocks noChangeShapeType="1"/>
          </p:cNvCxnSpPr>
          <p:nvPr/>
        </p:nvCxnSpPr>
        <p:spPr bwMode="auto">
          <a:xfrm flipV="1">
            <a:off x="6565901" y="4056063"/>
            <a:ext cx="1400175" cy="4762"/>
          </a:xfrm>
          <a:prstGeom prst="straightConnector1">
            <a:avLst/>
          </a:prstGeom>
          <a:noFill/>
          <a:ln w="9525" algn="ctr">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807" name="Textfeld 48"/>
          <p:cNvSpPr txBox="1">
            <a:spLocks noChangeArrowheads="1"/>
          </p:cNvSpPr>
          <p:nvPr/>
        </p:nvSpPr>
        <p:spPr bwMode="auto">
          <a:xfrm>
            <a:off x="6605589" y="4160839"/>
            <a:ext cx="11191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a:t>Schmerz/Angst</a:t>
            </a:r>
          </a:p>
        </p:txBody>
      </p:sp>
      <p:sp>
        <p:nvSpPr>
          <p:cNvPr id="75808" name="Textfeld 49"/>
          <p:cNvSpPr txBox="1">
            <a:spLocks noChangeArrowheads="1"/>
          </p:cNvSpPr>
          <p:nvPr/>
        </p:nvSpPr>
        <p:spPr bwMode="auto">
          <a:xfrm>
            <a:off x="6043613" y="4699000"/>
            <a:ext cx="1500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dirty="0">
                <a:solidFill>
                  <a:srgbClr val="C00000"/>
                </a:solidFill>
              </a:rPr>
              <a:t>Schmerzhemmung</a:t>
            </a:r>
          </a:p>
        </p:txBody>
      </p:sp>
      <p:sp>
        <p:nvSpPr>
          <p:cNvPr id="75809" name="Textfeld 50"/>
          <p:cNvSpPr txBox="1">
            <a:spLocks noChangeArrowheads="1"/>
          </p:cNvSpPr>
          <p:nvPr/>
        </p:nvSpPr>
        <p:spPr bwMode="auto">
          <a:xfrm>
            <a:off x="8751889" y="4827589"/>
            <a:ext cx="11031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dirty="0">
                <a:solidFill>
                  <a:srgbClr val="C00000"/>
                </a:solidFill>
              </a:rPr>
              <a:t>Sympathikus</a:t>
            </a:r>
          </a:p>
        </p:txBody>
      </p:sp>
      <p:sp>
        <p:nvSpPr>
          <p:cNvPr id="75810" name="Textfeld 51"/>
          <p:cNvSpPr txBox="1">
            <a:spLocks noChangeArrowheads="1"/>
          </p:cNvSpPr>
          <p:nvPr/>
        </p:nvSpPr>
        <p:spPr bwMode="auto">
          <a:xfrm>
            <a:off x="3673475" y="4637089"/>
            <a:ext cx="6222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a:solidFill>
                  <a:srgbClr val="C00000"/>
                </a:solidFill>
              </a:rPr>
              <a:t>Stress</a:t>
            </a:r>
          </a:p>
        </p:txBody>
      </p:sp>
      <p:sp>
        <p:nvSpPr>
          <p:cNvPr id="57" name="Rechteckiger Pfeil 56"/>
          <p:cNvSpPr/>
          <p:nvPr/>
        </p:nvSpPr>
        <p:spPr bwMode="auto">
          <a:xfrm>
            <a:off x="3041651" y="3270251"/>
            <a:ext cx="2005013" cy="1317625"/>
          </a:xfrm>
          <a:prstGeom prst="bentArrow">
            <a:avLst>
              <a:gd name="adj1" fmla="val 10177"/>
              <a:gd name="adj2" fmla="val 25000"/>
              <a:gd name="adj3" fmla="val 25000"/>
              <a:gd name="adj4" fmla="val 43750"/>
            </a:avLst>
          </a:pr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1" hangingPunct="1">
              <a:defRPr/>
            </a:pPr>
            <a:endParaRPr lang="de-DE" sz="1100"/>
          </a:p>
        </p:txBody>
      </p:sp>
      <p:sp>
        <p:nvSpPr>
          <p:cNvPr id="59" name="Rechteckiger Pfeil 58"/>
          <p:cNvSpPr/>
          <p:nvPr/>
        </p:nvSpPr>
        <p:spPr bwMode="auto">
          <a:xfrm>
            <a:off x="2995613" y="2849564"/>
            <a:ext cx="1662112" cy="1789112"/>
          </a:xfrm>
          <a:prstGeom prst="bentArrow">
            <a:avLst>
              <a:gd name="adj1" fmla="val 11097"/>
              <a:gd name="adj2" fmla="val 25000"/>
              <a:gd name="adj3" fmla="val 25000"/>
              <a:gd name="adj4" fmla="val 43750"/>
            </a:avLst>
          </a:pr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1" hangingPunct="1">
              <a:defRPr/>
            </a:pPr>
            <a:endParaRPr lang="de-DE" sz="1100"/>
          </a:p>
        </p:txBody>
      </p:sp>
      <p:sp>
        <p:nvSpPr>
          <p:cNvPr id="75813" name="Textfeld 59"/>
          <p:cNvSpPr txBox="1">
            <a:spLocks noChangeArrowheads="1"/>
          </p:cNvSpPr>
          <p:nvPr/>
        </p:nvSpPr>
        <p:spPr bwMode="auto">
          <a:xfrm>
            <a:off x="2055814" y="4889500"/>
            <a:ext cx="808235" cy="26161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100" b="1" dirty="0" err="1">
                <a:solidFill>
                  <a:schemeClr val="accent2">
                    <a:lumMod val="50000"/>
                  </a:schemeClr>
                </a:solidFill>
              </a:rPr>
              <a:t>Cytokine</a:t>
            </a:r>
            <a:endParaRPr lang="de-DE" altLang="de-DE" sz="1100" b="1" dirty="0">
              <a:solidFill>
                <a:schemeClr val="accent2">
                  <a:lumMod val="50000"/>
                </a:schemeClr>
              </a:solidFill>
            </a:endParaRPr>
          </a:p>
        </p:txBody>
      </p:sp>
      <p:cxnSp>
        <p:nvCxnSpPr>
          <p:cNvPr id="75814" name="Gerade Verbindung mit Pfeil 63"/>
          <p:cNvCxnSpPr>
            <a:cxnSpLocks noChangeShapeType="1"/>
            <a:endCxn id="75813" idx="3"/>
          </p:cNvCxnSpPr>
          <p:nvPr/>
        </p:nvCxnSpPr>
        <p:spPr bwMode="auto">
          <a:xfrm flipH="1">
            <a:off x="2864049" y="5016501"/>
            <a:ext cx="190301" cy="3804"/>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Rechteckiger Pfeil 64"/>
          <p:cNvSpPr/>
          <p:nvPr/>
        </p:nvSpPr>
        <p:spPr bwMode="auto">
          <a:xfrm>
            <a:off x="2028825" y="2073276"/>
            <a:ext cx="234950" cy="2962275"/>
          </a:xfrm>
          <a:prstGeom prst="bentArrow">
            <a:avLst/>
          </a:pr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1" hangingPunct="1">
              <a:defRPr/>
            </a:pPr>
            <a:endParaRPr lang="de-DE" sz="1100"/>
          </a:p>
        </p:txBody>
      </p:sp>
      <p:cxnSp>
        <p:nvCxnSpPr>
          <p:cNvPr id="75816" name="Gerade Verbindung mit Pfeil 66"/>
          <p:cNvCxnSpPr>
            <a:cxnSpLocks noChangeShapeType="1"/>
          </p:cNvCxnSpPr>
          <p:nvPr/>
        </p:nvCxnSpPr>
        <p:spPr bwMode="auto">
          <a:xfrm flipH="1">
            <a:off x="3262313" y="2176464"/>
            <a:ext cx="531812" cy="492125"/>
          </a:xfrm>
          <a:prstGeom prst="straightConnector1">
            <a:avLst/>
          </a:prstGeom>
          <a:noFill/>
          <a:ln w="9525" algn="ctr">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17" name="Gerade Verbindung mit Pfeil 67"/>
          <p:cNvCxnSpPr>
            <a:cxnSpLocks noChangeShapeType="1"/>
          </p:cNvCxnSpPr>
          <p:nvPr/>
        </p:nvCxnSpPr>
        <p:spPr bwMode="auto">
          <a:xfrm>
            <a:off x="5935663" y="3668714"/>
            <a:ext cx="0" cy="204787"/>
          </a:xfrm>
          <a:prstGeom prst="straightConnector1">
            <a:avLst/>
          </a:prstGeom>
          <a:noFill/>
          <a:ln w="9525" algn="ctr">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818" name="Pfeil nach unten 13"/>
          <p:cNvSpPr>
            <a:spLocks noChangeArrowheads="1"/>
          </p:cNvSpPr>
          <p:nvPr/>
        </p:nvSpPr>
        <p:spPr bwMode="auto">
          <a:xfrm>
            <a:off x="7479902" y="4787106"/>
            <a:ext cx="128588" cy="217487"/>
          </a:xfrm>
          <a:prstGeom prst="downArrow">
            <a:avLst>
              <a:gd name="adj1" fmla="val 50000"/>
              <a:gd name="adj2" fmla="val 49903"/>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de-DE" altLang="de-DE" sz="1100"/>
          </a:p>
        </p:txBody>
      </p:sp>
      <p:sp>
        <p:nvSpPr>
          <p:cNvPr id="75820" name="Pfeil nach oben 16"/>
          <p:cNvSpPr>
            <a:spLocks noChangeArrowheads="1"/>
          </p:cNvSpPr>
          <p:nvPr/>
        </p:nvSpPr>
        <p:spPr bwMode="auto">
          <a:xfrm>
            <a:off x="4234308" y="4602164"/>
            <a:ext cx="150813" cy="252413"/>
          </a:xfrm>
          <a:prstGeom prst="upArrow">
            <a:avLst>
              <a:gd name="adj1" fmla="val 50000"/>
              <a:gd name="adj2" fmla="val 50427"/>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de-DE" altLang="de-DE" sz="1100"/>
          </a:p>
        </p:txBody>
      </p:sp>
      <p:sp>
        <p:nvSpPr>
          <p:cNvPr id="75821" name="Textfeld 45"/>
          <p:cNvSpPr txBox="1">
            <a:spLocks noChangeArrowheads="1"/>
          </p:cNvSpPr>
          <p:nvPr/>
        </p:nvSpPr>
        <p:spPr bwMode="auto">
          <a:xfrm>
            <a:off x="5138738" y="5719763"/>
            <a:ext cx="20875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200"/>
              <a:t>PAG: Periaquäduktales Grau</a:t>
            </a:r>
          </a:p>
        </p:txBody>
      </p:sp>
      <p:sp>
        <p:nvSpPr>
          <p:cNvPr id="75822" name="Textfeld 46"/>
          <p:cNvSpPr txBox="1">
            <a:spLocks noChangeArrowheads="1"/>
          </p:cNvSpPr>
          <p:nvPr/>
        </p:nvSpPr>
        <p:spPr bwMode="auto">
          <a:xfrm>
            <a:off x="8050213" y="5713413"/>
            <a:ext cx="1530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200"/>
              <a:t>LC: Locus caeruleus</a:t>
            </a:r>
          </a:p>
        </p:txBody>
      </p:sp>
      <p:sp>
        <p:nvSpPr>
          <p:cNvPr id="75823" name="Textfeld 28"/>
          <p:cNvSpPr txBox="1">
            <a:spLocks noChangeArrowheads="1"/>
          </p:cNvSpPr>
          <p:nvPr/>
        </p:nvSpPr>
        <p:spPr bwMode="auto">
          <a:xfrm>
            <a:off x="1703388" y="5233989"/>
            <a:ext cx="1746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de-DE" altLang="de-DE" sz="1400"/>
              <a:t>Entzündung im ZNS</a:t>
            </a:r>
          </a:p>
        </p:txBody>
      </p:sp>
      <p:sp>
        <p:nvSpPr>
          <p:cNvPr id="48" name="Pfeil nach oben 16"/>
          <p:cNvSpPr>
            <a:spLocks noChangeArrowheads="1"/>
          </p:cNvSpPr>
          <p:nvPr/>
        </p:nvSpPr>
        <p:spPr bwMode="auto">
          <a:xfrm>
            <a:off x="9786485" y="4789488"/>
            <a:ext cx="150813" cy="252413"/>
          </a:xfrm>
          <a:prstGeom prst="upArrow">
            <a:avLst>
              <a:gd name="adj1" fmla="val 50000"/>
              <a:gd name="adj2" fmla="val 50427"/>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de-DE" altLang="de-DE" sz="1100"/>
          </a:p>
        </p:txBody>
      </p:sp>
    </p:spTree>
    <p:extLst>
      <p:ext uri="{BB962C8B-B14F-4D97-AF65-F5344CB8AC3E}">
        <p14:creationId xmlns:p14="http://schemas.microsoft.com/office/powerpoint/2010/main" val="11924683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el 1"/>
          <p:cNvSpPr>
            <a:spLocks noGrp="1"/>
          </p:cNvSpPr>
          <p:nvPr>
            <p:ph type="title"/>
          </p:nvPr>
        </p:nvSpPr>
        <p:spPr/>
        <p:txBody>
          <a:bodyPr/>
          <a:lstStyle/>
          <a:p>
            <a:r>
              <a:rPr lang="de-DE" altLang="de-DE" smtClean="0"/>
              <a:t>Therapieprinzipien</a:t>
            </a:r>
          </a:p>
        </p:txBody>
      </p:sp>
      <p:sp>
        <p:nvSpPr>
          <p:cNvPr id="76803" name="Inhaltsplatzhalter 3"/>
          <p:cNvSpPr>
            <a:spLocks noGrp="1"/>
          </p:cNvSpPr>
          <p:nvPr>
            <p:ph idx="1"/>
          </p:nvPr>
        </p:nvSpPr>
        <p:spPr/>
        <p:txBody>
          <a:bodyPr/>
          <a:lstStyle/>
          <a:p>
            <a:r>
              <a:rPr lang="de-DE" altLang="de-DE" sz="2000" dirty="0"/>
              <a:t>Stressreduktion (Cortisol, </a:t>
            </a:r>
            <a:r>
              <a:rPr lang="de-DE" altLang="de-DE" sz="2000" dirty="0" smtClean="0"/>
              <a:t>Adrenalin/ Noradrenalin) </a:t>
            </a:r>
            <a:r>
              <a:rPr lang="de-DE" altLang="de-DE" sz="2000" dirty="0"/>
              <a:t>durch Psychotherapie, Stressbewältigung, Entspannungsverfahren, Biofeedback</a:t>
            </a:r>
          </a:p>
          <a:p>
            <a:r>
              <a:rPr lang="de-DE" altLang="de-DE" sz="2000" dirty="0"/>
              <a:t>Verbesserung der Schmerzhemmung (Serotonin) durch Psychotherapie und Antidepressiva</a:t>
            </a:r>
          </a:p>
          <a:p>
            <a:r>
              <a:rPr lang="de-DE" altLang="de-DE" sz="2000" dirty="0"/>
              <a:t>Reduktion der </a:t>
            </a:r>
            <a:r>
              <a:rPr lang="de-DE" altLang="de-DE" sz="2000" dirty="0" err="1"/>
              <a:t>Cytokine</a:t>
            </a:r>
            <a:r>
              <a:rPr lang="de-DE" altLang="de-DE" sz="2000" dirty="0"/>
              <a:t> durch moderaten Ausdauersport und Behandlung von Schlafstörungen, ggf. </a:t>
            </a:r>
            <a:r>
              <a:rPr lang="de-DE" altLang="de-DE" sz="2000" dirty="0" err="1"/>
              <a:t>monoklonale</a:t>
            </a:r>
            <a:r>
              <a:rPr lang="de-DE" altLang="de-DE" sz="2000" dirty="0"/>
              <a:t> Antikörper (derzeit bei entzündlichem Rheuma, Migräne)</a:t>
            </a:r>
          </a:p>
          <a:p>
            <a:r>
              <a:rPr lang="de-DE" altLang="de-DE" sz="2000" dirty="0"/>
              <a:t>Medikamente die </a:t>
            </a:r>
            <a:r>
              <a:rPr lang="de-DE" altLang="de-DE" sz="2000" dirty="0" err="1"/>
              <a:t>Cytokine</a:t>
            </a:r>
            <a:r>
              <a:rPr lang="de-DE" altLang="de-DE" sz="2000" dirty="0"/>
              <a:t> aktivieren oder den Schlaf ungünstig beeinflussen so weit wie möglich meiden</a:t>
            </a:r>
            <a:br>
              <a:rPr lang="de-DE" altLang="de-DE" sz="2000" dirty="0"/>
            </a:br>
            <a:r>
              <a:rPr lang="de-DE" altLang="de-DE" sz="2000" dirty="0"/>
              <a:t>(z.B. </a:t>
            </a:r>
            <a:r>
              <a:rPr lang="de-DE" altLang="de-DE" sz="2000" dirty="0" smtClean="0"/>
              <a:t>Opiate </a:t>
            </a:r>
            <a:r>
              <a:rPr lang="de-DE" altLang="de-DE" sz="2000" dirty="0"/>
              <a:t>als </a:t>
            </a:r>
            <a:r>
              <a:rPr lang="de-DE" altLang="de-DE" sz="2000" dirty="0" smtClean="0"/>
              <a:t>Dauermedikation, ACE-Hemmer)</a:t>
            </a:r>
            <a:endParaRPr lang="de-DE" altLang="de-DE" sz="2000" dirty="0"/>
          </a:p>
        </p:txBody>
      </p:sp>
    </p:spTree>
    <p:extLst>
      <p:ext uri="{BB962C8B-B14F-4D97-AF65-F5344CB8AC3E}">
        <p14:creationId xmlns:p14="http://schemas.microsoft.com/office/powerpoint/2010/main" val="3629577518"/>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el 1"/>
          <p:cNvSpPr>
            <a:spLocks noGrp="1"/>
          </p:cNvSpPr>
          <p:nvPr>
            <p:ph type="title"/>
          </p:nvPr>
        </p:nvSpPr>
        <p:spPr/>
        <p:txBody>
          <a:bodyPr/>
          <a:lstStyle/>
          <a:p>
            <a:r>
              <a:rPr lang="de-DE" altLang="de-DE" sz="3200" dirty="0"/>
              <a:t>Was muss man in der Therapie beachten</a:t>
            </a:r>
          </a:p>
        </p:txBody>
      </p:sp>
      <p:sp>
        <p:nvSpPr>
          <p:cNvPr id="77827" name="Inhaltsplatzhalter 2"/>
          <p:cNvSpPr>
            <a:spLocks noGrp="1"/>
          </p:cNvSpPr>
          <p:nvPr>
            <p:ph idx="1"/>
          </p:nvPr>
        </p:nvSpPr>
        <p:spPr/>
        <p:txBody>
          <a:bodyPr>
            <a:normAutofit fontScale="77500" lnSpcReduction="20000"/>
          </a:bodyPr>
          <a:lstStyle/>
          <a:p>
            <a:r>
              <a:rPr lang="de-DE" altLang="de-DE" sz="2000" dirty="0"/>
              <a:t>Schmerz und Stress führen über die Stresshormone zu einer entzündlichen Reaktion an der Nervenzelle</a:t>
            </a:r>
          </a:p>
          <a:p>
            <a:r>
              <a:rPr lang="de-DE" altLang="de-DE" sz="2000" dirty="0"/>
              <a:t>Vor allem frühe psychische Stressfaktoren (unzureichende Bindung zwischen Kind und Beziehungsperson, Traumatisierungen, Gewalterfahrungen) führen zu </a:t>
            </a:r>
            <a:r>
              <a:rPr lang="de-DE" altLang="de-DE" sz="2000" dirty="0" smtClean="0"/>
              <a:t>einer </a:t>
            </a:r>
            <a:r>
              <a:rPr lang="de-DE" altLang="de-DE" sz="2000" dirty="0"/>
              <a:t>dauerhaft </a:t>
            </a:r>
            <a:r>
              <a:rPr lang="de-DE" altLang="de-DE" sz="2000" dirty="0" smtClean="0"/>
              <a:t>erhöhten </a:t>
            </a:r>
            <a:r>
              <a:rPr lang="de-DE" altLang="de-DE" sz="2000" dirty="0"/>
              <a:t>Ausschüttung von Stresshormonen</a:t>
            </a:r>
          </a:p>
          <a:p>
            <a:r>
              <a:rPr lang="de-DE" altLang="de-DE" sz="2000" dirty="0"/>
              <a:t>Aber auch Trauma der Mutter oder Stress der Mutter währen der Schwangerschaft führt über erhöhte </a:t>
            </a:r>
            <a:r>
              <a:rPr lang="de-DE" altLang="de-DE" sz="2000" dirty="0" err="1"/>
              <a:t>Cortisolspiegel</a:t>
            </a:r>
            <a:r>
              <a:rPr lang="de-DE" altLang="de-DE" sz="2000" dirty="0"/>
              <a:t> zu einer Schädigung des Stresssystems des Kindes in der Schwangerschaft</a:t>
            </a:r>
          </a:p>
          <a:p>
            <a:r>
              <a:rPr lang="de-DE" altLang="de-DE" sz="2000" dirty="0"/>
              <a:t>Aber auch Trauma der Großmutter führen über ein geschädigtes Stresssystem der Mutter </a:t>
            </a:r>
            <a:r>
              <a:rPr lang="de-DE" altLang="de-DE" sz="2000" dirty="0" smtClean="0"/>
              <a:t>mit dauerhaft erhöhtem </a:t>
            </a:r>
            <a:r>
              <a:rPr lang="de-DE" altLang="de-DE" sz="2000" dirty="0" err="1" smtClean="0"/>
              <a:t>Cortisolspiegel</a:t>
            </a:r>
            <a:r>
              <a:rPr lang="de-DE" altLang="de-DE" sz="2000" dirty="0" smtClean="0"/>
              <a:t> zu </a:t>
            </a:r>
            <a:r>
              <a:rPr lang="de-DE" altLang="de-DE" sz="2000" dirty="0"/>
              <a:t>einer Schädigung des </a:t>
            </a:r>
            <a:r>
              <a:rPr lang="de-DE" altLang="de-DE" sz="2000" dirty="0" smtClean="0"/>
              <a:t>Stresssystems beim ungeborenen Kind</a:t>
            </a:r>
          </a:p>
          <a:p>
            <a:r>
              <a:rPr lang="de-DE" altLang="de-DE" sz="2000" dirty="0" smtClean="0"/>
              <a:t>Frühe Traumata führen zur Entwicklung von RNA-Plasmiden in den Ei-Zellen und werden so an die nächste Generation weitergegeben</a:t>
            </a:r>
          </a:p>
          <a:p>
            <a:r>
              <a:rPr lang="de-DE" altLang="de-DE" sz="2000" dirty="0" smtClean="0"/>
              <a:t>Kurz zurückliegende Traumata bei Männern führen zur Entwicklung von RNA-Plasmiden in den Spermien und werden so an die nächste Generation weitergegeben</a:t>
            </a:r>
            <a:endParaRPr lang="de-DE" altLang="de-DE" sz="2000" dirty="0"/>
          </a:p>
        </p:txBody>
      </p:sp>
    </p:spTree>
    <p:extLst>
      <p:ext uri="{BB962C8B-B14F-4D97-AF65-F5344CB8AC3E}">
        <p14:creationId xmlns:p14="http://schemas.microsoft.com/office/powerpoint/2010/main" val="8457540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el 1"/>
          <p:cNvSpPr>
            <a:spLocks noGrp="1"/>
          </p:cNvSpPr>
          <p:nvPr>
            <p:ph type="title"/>
          </p:nvPr>
        </p:nvSpPr>
        <p:spPr/>
        <p:txBody>
          <a:bodyPr/>
          <a:lstStyle/>
          <a:p>
            <a:r>
              <a:rPr lang="de-DE" altLang="de-DE" sz="4000"/>
              <a:t>Erhöhte Schmerzempfindlichkeit durch Stress</a:t>
            </a:r>
          </a:p>
        </p:txBody>
      </p:sp>
      <p:sp>
        <p:nvSpPr>
          <p:cNvPr id="78851" name="Inhaltsplatzhalter 2"/>
          <p:cNvSpPr>
            <a:spLocks noGrp="1"/>
          </p:cNvSpPr>
          <p:nvPr>
            <p:ph idx="1"/>
          </p:nvPr>
        </p:nvSpPr>
        <p:spPr/>
        <p:txBody>
          <a:bodyPr>
            <a:normAutofit fontScale="92500" lnSpcReduction="20000"/>
          </a:bodyPr>
          <a:lstStyle/>
          <a:p>
            <a:r>
              <a:rPr lang="de-DE" altLang="de-DE" sz="2000" dirty="0"/>
              <a:t>Ängstliche Grundpersönlichkeit</a:t>
            </a:r>
          </a:p>
          <a:p>
            <a:r>
              <a:rPr lang="de-DE" altLang="de-DE" sz="2000" dirty="0"/>
              <a:t>Rückzug in sich/Flashbacks</a:t>
            </a:r>
          </a:p>
          <a:p>
            <a:r>
              <a:rPr lang="de-DE" altLang="de-DE" sz="2000" dirty="0"/>
              <a:t>Perfektionismus, Überaktivität, Leistungsorientierung</a:t>
            </a:r>
          </a:p>
          <a:p>
            <a:r>
              <a:rPr lang="de-DE" altLang="de-DE" sz="2000" dirty="0"/>
              <a:t>Traumatisierung, emotionale Vernachlässigung, Ausgrenzung, Schmerzerfahrungen in Kindheit und Jugend</a:t>
            </a:r>
          </a:p>
          <a:p>
            <a:r>
              <a:rPr lang="de-DE" altLang="de-DE" sz="2000" dirty="0"/>
              <a:t>Bindungstyp </a:t>
            </a:r>
            <a:r>
              <a:rPr lang="de-DE" altLang="de-DE" sz="2000" dirty="0" smtClean="0"/>
              <a:t>(unsicher-vermeidend</a:t>
            </a:r>
            <a:r>
              <a:rPr lang="de-DE" altLang="de-DE" sz="2000" dirty="0"/>
              <a:t>, </a:t>
            </a:r>
            <a:r>
              <a:rPr lang="de-DE" altLang="de-DE" sz="2000" dirty="0" smtClean="0"/>
              <a:t>unsicher-verwickelt)</a:t>
            </a:r>
            <a:endParaRPr lang="de-DE" altLang="de-DE" sz="2000" dirty="0"/>
          </a:p>
          <a:p>
            <a:r>
              <a:rPr lang="de-DE" altLang="de-DE" sz="2000" dirty="0"/>
              <a:t>Umkehr der sozialen Rolle zwischen Elternteil und Kind</a:t>
            </a:r>
          </a:p>
          <a:p>
            <a:r>
              <a:rPr lang="de-DE" altLang="de-DE" sz="2000" dirty="0"/>
              <a:t>Überhöhte Selbstlosigkeit</a:t>
            </a:r>
          </a:p>
          <a:p>
            <a:r>
              <a:rPr lang="de-DE" altLang="de-DE" sz="2000" dirty="0"/>
              <a:t>Traumatisierung der Eltern- und Großeltern-Generation</a:t>
            </a:r>
          </a:p>
          <a:p>
            <a:r>
              <a:rPr lang="de-DE" altLang="de-DE" sz="2000" dirty="0"/>
              <a:t>Stressempfindlichkeit kenntlich an hoher Muskelspannung, Hautleitwiderstand, Herzratenvariabilität</a:t>
            </a:r>
            <a:r>
              <a:rPr lang="de-DE" altLang="de-DE" sz="2000" dirty="0" smtClean="0"/>
              <a:t>)</a:t>
            </a:r>
          </a:p>
        </p:txBody>
      </p:sp>
    </p:spTree>
    <p:extLst>
      <p:ext uri="{BB962C8B-B14F-4D97-AF65-F5344CB8AC3E}">
        <p14:creationId xmlns:p14="http://schemas.microsoft.com/office/powerpoint/2010/main" val="31149499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el 1"/>
          <p:cNvSpPr>
            <a:spLocks noGrp="1"/>
          </p:cNvSpPr>
          <p:nvPr>
            <p:ph type="title"/>
          </p:nvPr>
        </p:nvSpPr>
        <p:spPr/>
        <p:txBody>
          <a:bodyPr/>
          <a:lstStyle/>
          <a:p>
            <a:r>
              <a:rPr lang="de-DE" altLang="de-DE" smtClean="0"/>
              <a:t>Schlafprobleme</a:t>
            </a:r>
          </a:p>
        </p:txBody>
      </p:sp>
      <p:sp>
        <p:nvSpPr>
          <p:cNvPr id="3" name="Inhaltsplatzhalter 2"/>
          <p:cNvSpPr>
            <a:spLocks noGrp="1"/>
          </p:cNvSpPr>
          <p:nvPr>
            <p:ph idx="1"/>
          </p:nvPr>
        </p:nvSpPr>
        <p:spPr>
          <a:xfrm>
            <a:off x="677334" y="1770611"/>
            <a:ext cx="8596668" cy="3954867"/>
          </a:xfrm>
        </p:spPr>
        <p:txBody>
          <a:bodyPr>
            <a:normAutofit fontScale="70000" lnSpcReduction="20000"/>
          </a:bodyPr>
          <a:lstStyle/>
          <a:p>
            <a:pPr>
              <a:defRPr/>
            </a:pPr>
            <a:endParaRPr lang="de-DE" dirty="0" smtClean="0"/>
          </a:p>
          <a:p>
            <a:pPr marL="0" indent="0">
              <a:buNone/>
              <a:defRPr/>
            </a:pPr>
            <a:r>
              <a:rPr lang="de-DE" dirty="0" smtClean="0"/>
              <a:t>Folge</a:t>
            </a:r>
          </a:p>
          <a:p>
            <a:pPr>
              <a:defRPr/>
            </a:pPr>
            <a:r>
              <a:rPr lang="de-DE" dirty="0" smtClean="0"/>
              <a:t>Verstärktes </a:t>
            </a:r>
            <a:r>
              <a:rPr lang="de-DE" dirty="0"/>
              <a:t>Schmerzempfinden</a:t>
            </a:r>
          </a:p>
          <a:p>
            <a:pPr>
              <a:defRPr/>
            </a:pPr>
            <a:r>
              <a:rPr lang="de-DE" dirty="0"/>
              <a:t>Mehr Schmerzbeschwerden</a:t>
            </a:r>
          </a:p>
          <a:p>
            <a:pPr marL="0" indent="0">
              <a:buNone/>
              <a:defRPr/>
            </a:pPr>
            <a:endParaRPr lang="de-DE" dirty="0"/>
          </a:p>
          <a:p>
            <a:pPr marL="0" indent="0">
              <a:buNone/>
              <a:defRPr/>
            </a:pPr>
            <a:r>
              <a:rPr lang="de-DE" dirty="0"/>
              <a:t>Ursachen</a:t>
            </a:r>
          </a:p>
          <a:p>
            <a:pPr>
              <a:defRPr/>
            </a:pPr>
            <a:r>
              <a:rPr lang="de-DE" dirty="0"/>
              <a:t>Psychische Traumen</a:t>
            </a:r>
          </a:p>
          <a:p>
            <a:pPr>
              <a:defRPr/>
            </a:pPr>
            <a:r>
              <a:rPr lang="de-DE" dirty="0"/>
              <a:t>Ängste</a:t>
            </a:r>
          </a:p>
          <a:p>
            <a:pPr>
              <a:defRPr/>
            </a:pPr>
            <a:r>
              <a:rPr lang="de-DE" dirty="0"/>
              <a:t>Perfektionismus (Stress)</a:t>
            </a:r>
          </a:p>
          <a:p>
            <a:pPr>
              <a:defRPr/>
            </a:pPr>
            <a:r>
              <a:rPr lang="de-DE" dirty="0"/>
              <a:t>Schmerzmittel (NSAR, Opiate</a:t>
            </a:r>
            <a:r>
              <a:rPr lang="de-DE" dirty="0" smtClean="0"/>
              <a:t>)</a:t>
            </a:r>
          </a:p>
          <a:p>
            <a:pPr>
              <a:defRPr/>
            </a:pPr>
            <a:r>
              <a:rPr lang="de-DE" dirty="0" smtClean="0"/>
              <a:t>Medikamente wie Asthmamittel, Medikamente gegen Harninkontinenz, Betablocker</a:t>
            </a:r>
            <a:endParaRPr lang="de-DE" dirty="0"/>
          </a:p>
          <a:p>
            <a:pPr>
              <a:defRPr/>
            </a:pPr>
            <a:r>
              <a:rPr lang="de-DE" dirty="0"/>
              <a:t>Aber auch Alkohol, Nikotin, Koffein, </a:t>
            </a:r>
            <a:r>
              <a:rPr lang="de-DE" dirty="0" smtClean="0"/>
              <a:t>Designer- </a:t>
            </a:r>
            <a:r>
              <a:rPr lang="de-DE" dirty="0"/>
              <a:t>Drogen, Kokain, Amphetamine</a:t>
            </a:r>
          </a:p>
          <a:p>
            <a:pPr>
              <a:defRPr/>
            </a:pPr>
            <a:r>
              <a:rPr lang="de-DE" dirty="0"/>
              <a:t>Auch COPD, Diabetes, chron. Nierenleiden, </a:t>
            </a:r>
            <a:r>
              <a:rPr lang="de-DE" dirty="0" err="1"/>
              <a:t>Restless</a:t>
            </a:r>
            <a:r>
              <a:rPr lang="de-DE" dirty="0"/>
              <a:t> </a:t>
            </a:r>
            <a:r>
              <a:rPr lang="de-DE" dirty="0" err="1"/>
              <a:t>legs</a:t>
            </a:r>
            <a:r>
              <a:rPr lang="de-DE" dirty="0"/>
              <a:t>-Syndrom, Schlafapnoe, MS, Krebserkrankung</a:t>
            </a:r>
          </a:p>
          <a:p>
            <a:pPr>
              <a:defRPr/>
            </a:pPr>
            <a:endParaRPr lang="de-DE" dirty="0"/>
          </a:p>
        </p:txBody>
      </p:sp>
    </p:spTree>
    <p:extLst>
      <p:ext uri="{BB962C8B-B14F-4D97-AF65-F5344CB8AC3E}">
        <p14:creationId xmlns:p14="http://schemas.microsoft.com/office/powerpoint/2010/main" val="40157450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8" name="Titel 1"/>
          <p:cNvSpPr>
            <a:spLocks noGrp="1"/>
          </p:cNvSpPr>
          <p:nvPr>
            <p:ph type="title"/>
          </p:nvPr>
        </p:nvSpPr>
        <p:spPr/>
        <p:txBody>
          <a:bodyPr/>
          <a:lstStyle/>
          <a:p>
            <a:endParaRPr lang="de-DE" altLang="de-DE" smtClean="0"/>
          </a:p>
        </p:txBody>
      </p:sp>
      <p:sp>
        <p:nvSpPr>
          <p:cNvPr id="80899" name="Inhaltsplatzhalter 2"/>
          <p:cNvSpPr>
            <a:spLocks noGrp="1"/>
          </p:cNvSpPr>
          <p:nvPr>
            <p:ph idx="1"/>
          </p:nvPr>
        </p:nvSpPr>
        <p:spPr/>
        <p:txBody>
          <a:bodyPr/>
          <a:lstStyle/>
          <a:p>
            <a:endParaRPr lang="de-DE" altLang="de-DE" smtClean="0"/>
          </a:p>
        </p:txBody>
      </p:sp>
      <p:pic>
        <p:nvPicPr>
          <p:cNvPr id="80900" name="Grafik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5264" y="188914"/>
            <a:ext cx="10823171" cy="619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407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22" name="Titel 1"/>
          <p:cNvSpPr>
            <a:spLocks noGrp="1"/>
          </p:cNvSpPr>
          <p:nvPr>
            <p:ph type="title"/>
          </p:nvPr>
        </p:nvSpPr>
        <p:spPr/>
        <p:txBody>
          <a:bodyPr/>
          <a:lstStyle/>
          <a:p>
            <a:endParaRPr lang="de-DE" altLang="de-DE" smtClean="0"/>
          </a:p>
        </p:txBody>
      </p:sp>
      <p:sp>
        <p:nvSpPr>
          <p:cNvPr id="81923" name="Inhaltsplatzhalter 2"/>
          <p:cNvSpPr>
            <a:spLocks noGrp="1"/>
          </p:cNvSpPr>
          <p:nvPr>
            <p:ph idx="1"/>
          </p:nvPr>
        </p:nvSpPr>
        <p:spPr/>
        <p:txBody>
          <a:bodyPr/>
          <a:lstStyle/>
          <a:p>
            <a:endParaRPr lang="de-DE" altLang="de-DE" smtClean="0"/>
          </a:p>
        </p:txBody>
      </p:sp>
      <p:pic>
        <p:nvPicPr>
          <p:cNvPr id="81924" name="Grafik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1891" y="55563"/>
            <a:ext cx="10160723" cy="68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Textfeld 1"/>
          <p:cNvSpPr txBox="1">
            <a:spLocks noChangeArrowheads="1"/>
          </p:cNvSpPr>
          <p:nvPr/>
        </p:nvSpPr>
        <p:spPr bwMode="auto">
          <a:xfrm>
            <a:off x="5481638" y="4613275"/>
            <a:ext cx="10985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100" dirty="0"/>
              <a:t>Wahrnehmung</a:t>
            </a:r>
          </a:p>
        </p:txBody>
      </p:sp>
      <p:sp>
        <p:nvSpPr>
          <p:cNvPr id="81926" name="Textfeld 5"/>
          <p:cNvSpPr txBox="1">
            <a:spLocks noChangeArrowheads="1"/>
          </p:cNvSpPr>
          <p:nvPr/>
        </p:nvSpPr>
        <p:spPr bwMode="auto">
          <a:xfrm>
            <a:off x="5469299" y="5910393"/>
            <a:ext cx="9223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100" dirty="0"/>
              <a:t>Entzündung</a:t>
            </a:r>
          </a:p>
        </p:txBody>
      </p:sp>
      <p:sp>
        <p:nvSpPr>
          <p:cNvPr id="81927" name="Textfeld 6"/>
          <p:cNvSpPr txBox="1">
            <a:spLocks noChangeArrowheads="1"/>
          </p:cNvSpPr>
          <p:nvPr/>
        </p:nvSpPr>
        <p:spPr bwMode="auto">
          <a:xfrm>
            <a:off x="5493111" y="6347820"/>
            <a:ext cx="8445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100" dirty="0"/>
              <a:t>Verletzung</a:t>
            </a:r>
          </a:p>
        </p:txBody>
      </p:sp>
      <p:sp>
        <p:nvSpPr>
          <p:cNvPr id="81928" name="Textfeld 7"/>
          <p:cNvSpPr txBox="1">
            <a:spLocks noChangeArrowheads="1"/>
          </p:cNvSpPr>
          <p:nvPr/>
        </p:nvSpPr>
        <p:spPr bwMode="auto">
          <a:xfrm>
            <a:off x="5469299" y="4224973"/>
            <a:ext cx="86836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100" dirty="0"/>
              <a:t>Gedächtnis</a:t>
            </a:r>
          </a:p>
        </p:txBody>
      </p:sp>
      <p:sp>
        <p:nvSpPr>
          <p:cNvPr id="81929" name="Textfeld 8"/>
          <p:cNvSpPr txBox="1">
            <a:spLocks noChangeArrowheads="1"/>
          </p:cNvSpPr>
          <p:nvPr/>
        </p:nvSpPr>
        <p:spPr bwMode="auto">
          <a:xfrm>
            <a:off x="5445125" y="3794430"/>
            <a:ext cx="10287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100" dirty="0"/>
              <a:t>Gefühlsebene</a:t>
            </a:r>
          </a:p>
        </p:txBody>
      </p:sp>
      <p:sp>
        <p:nvSpPr>
          <p:cNvPr id="81930" name="Textfeld 9"/>
          <p:cNvSpPr txBox="1">
            <a:spLocks noChangeArrowheads="1"/>
          </p:cNvSpPr>
          <p:nvPr/>
        </p:nvSpPr>
        <p:spPr bwMode="auto">
          <a:xfrm>
            <a:off x="5428514" y="3386932"/>
            <a:ext cx="11842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100" dirty="0"/>
              <a:t>Gedankenebene</a:t>
            </a:r>
          </a:p>
        </p:txBody>
      </p:sp>
      <p:sp>
        <p:nvSpPr>
          <p:cNvPr id="81931" name="Textfeld 10"/>
          <p:cNvSpPr txBox="1">
            <a:spLocks noChangeArrowheads="1"/>
          </p:cNvSpPr>
          <p:nvPr/>
        </p:nvSpPr>
        <p:spPr bwMode="auto">
          <a:xfrm>
            <a:off x="5434806" y="2941637"/>
            <a:ext cx="8239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100" dirty="0"/>
              <a:t>Beziehung</a:t>
            </a:r>
          </a:p>
        </p:txBody>
      </p:sp>
      <p:sp>
        <p:nvSpPr>
          <p:cNvPr id="81932" name="Textfeld 11"/>
          <p:cNvSpPr txBox="1">
            <a:spLocks noChangeArrowheads="1"/>
          </p:cNvSpPr>
          <p:nvPr/>
        </p:nvSpPr>
        <p:spPr bwMode="auto">
          <a:xfrm>
            <a:off x="5422107" y="2484437"/>
            <a:ext cx="107473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de-DE" altLang="de-DE" sz="1100" dirty="0"/>
              <a:t>Stressfaktoren</a:t>
            </a:r>
          </a:p>
        </p:txBody>
      </p:sp>
    </p:spTree>
    <p:extLst>
      <p:ext uri="{BB962C8B-B14F-4D97-AF65-F5344CB8AC3E}">
        <p14:creationId xmlns:p14="http://schemas.microsoft.com/office/powerpoint/2010/main" val="1621423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el 1"/>
          <p:cNvSpPr>
            <a:spLocks noGrp="1"/>
          </p:cNvSpPr>
          <p:nvPr>
            <p:ph type="title"/>
          </p:nvPr>
        </p:nvSpPr>
        <p:spPr/>
        <p:txBody>
          <a:bodyPr/>
          <a:lstStyle/>
          <a:p>
            <a:r>
              <a:rPr lang="de-DE" altLang="de-DE" smtClean="0"/>
              <a:t>Wann nimmt man was</a:t>
            </a:r>
          </a:p>
        </p:txBody>
      </p:sp>
      <p:graphicFrame>
        <p:nvGraphicFramePr>
          <p:cNvPr id="67" name="Tabelle 66"/>
          <p:cNvGraphicFramePr>
            <a:graphicFrameLocks noGrp="1"/>
          </p:cNvGraphicFramePr>
          <p:nvPr>
            <p:extLst>
              <p:ext uri="{D42A27DB-BD31-4B8C-83A1-F6EECF244321}">
                <p14:modId xmlns:p14="http://schemas.microsoft.com/office/powerpoint/2010/main" val="2240689161"/>
              </p:ext>
            </p:extLst>
          </p:nvPr>
        </p:nvGraphicFramePr>
        <p:xfrm>
          <a:off x="743412" y="1332000"/>
          <a:ext cx="10844529" cy="5400675"/>
        </p:xfrm>
        <a:graphic>
          <a:graphicData uri="http://schemas.openxmlformats.org/drawingml/2006/table">
            <a:tbl>
              <a:tblPr firstRow="1" bandRow="1">
                <a:tableStyleId>{5C22544A-7EE6-4342-B048-85BDC9FD1C3A}</a:tableStyleId>
              </a:tblPr>
              <a:tblGrid>
                <a:gridCol w="3614843">
                  <a:extLst>
                    <a:ext uri="{9D8B030D-6E8A-4147-A177-3AD203B41FA5}">
                      <a16:colId xmlns:a16="http://schemas.microsoft.com/office/drawing/2014/main" val="20000"/>
                    </a:ext>
                  </a:extLst>
                </a:gridCol>
                <a:gridCol w="3614843">
                  <a:extLst>
                    <a:ext uri="{9D8B030D-6E8A-4147-A177-3AD203B41FA5}">
                      <a16:colId xmlns:a16="http://schemas.microsoft.com/office/drawing/2014/main" val="20001"/>
                    </a:ext>
                  </a:extLst>
                </a:gridCol>
                <a:gridCol w="3614843">
                  <a:extLst>
                    <a:ext uri="{9D8B030D-6E8A-4147-A177-3AD203B41FA5}">
                      <a16:colId xmlns:a16="http://schemas.microsoft.com/office/drawing/2014/main" val="20002"/>
                    </a:ext>
                  </a:extLst>
                </a:gridCol>
              </a:tblGrid>
              <a:tr h="363814">
                <a:tc>
                  <a:txBody>
                    <a:bodyPr/>
                    <a:lstStyle/>
                    <a:p>
                      <a:pPr algn="ctr"/>
                      <a:r>
                        <a:rPr lang="de-DE" sz="1200" dirty="0" smtClean="0">
                          <a:solidFill>
                            <a:schemeClr val="tx1"/>
                          </a:solidFill>
                        </a:rPr>
                        <a:t>Schmerztyp</a:t>
                      </a:r>
                      <a:endParaRPr lang="de-DE" sz="1200" dirty="0">
                        <a:solidFill>
                          <a:schemeClr val="tx1"/>
                        </a:solidFill>
                      </a:endParaRPr>
                    </a:p>
                  </a:txBody>
                  <a:tcPr marL="91443" marR="91443" marT="45704" marB="45704"/>
                </a:tc>
                <a:tc>
                  <a:txBody>
                    <a:bodyPr/>
                    <a:lstStyle/>
                    <a:p>
                      <a:pPr algn="ctr"/>
                      <a:r>
                        <a:rPr lang="de-DE" sz="1200" dirty="0" smtClean="0">
                          <a:solidFill>
                            <a:schemeClr val="tx1"/>
                          </a:solidFill>
                        </a:rPr>
                        <a:t>Substanzklasse</a:t>
                      </a:r>
                      <a:endParaRPr lang="de-DE" sz="1200" dirty="0">
                        <a:solidFill>
                          <a:schemeClr val="tx1"/>
                        </a:solidFill>
                      </a:endParaRPr>
                    </a:p>
                  </a:txBody>
                  <a:tcPr marL="91443" marR="91443" marT="45704" marB="45704"/>
                </a:tc>
                <a:tc>
                  <a:txBody>
                    <a:bodyPr/>
                    <a:lstStyle/>
                    <a:p>
                      <a:pPr algn="ctr"/>
                      <a:r>
                        <a:rPr lang="de-DE" sz="1200" dirty="0" smtClean="0">
                          <a:solidFill>
                            <a:schemeClr val="tx1"/>
                          </a:solidFill>
                        </a:rPr>
                        <a:t>Medikament</a:t>
                      </a:r>
                      <a:endParaRPr lang="de-DE" sz="1200" dirty="0">
                        <a:solidFill>
                          <a:schemeClr val="tx1"/>
                        </a:solidFill>
                      </a:endParaRPr>
                    </a:p>
                  </a:txBody>
                  <a:tcPr marL="91443" marR="91443" marT="45704" marB="45704"/>
                </a:tc>
                <a:extLst>
                  <a:ext uri="{0D108BD9-81ED-4DB2-BD59-A6C34878D82A}">
                    <a16:rowId xmlns:a16="http://schemas.microsoft.com/office/drawing/2014/main" val="10000"/>
                  </a:ext>
                </a:extLst>
              </a:tr>
              <a:tr h="469691">
                <a:tc>
                  <a:txBody>
                    <a:bodyPr/>
                    <a:lstStyle/>
                    <a:p>
                      <a:pPr algn="ctr" eaLnBrk="1" hangingPunct="1">
                        <a:buFont typeface="Wingdings" pitchFamily="2" charset="2"/>
                        <a:buNone/>
                      </a:pPr>
                      <a:r>
                        <a:rPr lang="de-DE" altLang="de-DE" sz="1200" b="1" dirty="0" smtClean="0"/>
                        <a:t>neuropathisch, brennend, </a:t>
                      </a:r>
                    </a:p>
                    <a:p>
                      <a:pPr algn="ctr" eaLnBrk="1" hangingPunct="1">
                        <a:buFont typeface="Wingdings" pitchFamily="2" charset="2"/>
                        <a:buNone/>
                      </a:pPr>
                      <a:r>
                        <a:rPr lang="de-DE" altLang="de-DE" sz="1200" b="1" dirty="0" smtClean="0"/>
                        <a:t>Polyneuropathie</a:t>
                      </a:r>
                      <a:endParaRPr lang="en-US" altLang="de-DE" sz="1200" b="1" dirty="0" smtClean="0">
                        <a:ea typeface="Arial Unicode MS" pitchFamily="34" charset="-128"/>
                        <a:cs typeface="Arial Unicode MS" pitchFamily="34" charset="-128"/>
                      </a:endParaRPr>
                    </a:p>
                  </a:txBody>
                  <a:tcPr marL="91443" marR="91443" marT="45704" marB="45704"/>
                </a:tc>
                <a:tc>
                  <a:txBody>
                    <a:bodyPr/>
                    <a:lstStyle/>
                    <a:p>
                      <a:pPr algn="ctr" eaLnBrk="1" hangingPunct="1">
                        <a:buFont typeface="Wingdings" pitchFamily="2" charset="2"/>
                        <a:buNone/>
                      </a:pPr>
                      <a:r>
                        <a:rPr lang="de-DE" altLang="de-DE" sz="1200" b="1" dirty="0" err="1" smtClean="0"/>
                        <a:t>Trizyklische</a:t>
                      </a:r>
                      <a:r>
                        <a:rPr lang="de-DE" altLang="de-DE" sz="1200" b="1" dirty="0" smtClean="0"/>
                        <a:t> Antidepressiva</a:t>
                      </a:r>
                    </a:p>
                    <a:p>
                      <a:pPr algn="ctr" eaLnBrk="1" hangingPunct="1">
                        <a:buFont typeface="Wingdings" pitchFamily="2" charset="2"/>
                        <a:buNone/>
                      </a:pPr>
                      <a:r>
                        <a:rPr lang="de-DE" altLang="de-DE" sz="1200" b="1" dirty="0" smtClean="0"/>
                        <a:t>SNRI</a:t>
                      </a:r>
                      <a:endParaRPr lang="de-DE" sz="1200" dirty="0"/>
                    </a:p>
                  </a:txBody>
                  <a:tcPr marL="91443" marR="91443" marT="45704" marB="45704"/>
                </a:tc>
                <a:tc>
                  <a:txBody>
                    <a:bodyPr/>
                    <a:lstStyle/>
                    <a:p>
                      <a:pPr algn="ctr" eaLnBrk="1" hangingPunct="1">
                        <a:buFont typeface="Wingdings" pitchFamily="2" charset="2"/>
                        <a:buNone/>
                      </a:pPr>
                      <a:r>
                        <a:rPr lang="de-DE" altLang="de-DE" sz="1200" b="1" dirty="0" err="1" smtClean="0"/>
                        <a:t>Amitriptylin</a:t>
                      </a:r>
                      <a:r>
                        <a:rPr lang="de-DE" altLang="de-DE" sz="1200" b="1" dirty="0" smtClean="0"/>
                        <a:t>, </a:t>
                      </a:r>
                      <a:r>
                        <a:rPr lang="de-DE" altLang="de-DE" sz="1200" b="1" dirty="0" err="1" smtClean="0"/>
                        <a:t>Clomipramin</a:t>
                      </a:r>
                      <a:r>
                        <a:rPr lang="de-DE" altLang="de-DE" sz="1200" b="1" dirty="0" smtClean="0"/>
                        <a:t>, </a:t>
                      </a:r>
                    </a:p>
                    <a:p>
                      <a:pPr algn="ctr" eaLnBrk="1" hangingPunct="1">
                        <a:buFont typeface="Wingdings" pitchFamily="2" charset="2"/>
                        <a:buNone/>
                      </a:pPr>
                      <a:r>
                        <a:rPr lang="de-DE" altLang="de-DE" sz="1200" b="1" dirty="0" err="1" smtClean="0"/>
                        <a:t>Duloxetin</a:t>
                      </a:r>
                      <a:r>
                        <a:rPr lang="de-DE" altLang="de-DE" sz="1200" b="1" dirty="0" smtClean="0"/>
                        <a:t>, </a:t>
                      </a:r>
                      <a:r>
                        <a:rPr lang="de-DE" altLang="de-DE" sz="1200" b="1" dirty="0" err="1" smtClean="0"/>
                        <a:t>Venlafaxin</a:t>
                      </a:r>
                      <a:endParaRPr lang="de-DE" sz="1200" dirty="0"/>
                    </a:p>
                  </a:txBody>
                  <a:tcPr marL="91443" marR="91443" marT="45704" marB="45704"/>
                </a:tc>
                <a:extLst>
                  <a:ext uri="{0D108BD9-81ED-4DB2-BD59-A6C34878D82A}">
                    <a16:rowId xmlns:a16="http://schemas.microsoft.com/office/drawing/2014/main" val="10001"/>
                  </a:ext>
                </a:extLst>
              </a:tr>
              <a:tr h="469691">
                <a:tc>
                  <a:txBody>
                    <a:bodyPr/>
                    <a:lstStyle/>
                    <a:p>
                      <a:pPr algn="ctr" eaLnBrk="1" hangingPunct="1">
                        <a:buFont typeface="Wingdings" pitchFamily="2" charset="2"/>
                        <a:buNone/>
                      </a:pPr>
                      <a:r>
                        <a:rPr lang="de-DE" altLang="de-DE" sz="1200" b="1" dirty="0" smtClean="0"/>
                        <a:t>neuropathisch, einschie</a:t>
                      </a:r>
                      <a:r>
                        <a:rPr lang="de-DE" altLang="de-DE" sz="1200" b="1" dirty="0" smtClean="0">
                          <a:latin typeface="Arial" charset="0"/>
                        </a:rPr>
                        <a:t>ß</a:t>
                      </a:r>
                      <a:r>
                        <a:rPr lang="de-DE" altLang="de-DE" sz="1200" b="1" dirty="0" smtClean="0"/>
                        <a:t>end</a:t>
                      </a:r>
                    </a:p>
                  </a:txBody>
                  <a:tcPr marL="91443" marR="91443" marT="45704" marB="457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err="1" smtClean="0"/>
                        <a:t>Antikonvulsiva</a:t>
                      </a:r>
                      <a:endParaRPr lang="en-US" altLang="de-DE" sz="1200" b="1" dirty="0" smtClean="0"/>
                    </a:p>
                  </a:txBody>
                  <a:tcPr marL="91443" marR="91443" marT="45704" marB="45704"/>
                </a:tc>
                <a:tc>
                  <a:txBody>
                    <a:bodyPr/>
                    <a:lstStyle/>
                    <a:p>
                      <a:pPr algn="ctr" eaLnBrk="1" hangingPunct="1">
                        <a:buFont typeface="Wingdings" pitchFamily="2" charset="2"/>
                        <a:buNone/>
                      </a:pPr>
                      <a:r>
                        <a:rPr lang="de-DE" altLang="de-DE" sz="1200" b="1" dirty="0" err="1" smtClean="0"/>
                        <a:t>Carbamazepin</a:t>
                      </a:r>
                      <a:r>
                        <a:rPr lang="de-DE" altLang="de-DE" sz="1200" b="1" dirty="0" smtClean="0"/>
                        <a:t>, </a:t>
                      </a:r>
                      <a:r>
                        <a:rPr lang="de-DE" altLang="de-DE" sz="1200" b="1" dirty="0" err="1" smtClean="0"/>
                        <a:t>Gabapentin</a:t>
                      </a:r>
                      <a:r>
                        <a:rPr lang="de-DE" altLang="de-DE" sz="1200" b="1" dirty="0" smtClean="0"/>
                        <a:t>, </a:t>
                      </a:r>
                      <a:r>
                        <a:rPr lang="de-DE" altLang="de-DE" sz="1200" b="1" dirty="0" err="1" smtClean="0"/>
                        <a:t>Clonazepam</a:t>
                      </a:r>
                      <a:r>
                        <a:rPr lang="de-DE" altLang="de-DE" sz="1200" b="1" dirty="0" smtClean="0"/>
                        <a:t>, </a:t>
                      </a:r>
                      <a:r>
                        <a:rPr lang="de-DE" altLang="de-DE" sz="1200" b="1" dirty="0" err="1" smtClean="0"/>
                        <a:t>Pregabalin</a:t>
                      </a:r>
                      <a:endParaRPr lang="de-DE" sz="1200" dirty="0"/>
                    </a:p>
                  </a:txBody>
                  <a:tcPr marL="91443" marR="91443" marT="45704" marB="45704"/>
                </a:tc>
                <a:extLst>
                  <a:ext uri="{0D108BD9-81ED-4DB2-BD59-A6C34878D82A}">
                    <a16:rowId xmlns:a16="http://schemas.microsoft.com/office/drawing/2014/main" val="10002"/>
                  </a:ext>
                </a:extLst>
              </a:tr>
              <a:tr h="469691">
                <a:tc>
                  <a:txBody>
                    <a:bodyPr/>
                    <a:lstStyle/>
                    <a:p>
                      <a:pPr algn="ctr" eaLnBrk="1" hangingPunct="1">
                        <a:buFont typeface="Wingdings" pitchFamily="2" charset="2"/>
                        <a:buNone/>
                      </a:pPr>
                      <a:r>
                        <a:rPr lang="de-DE" altLang="de-DE" sz="1200" b="1" dirty="0" smtClean="0"/>
                        <a:t>neuropathisch, krampfartig,</a:t>
                      </a:r>
                    </a:p>
                    <a:p>
                      <a:pPr algn="ctr" eaLnBrk="1" hangingPunct="1">
                        <a:buFont typeface="Wingdings" pitchFamily="2" charset="2"/>
                        <a:buNone/>
                      </a:pPr>
                      <a:r>
                        <a:rPr lang="de-DE" altLang="de-DE" sz="1200" b="1" dirty="0" smtClean="0"/>
                        <a:t>Phantomschmerz</a:t>
                      </a:r>
                      <a:endParaRPr lang="en-US" altLang="de-DE" sz="1200" b="1" dirty="0" smtClean="0"/>
                    </a:p>
                  </a:txBody>
                  <a:tcPr marL="91443" marR="91443" marT="45704" marB="457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err="1" smtClean="0"/>
                        <a:t>Antikonvulsiva</a:t>
                      </a:r>
                      <a:r>
                        <a:rPr lang="de-DE" altLang="de-DE" sz="1200" b="1" dirty="0" smtClean="0"/>
                        <a:t>, </a:t>
                      </a:r>
                      <a:r>
                        <a:rPr lang="de-DE" altLang="de-DE" sz="1200" b="1" dirty="0" err="1" smtClean="0"/>
                        <a:t>Myotonolytika</a:t>
                      </a:r>
                      <a:r>
                        <a:rPr lang="de-DE" altLang="de-DE" sz="1200" b="1" dirty="0" smtClean="0"/>
                        <a:t/>
                      </a:r>
                      <a:br>
                        <a:rPr lang="de-DE" altLang="de-DE" sz="1200" b="1" dirty="0" smtClean="0"/>
                      </a:br>
                      <a:r>
                        <a:rPr lang="de-DE" altLang="de-DE" sz="1200" b="1" dirty="0" err="1" smtClean="0"/>
                        <a:t>Cannabinoide</a:t>
                      </a:r>
                      <a:r>
                        <a:rPr lang="de-DE" altLang="de-DE" sz="1200" b="1" dirty="0" smtClean="0"/>
                        <a:t> bei AIDS</a:t>
                      </a:r>
                    </a:p>
                  </a:txBody>
                  <a:tcPr marL="91443" marR="91443" marT="45704" marB="45704"/>
                </a:tc>
                <a:tc>
                  <a:txBody>
                    <a:bodyPr/>
                    <a:lstStyle/>
                    <a:p>
                      <a:pPr algn="ctr" eaLnBrk="1" hangingPunct="1">
                        <a:buFont typeface="Wingdings" pitchFamily="2" charset="2"/>
                        <a:buNone/>
                      </a:pPr>
                      <a:r>
                        <a:rPr lang="de-DE" altLang="de-DE" sz="1200" b="1" dirty="0" err="1" smtClean="0"/>
                        <a:t>Oxcarbamazepin</a:t>
                      </a:r>
                      <a:r>
                        <a:rPr lang="de-DE" altLang="de-DE" sz="1200" b="1" dirty="0" smtClean="0"/>
                        <a:t>, </a:t>
                      </a:r>
                      <a:r>
                        <a:rPr lang="de-DE" altLang="de-DE" sz="1200" b="1" dirty="0" err="1" smtClean="0"/>
                        <a:t>Baclofen</a:t>
                      </a:r>
                      <a:r>
                        <a:rPr lang="de-DE" altLang="de-DE" sz="1200" b="1" dirty="0" smtClean="0"/>
                        <a:t>,</a:t>
                      </a:r>
                      <a:br>
                        <a:rPr lang="de-DE" altLang="de-DE" sz="1200" b="1" dirty="0" smtClean="0"/>
                      </a:br>
                      <a:r>
                        <a:rPr lang="de-DE" altLang="de-DE" sz="1200" b="1" dirty="0" smtClean="0"/>
                        <a:t>THC+CBD </a:t>
                      </a:r>
                      <a:endParaRPr lang="en-US" altLang="de-DE" sz="1200" b="1" dirty="0" smtClean="0"/>
                    </a:p>
                  </a:txBody>
                  <a:tcPr marL="91443" marR="91443" marT="45704" marB="45704"/>
                </a:tc>
                <a:extLst>
                  <a:ext uri="{0D108BD9-81ED-4DB2-BD59-A6C34878D82A}">
                    <a16:rowId xmlns:a16="http://schemas.microsoft.com/office/drawing/2014/main" val="10003"/>
                  </a:ext>
                </a:extLst>
              </a:tr>
              <a:tr h="469691">
                <a:tc>
                  <a:txBody>
                    <a:bodyPr/>
                    <a:lstStyle/>
                    <a:p>
                      <a:pPr algn="ctr" eaLnBrk="1" hangingPunct="1">
                        <a:buFontTx/>
                        <a:buNone/>
                      </a:pPr>
                      <a:r>
                        <a:rPr lang="de-DE" altLang="de-DE" sz="1200" b="1" dirty="0" smtClean="0">
                          <a:ea typeface="Arial Unicode MS" pitchFamily="34" charset="-128"/>
                          <a:cs typeface="Arial Unicode MS" pitchFamily="34" charset="-128"/>
                        </a:rPr>
                        <a:t>Knochenschmerz, Metastasen,</a:t>
                      </a:r>
                    </a:p>
                    <a:p>
                      <a:pPr algn="ctr" eaLnBrk="1" hangingPunct="1">
                        <a:buFontTx/>
                        <a:buNone/>
                      </a:pPr>
                      <a:r>
                        <a:rPr lang="de-DE" altLang="de-DE" sz="1200" b="1" dirty="0" smtClean="0">
                          <a:ea typeface="Arial Unicode MS" pitchFamily="34" charset="-128"/>
                          <a:cs typeface="Arial Unicode MS" pitchFamily="34" charset="-128"/>
                        </a:rPr>
                        <a:t>Osteoporose</a:t>
                      </a:r>
                      <a:endParaRPr lang="en-US" altLang="de-DE" sz="1200" b="1" dirty="0" smtClean="0">
                        <a:ea typeface="Arial Unicode MS" pitchFamily="34" charset="-128"/>
                        <a:cs typeface="Arial Unicode MS" pitchFamily="34" charset="-128"/>
                      </a:endParaRPr>
                    </a:p>
                  </a:txBody>
                  <a:tcPr marL="91443" marR="91443" marT="45704" marB="45704"/>
                </a:tc>
                <a:tc>
                  <a:txBody>
                    <a:bodyPr/>
                    <a:lstStyle/>
                    <a:p>
                      <a:pPr algn="ctr" eaLnBrk="1" hangingPunct="1">
                        <a:buFontTx/>
                        <a:buNone/>
                      </a:pPr>
                      <a:r>
                        <a:rPr lang="de-DE" altLang="de-DE" sz="1200" b="1" dirty="0" err="1" smtClean="0">
                          <a:ea typeface="Arial Unicode MS" pitchFamily="34" charset="-128"/>
                          <a:cs typeface="Arial Unicode MS" pitchFamily="34" charset="-128"/>
                        </a:rPr>
                        <a:t>Bisphosphonate</a:t>
                      </a:r>
                      <a:r>
                        <a:rPr lang="de-DE" altLang="de-DE" sz="1200" b="1" dirty="0" smtClean="0">
                          <a:ea typeface="Arial Unicode MS" pitchFamily="34" charset="-128"/>
                          <a:cs typeface="Arial Unicode MS" pitchFamily="34" charset="-128"/>
                        </a:rPr>
                        <a:t>, </a:t>
                      </a:r>
                    </a:p>
                    <a:p>
                      <a:pPr algn="ctr" eaLnBrk="1" hangingPunct="1">
                        <a:buFontTx/>
                        <a:buNone/>
                      </a:pPr>
                      <a:r>
                        <a:rPr lang="de-DE" altLang="de-DE" sz="1200" b="1" dirty="0" err="1" smtClean="0">
                          <a:ea typeface="Arial Unicode MS" pitchFamily="34" charset="-128"/>
                          <a:cs typeface="Arial Unicode MS" pitchFamily="34" charset="-128"/>
                        </a:rPr>
                        <a:t>Calcitonin</a:t>
                      </a:r>
                      <a:r>
                        <a:rPr lang="de-DE" altLang="de-DE" sz="1200" b="1" dirty="0" smtClean="0">
                          <a:ea typeface="Arial Unicode MS" pitchFamily="34" charset="-128"/>
                          <a:cs typeface="Arial Unicode MS" pitchFamily="34" charset="-128"/>
                        </a:rPr>
                        <a:t> </a:t>
                      </a:r>
                      <a:endParaRPr lang="de-DE" sz="1200" dirty="0"/>
                    </a:p>
                  </a:txBody>
                  <a:tcPr marL="91443" marR="91443" marT="45704" marB="457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err="1" smtClean="0"/>
                        <a:t>Clodrons</a:t>
                      </a:r>
                      <a:r>
                        <a:rPr lang="de-DE" altLang="de-DE" sz="1200" b="1" dirty="0" err="1" smtClean="0">
                          <a:latin typeface="Arial" charset="0"/>
                        </a:rPr>
                        <a:t>ä</a:t>
                      </a:r>
                      <a:r>
                        <a:rPr lang="de-DE" altLang="de-DE" sz="1200" b="1" dirty="0" err="1" smtClean="0"/>
                        <a:t>ure</a:t>
                      </a:r>
                      <a:r>
                        <a:rPr lang="de-DE" altLang="de-DE" sz="1200" b="1" dirty="0" smtClean="0"/>
                        <a:t>, </a:t>
                      </a:r>
                      <a:r>
                        <a:rPr lang="de-DE" altLang="de-DE" sz="1200" b="1" dirty="0" err="1" smtClean="0"/>
                        <a:t>Calcitonin</a:t>
                      </a:r>
                      <a:endParaRPr lang="de-DE" altLang="de-DE" sz="1200" b="1" dirty="0" smtClean="0"/>
                    </a:p>
                    <a:p>
                      <a:pPr algn="ctr"/>
                      <a:endParaRPr lang="de-DE" sz="1200" dirty="0"/>
                    </a:p>
                  </a:txBody>
                  <a:tcPr marL="91443" marR="91443" marT="45704" marB="45704"/>
                </a:tc>
                <a:extLst>
                  <a:ext uri="{0D108BD9-81ED-4DB2-BD59-A6C34878D82A}">
                    <a16:rowId xmlns:a16="http://schemas.microsoft.com/office/drawing/2014/main" val="10004"/>
                  </a:ext>
                </a:extLst>
              </a:tr>
              <a:tr h="3638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smtClean="0">
                          <a:ea typeface="Arial Unicode MS" pitchFamily="34" charset="-128"/>
                          <a:cs typeface="Arial Unicode MS" pitchFamily="34" charset="-128"/>
                        </a:rPr>
                        <a:t>Viszeraler Schmerz</a:t>
                      </a:r>
                      <a:endParaRPr lang="en-US" altLang="de-DE" sz="1200" b="1" dirty="0" smtClean="0">
                        <a:ea typeface="Arial Unicode MS" pitchFamily="34" charset="-128"/>
                        <a:cs typeface="Arial Unicode MS" pitchFamily="34" charset="-128"/>
                      </a:endParaRPr>
                    </a:p>
                  </a:txBody>
                  <a:tcPr marL="91443" marR="91443" marT="45704" marB="45704"/>
                </a:tc>
                <a:tc>
                  <a:txBody>
                    <a:bodyPr/>
                    <a:lstStyle/>
                    <a:p>
                      <a:pPr algn="ctr" eaLnBrk="1" hangingPunct="1">
                        <a:buFontTx/>
                        <a:buNone/>
                      </a:pPr>
                      <a:r>
                        <a:rPr lang="de-DE" altLang="de-DE" sz="1200" b="1" dirty="0" smtClean="0">
                          <a:ea typeface="Arial Unicode MS" pitchFamily="34" charset="-128"/>
                          <a:cs typeface="Arial Unicode MS" pitchFamily="34" charset="-128"/>
                        </a:rPr>
                        <a:t>n. saure </a:t>
                      </a:r>
                      <a:r>
                        <a:rPr lang="de-DE" altLang="de-DE" sz="1200" b="1" dirty="0" err="1" smtClean="0">
                          <a:ea typeface="Arial Unicode MS" pitchFamily="34" charset="-128"/>
                          <a:cs typeface="Arial Unicode MS" pitchFamily="34" charset="-128"/>
                        </a:rPr>
                        <a:t>antipyretische</a:t>
                      </a:r>
                      <a:r>
                        <a:rPr lang="de-DE" altLang="de-DE" sz="1200" b="1" dirty="0" smtClean="0">
                          <a:ea typeface="Arial Unicode MS" pitchFamily="34" charset="-128"/>
                          <a:cs typeface="Arial Unicode MS" pitchFamily="34" charset="-128"/>
                        </a:rPr>
                        <a:t> Analgetika</a:t>
                      </a:r>
                    </a:p>
                  </a:txBody>
                  <a:tcPr marL="91443" marR="91443" marT="45704" marB="457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err="1" smtClean="0"/>
                        <a:t>Metamizol</a:t>
                      </a:r>
                      <a:endParaRPr lang="de-DE" sz="1200" dirty="0"/>
                    </a:p>
                  </a:txBody>
                  <a:tcPr marL="91443" marR="91443" marT="45704" marB="45704"/>
                </a:tc>
                <a:extLst>
                  <a:ext uri="{0D108BD9-81ED-4DB2-BD59-A6C34878D82A}">
                    <a16:rowId xmlns:a16="http://schemas.microsoft.com/office/drawing/2014/main" val="10005"/>
                  </a:ext>
                </a:extLst>
              </a:tr>
              <a:tr h="657582">
                <a:tc>
                  <a:txBody>
                    <a:bodyPr/>
                    <a:lstStyle/>
                    <a:p>
                      <a:pPr algn="ctr" eaLnBrk="1" hangingPunct="1">
                        <a:buFont typeface="Wingdings" pitchFamily="2" charset="2"/>
                        <a:buNone/>
                      </a:pPr>
                      <a:r>
                        <a:rPr lang="de-DE" altLang="de-DE" sz="1200" b="1" dirty="0" smtClean="0"/>
                        <a:t>Muskelverspannung, Spastik</a:t>
                      </a:r>
                      <a:endParaRPr lang="en-US" altLang="de-DE" sz="1200" b="1" dirty="0" smtClean="0"/>
                    </a:p>
                  </a:txBody>
                  <a:tcPr marL="91443" marR="91443" marT="45704" marB="457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err="1" smtClean="0">
                          <a:ea typeface="Arial Unicode MS" pitchFamily="34" charset="-128"/>
                          <a:cs typeface="Arial Unicode MS" pitchFamily="34" charset="-128"/>
                        </a:rPr>
                        <a:t>Myotonolytika</a:t>
                      </a:r>
                      <a:endParaRPr lang="de-DE" altLang="de-DE" sz="1200" b="1" dirty="0" smtClean="0">
                        <a:ea typeface="Arial Unicode MS" pitchFamily="34" charset="-128"/>
                        <a:cs typeface="Arial Unicode MS"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de-DE" sz="1200" b="1" dirty="0" err="1" smtClean="0">
                          <a:ea typeface="Arial Unicode MS" pitchFamily="34" charset="-128"/>
                          <a:cs typeface="Arial Unicode MS" pitchFamily="34" charset="-128"/>
                        </a:rPr>
                        <a:t>Cannabinoide</a:t>
                      </a:r>
                      <a:r>
                        <a:rPr lang="de-DE" sz="1200" b="1" dirty="0" smtClean="0">
                          <a:ea typeface="Arial Unicode MS" pitchFamily="34" charset="-128"/>
                          <a:cs typeface="Arial Unicode MS" pitchFamily="34" charset="-128"/>
                        </a:rPr>
                        <a:t> bei MS</a:t>
                      </a:r>
                      <a:endParaRPr lang="de-DE" sz="1200" dirty="0"/>
                    </a:p>
                  </a:txBody>
                  <a:tcPr marL="91443" marR="91443" marT="45704" marB="45704"/>
                </a:tc>
                <a:tc>
                  <a:txBody>
                    <a:bodyPr/>
                    <a:lstStyle/>
                    <a:p>
                      <a:pPr algn="ctr" eaLnBrk="1" hangingPunct="1">
                        <a:buFont typeface="Wingdings" pitchFamily="2" charset="2"/>
                        <a:buNone/>
                      </a:pPr>
                      <a:r>
                        <a:rPr lang="de-DE" altLang="de-DE" sz="1200" b="1" dirty="0" err="1" smtClean="0"/>
                        <a:t>Baclofen</a:t>
                      </a:r>
                      <a:r>
                        <a:rPr lang="de-DE" altLang="de-DE" sz="1200" b="1" dirty="0" smtClean="0"/>
                        <a:t>, </a:t>
                      </a:r>
                      <a:r>
                        <a:rPr lang="de-DE" altLang="de-DE" sz="1200" b="1" dirty="0" err="1" smtClean="0"/>
                        <a:t>Tolperison</a:t>
                      </a:r>
                      <a:r>
                        <a:rPr lang="de-DE" altLang="de-DE" sz="1200" b="1" dirty="0" smtClean="0"/>
                        <a:t>, </a:t>
                      </a:r>
                      <a:r>
                        <a:rPr lang="de-DE" altLang="de-DE" sz="1200" b="1" dirty="0" err="1" smtClean="0"/>
                        <a:t>Methocarbamol</a:t>
                      </a:r>
                      <a:r>
                        <a:rPr lang="de-DE" altLang="de-DE" sz="1200" b="1" dirty="0" smtClean="0"/>
                        <a:t>, </a:t>
                      </a:r>
                      <a:r>
                        <a:rPr lang="de-DE" sz="1200" b="1" i="0" dirty="0" err="1" smtClean="0"/>
                        <a:t>Tizanidin</a:t>
                      </a:r>
                      <a:endParaRPr lang="de-DE" altLang="de-DE" sz="1200" b="1" i="0" dirty="0" smtClean="0"/>
                    </a:p>
                    <a:p>
                      <a:pPr algn="ctr" eaLnBrk="1" hangingPunct="1">
                        <a:buFont typeface="Wingdings" pitchFamily="2" charset="2"/>
                        <a:buNone/>
                      </a:pPr>
                      <a:r>
                        <a:rPr lang="de-DE" altLang="de-DE" sz="1200" b="1" dirty="0" smtClean="0"/>
                        <a:t>THC+CBD</a:t>
                      </a:r>
                      <a:endParaRPr lang="en-US" altLang="de-DE" sz="1200" b="1" dirty="0" smtClean="0"/>
                    </a:p>
                  </a:txBody>
                  <a:tcPr marL="91443" marR="91443" marT="45704" marB="45704"/>
                </a:tc>
                <a:extLst>
                  <a:ext uri="{0D108BD9-81ED-4DB2-BD59-A6C34878D82A}">
                    <a16:rowId xmlns:a16="http://schemas.microsoft.com/office/drawing/2014/main" val="10006"/>
                  </a:ext>
                </a:extLst>
              </a:tr>
              <a:tr h="363814">
                <a:tc>
                  <a:txBody>
                    <a:bodyPr/>
                    <a:lstStyle/>
                    <a:p>
                      <a:pPr algn="ctr" eaLnBrk="1" hangingPunct="1">
                        <a:buFontTx/>
                        <a:buNone/>
                      </a:pPr>
                      <a:r>
                        <a:rPr lang="de-DE" altLang="de-DE" sz="1200" b="1" dirty="0" err="1" smtClean="0">
                          <a:ea typeface="Arial Unicode MS" pitchFamily="34" charset="-128"/>
                          <a:cs typeface="Arial Unicode MS" pitchFamily="34" charset="-128"/>
                        </a:rPr>
                        <a:t>Perineurales</a:t>
                      </a:r>
                      <a:r>
                        <a:rPr lang="de-DE" altLang="de-DE" sz="1200" b="1" dirty="0" smtClean="0">
                          <a:ea typeface="Arial Unicode MS" pitchFamily="34" charset="-128"/>
                          <a:cs typeface="Arial Unicode MS" pitchFamily="34" charset="-128"/>
                        </a:rPr>
                        <a:t>, </a:t>
                      </a:r>
                      <a:r>
                        <a:rPr lang="de-DE" altLang="de-DE" sz="1200" b="1" dirty="0" err="1" smtClean="0">
                          <a:ea typeface="Arial Unicode MS" pitchFamily="34" charset="-128"/>
                          <a:cs typeface="Arial Unicode MS" pitchFamily="34" charset="-128"/>
                        </a:rPr>
                        <a:t>Peritumor</a:t>
                      </a:r>
                      <a:r>
                        <a:rPr lang="de-DE" altLang="de-DE" sz="1200" b="1" dirty="0" err="1" smtClean="0">
                          <a:latin typeface="Arial" charset="0"/>
                          <a:ea typeface="Arial Unicode MS" pitchFamily="34" charset="-128"/>
                          <a:cs typeface="Arial Unicode MS" pitchFamily="34" charset="-128"/>
                        </a:rPr>
                        <a:t>ö</a:t>
                      </a:r>
                      <a:r>
                        <a:rPr lang="de-DE" altLang="de-DE" sz="1200" b="1" dirty="0" err="1" smtClean="0">
                          <a:ea typeface="Arial Unicode MS" pitchFamily="34" charset="-128"/>
                          <a:cs typeface="Arial Unicode MS" pitchFamily="34" charset="-128"/>
                        </a:rPr>
                        <a:t>ses</a:t>
                      </a:r>
                      <a:r>
                        <a:rPr lang="de-DE" altLang="de-DE" sz="1200" b="1" dirty="0" smtClean="0">
                          <a:ea typeface="Arial Unicode MS" pitchFamily="34" charset="-128"/>
                          <a:cs typeface="Arial Unicode MS" pitchFamily="34" charset="-128"/>
                        </a:rPr>
                        <a:t> </a:t>
                      </a:r>
                      <a:r>
                        <a:rPr lang="de-DE" altLang="de-DE" sz="1200" b="1" dirty="0" smtClean="0">
                          <a:latin typeface="Arial" charset="0"/>
                          <a:ea typeface="Arial Unicode MS" pitchFamily="34" charset="-128"/>
                          <a:cs typeface="Arial Unicode MS" pitchFamily="34" charset="-128"/>
                        </a:rPr>
                        <a:t>Ö</a:t>
                      </a:r>
                      <a:r>
                        <a:rPr lang="de-DE" altLang="de-DE" sz="1200" b="1" dirty="0" smtClean="0">
                          <a:ea typeface="Arial Unicode MS" pitchFamily="34" charset="-128"/>
                          <a:cs typeface="Arial Unicode MS" pitchFamily="34" charset="-128"/>
                        </a:rPr>
                        <a:t>dem</a:t>
                      </a:r>
                      <a:endParaRPr lang="en-US" altLang="de-DE" sz="1200" b="1" dirty="0" smtClean="0">
                        <a:ea typeface="Arial Unicode MS" pitchFamily="34" charset="-128"/>
                        <a:cs typeface="Arial Unicode MS" pitchFamily="34" charset="-128"/>
                      </a:endParaRPr>
                    </a:p>
                  </a:txBody>
                  <a:tcPr marL="91443" marR="91443" marT="45704" marB="45704"/>
                </a:tc>
                <a:tc>
                  <a:txBody>
                    <a:bodyPr/>
                    <a:lstStyle/>
                    <a:p>
                      <a:pPr algn="ctr"/>
                      <a:r>
                        <a:rPr lang="de-DE" altLang="de-DE" sz="1200" b="1" dirty="0" err="1" smtClean="0">
                          <a:ea typeface="Arial Unicode MS" pitchFamily="34" charset="-128"/>
                          <a:cs typeface="Arial Unicode MS" pitchFamily="34" charset="-128"/>
                        </a:rPr>
                        <a:t>Kortikosteroide</a:t>
                      </a:r>
                      <a:endParaRPr lang="de-DE" sz="1200" dirty="0"/>
                    </a:p>
                  </a:txBody>
                  <a:tcPr marL="91443" marR="91443" marT="45704" marB="457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err="1" smtClean="0"/>
                        <a:t>Dexamethason</a:t>
                      </a:r>
                      <a:endParaRPr lang="en-US" altLang="de-DE" sz="1200" b="1" dirty="0" smtClean="0"/>
                    </a:p>
                  </a:txBody>
                  <a:tcPr marL="91443" marR="91443" marT="45704" marB="45704"/>
                </a:tc>
                <a:extLst>
                  <a:ext uri="{0D108BD9-81ED-4DB2-BD59-A6C34878D82A}">
                    <a16:rowId xmlns:a16="http://schemas.microsoft.com/office/drawing/2014/main" val="10007"/>
                  </a:ext>
                </a:extLst>
              </a:tr>
              <a:tr h="4696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smtClean="0">
                          <a:ea typeface="Arial Unicode MS" pitchFamily="34" charset="-128"/>
                          <a:cs typeface="Arial Unicode MS" pitchFamily="34" charset="-128"/>
                        </a:rPr>
                        <a:t>Migräne</a:t>
                      </a:r>
                      <a:endParaRPr lang="en-US" altLang="de-DE" sz="1200" b="1" dirty="0" smtClean="0">
                        <a:ea typeface="Arial Unicode MS" pitchFamily="34" charset="-128"/>
                        <a:cs typeface="Arial Unicode MS" pitchFamily="34" charset="-128"/>
                      </a:endParaRPr>
                    </a:p>
                  </a:txBody>
                  <a:tcPr marL="91443" marR="91443" marT="45704" marB="45704"/>
                </a:tc>
                <a:tc>
                  <a:txBody>
                    <a:bodyPr/>
                    <a:lstStyle/>
                    <a:p>
                      <a:pPr algn="ctr" eaLnBrk="1" hangingPunct="1">
                        <a:buFontTx/>
                        <a:buNone/>
                      </a:pPr>
                      <a:r>
                        <a:rPr lang="de-DE" altLang="de-DE" sz="1200" b="1" dirty="0" err="1" smtClean="0">
                          <a:ea typeface="Arial Unicode MS" pitchFamily="34" charset="-128"/>
                          <a:cs typeface="Arial Unicode MS" pitchFamily="34" charset="-128"/>
                        </a:rPr>
                        <a:t>Triptane</a:t>
                      </a:r>
                      <a:r>
                        <a:rPr lang="de-DE" altLang="de-DE" sz="1200" b="1" dirty="0" smtClean="0">
                          <a:ea typeface="Arial Unicode MS" pitchFamily="34" charset="-128"/>
                          <a:cs typeface="Arial Unicode MS" pitchFamily="34" charset="-128"/>
                        </a:rPr>
                        <a:t>, </a:t>
                      </a:r>
                      <a:r>
                        <a:rPr lang="de-DE" altLang="de-DE" sz="1200" b="1" dirty="0" err="1" smtClean="0">
                          <a:ea typeface="Arial Unicode MS" pitchFamily="34" charset="-128"/>
                          <a:cs typeface="Arial Unicode MS" pitchFamily="34" charset="-128"/>
                        </a:rPr>
                        <a:t>Ergotamim</a:t>
                      </a:r>
                      <a:endParaRPr lang="de-DE" altLang="de-DE" sz="1200" b="1" dirty="0" smtClean="0">
                        <a:ea typeface="Arial Unicode MS" pitchFamily="34" charset="-128"/>
                        <a:cs typeface="Arial Unicode MS" pitchFamily="34" charset="-128"/>
                      </a:endParaRPr>
                    </a:p>
                    <a:p>
                      <a:pPr algn="ctr" eaLnBrk="1" hangingPunct="1">
                        <a:buFontTx/>
                        <a:buNone/>
                      </a:pPr>
                      <a:r>
                        <a:rPr lang="de-DE" sz="1200" b="1" dirty="0" smtClean="0">
                          <a:ea typeface="Arial Unicode MS" pitchFamily="34" charset="-128"/>
                        </a:rPr>
                        <a:t>ASS</a:t>
                      </a:r>
                      <a:r>
                        <a:rPr lang="de-DE" sz="1200" b="1" baseline="0" dirty="0" smtClean="0">
                          <a:ea typeface="Arial Unicode MS" pitchFamily="34" charset="-128"/>
                        </a:rPr>
                        <a:t> + Antiemetikum</a:t>
                      </a:r>
                      <a:endParaRPr lang="de-DE" sz="1200" dirty="0"/>
                    </a:p>
                  </a:txBody>
                  <a:tcPr marL="91443" marR="91443" marT="45704" marB="45704"/>
                </a:tc>
                <a:tc>
                  <a:txBody>
                    <a:bodyPr/>
                    <a:lstStyle/>
                    <a:p>
                      <a:pPr algn="ctr" eaLnBrk="1" hangingPunct="1">
                        <a:buFont typeface="Wingdings" pitchFamily="2" charset="2"/>
                        <a:buNone/>
                      </a:pPr>
                      <a:r>
                        <a:rPr lang="de-DE" altLang="de-DE" sz="1200" b="1" dirty="0" err="1" smtClean="0"/>
                        <a:t>Rizatriptan</a:t>
                      </a:r>
                      <a:r>
                        <a:rPr lang="de-DE" altLang="de-DE" sz="1200" b="1" dirty="0" smtClean="0"/>
                        <a:t>, Ergo-</a:t>
                      </a:r>
                      <a:r>
                        <a:rPr lang="de-DE" altLang="de-DE" sz="1200" b="1" dirty="0" err="1" smtClean="0"/>
                        <a:t>Kranit</a:t>
                      </a:r>
                      <a:endParaRPr lang="de-DE" altLang="de-DE" sz="1200" b="1" dirty="0" smtClean="0"/>
                    </a:p>
                    <a:p>
                      <a:pPr algn="ctr" eaLnBrk="1" hangingPunct="1">
                        <a:buFont typeface="Wingdings" pitchFamily="2" charset="2"/>
                        <a:buNone/>
                      </a:pPr>
                      <a:r>
                        <a:rPr lang="de-DE" altLang="de-DE" sz="1200" b="1" dirty="0" smtClean="0"/>
                        <a:t> ASS +MCP</a:t>
                      </a:r>
                      <a:endParaRPr lang="de-DE" sz="1200" dirty="0"/>
                    </a:p>
                  </a:txBody>
                  <a:tcPr marL="91443" marR="91443" marT="45704" marB="45704"/>
                </a:tc>
                <a:extLst>
                  <a:ext uri="{0D108BD9-81ED-4DB2-BD59-A6C34878D82A}">
                    <a16:rowId xmlns:a16="http://schemas.microsoft.com/office/drawing/2014/main" val="10008"/>
                  </a:ext>
                </a:extLst>
              </a:tr>
              <a:tr h="4696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smtClean="0">
                          <a:ea typeface="Arial Unicode MS" pitchFamily="34" charset="-128"/>
                          <a:cs typeface="Arial Unicode MS" pitchFamily="34" charset="-128"/>
                        </a:rPr>
                        <a:t>Chronische Migräne</a:t>
                      </a:r>
                      <a:endParaRPr lang="en-US" altLang="de-DE" sz="1200" b="1" dirty="0" smtClean="0">
                        <a:ea typeface="Arial Unicode MS" pitchFamily="34" charset="-128"/>
                        <a:cs typeface="Arial Unicode MS" pitchFamily="34" charset="-128"/>
                      </a:endParaRPr>
                    </a:p>
                  </a:txBody>
                  <a:tcPr marL="91443" marR="91443" marT="45704" marB="45704"/>
                </a:tc>
                <a:tc>
                  <a:txBody>
                    <a:bodyPr/>
                    <a:lstStyle/>
                    <a:p>
                      <a:pPr algn="ctr" eaLnBrk="1" hangingPunct="1">
                        <a:buFontTx/>
                        <a:buNone/>
                      </a:pPr>
                      <a:r>
                        <a:rPr lang="de-DE" altLang="de-DE" sz="1200" b="1" dirty="0" err="1" smtClean="0">
                          <a:ea typeface="Arial Unicode MS" pitchFamily="34" charset="-128"/>
                          <a:cs typeface="Arial Unicode MS" pitchFamily="34" charset="-128"/>
                        </a:rPr>
                        <a:t>Antikonvulsiva</a:t>
                      </a:r>
                      <a:r>
                        <a:rPr lang="de-DE" altLang="de-DE" sz="1200" b="1" dirty="0" smtClean="0">
                          <a:ea typeface="Arial Unicode MS" pitchFamily="34" charset="-128"/>
                          <a:cs typeface="Arial Unicode MS" pitchFamily="34" charset="-128"/>
                        </a:rPr>
                        <a:t>, Betablocker, Monoklonale</a:t>
                      </a:r>
                      <a:r>
                        <a:rPr lang="de-DE" altLang="de-DE" sz="1200" b="1" baseline="0" dirty="0" smtClean="0">
                          <a:ea typeface="Arial Unicode MS" pitchFamily="34" charset="-128"/>
                          <a:cs typeface="Arial Unicode MS" pitchFamily="34" charset="-128"/>
                        </a:rPr>
                        <a:t> Antikörper</a:t>
                      </a:r>
                      <a:endParaRPr lang="de-DE" altLang="de-DE" sz="1200" b="1" dirty="0" smtClean="0">
                        <a:ea typeface="Arial Unicode MS" pitchFamily="34" charset="-128"/>
                        <a:cs typeface="Arial Unicode MS" pitchFamily="34" charset="-128"/>
                      </a:endParaRPr>
                    </a:p>
                  </a:txBody>
                  <a:tcPr marL="91443" marR="91443" marT="45704" marB="45704"/>
                </a:tc>
                <a:tc>
                  <a:txBody>
                    <a:bodyPr/>
                    <a:lstStyle/>
                    <a:p>
                      <a:pPr algn="ctr" eaLnBrk="1" hangingPunct="1">
                        <a:buFont typeface="Wingdings" pitchFamily="2" charset="2"/>
                        <a:buNone/>
                      </a:pPr>
                      <a:r>
                        <a:rPr lang="de-DE" altLang="de-DE" sz="1200" b="1" dirty="0" err="1" smtClean="0"/>
                        <a:t>Topiramat</a:t>
                      </a:r>
                      <a:r>
                        <a:rPr lang="de-DE" altLang="de-DE" sz="1200" b="1" dirty="0" smtClean="0"/>
                        <a:t>, </a:t>
                      </a:r>
                      <a:r>
                        <a:rPr lang="de-DE" altLang="de-DE" sz="1200" b="1" dirty="0" err="1" smtClean="0"/>
                        <a:t>Propranolol</a:t>
                      </a:r>
                      <a:r>
                        <a:rPr lang="de-DE" altLang="de-DE" sz="1200" b="1" dirty="0" smtClean="0"/>
                        <a:t>, </a:t>
                      </a:r>
                      <a:r>
                        <a:rPr lang="de-DE" sz="1200" b="1" dirty="0" err="1" smtClean="0"/>
                        <a:t>Erenumab</a:t>
                      </a:r>
                      <a:endParaRPr lang="de-DE" sz="1200" b="1" dirty="0"/>
                    </a:p>
                  </a:txBody>
                  <a:tcPr marL="91443" marR="91443" marT="45704" marB="45704"/>
                </a:tc>
                <a:extLst>
                  <a:ext uri="{0D108BD9-81ED-4DB2-BD59-A6C34878D82A}">
                    <a16:rowId xmlns:a16="http://schemas.microsoft.com/office/drawing/2014/main" val="10009"/>
                  </a:ext>
                </a:extLst>
              </a:tr>
              <a:tr h="36381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smtClean="0"/>
                        <a:t>Spannungskopfschmerz</a:t>
                      </a:r>
                      <a:endParaRPr lang="de-DE" sz="1200" dirty="0"/>
                    </a:p>
                  </a:txBody>
                  <a:tcPr marL="91443" marR="91443" marT="45704" marB="457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de-DE" sz="1200" b="1" dirty="0" smtClean="0">
                          <a:ea typeface="Arial Unicode MS" pitchFamily="34" charset="-128"/>
                          <a:cs typeface="Arial Unicode MS" pitchFamily="34" charset="-128"/>
                        </a:rPr>
                        <a:t>NSAR</a:t>
                      </a:r>
                    </a:p>
                  </a:txBody>
                  <a:tcPr marL="91443" marR="91443" marT="45704" marB="45704"/>
                </a:tc>
                <a:tc>
                  <a:txBody>
                    <a:bodyPr/>
                    <a:lstStyle/>
                    <a:p>
                      <a:pPr algn="ctr" eaLnBrk="1" hangingPunct="1">
                        <a:buFont typeface="Wingdings" pitchFamily="2" charset="2"/>
                        <a:buNone/>
                      </a:pPr>
                      <a:r>
                        <a:rPr lang="de-DE" altLang="de-DE" sz="1200" b="1" dirty="0" smtClean="0"/>
                        <a:t>ASS, Ibuprofen </a:t>
                      </a:r>
                      <a:r>
                        <a:rPr lang="de-DE" altLang="de-DE" sz="1200" b="1" dirty="0" err="1" smtClean="0"/>
                        <a:t>Naproxen</a:t>
                      </a:r>
                      <a:endParaRPr lang="en-US" altLang="de-DE" sz="1200" b="1" dirty="0" smtClean="0"/>
                    </a:p>
                  </a:txBody>
                  <a:tcPr marL="91443" marR="91443" marT="45704" marB="45704"/>
                </a:tc>
                <a:extLst>
                  <a:ext uri="{0D108BD9-81ED-4DB2-BD59-A6C34878D82A}">
                    <a16:rowId xmlns:a16="http://schemas.microsoft.com/office/drawing/2014/main" val="10010"/>
                  </a:ext>
                </a:extLst>
              </a:tr>
              <a:tr h="4696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smtClean="0">
                          <a:ea typeface="Arial Unicode MS" pitchFamily="34" charset="-128"/>
                          <a:cs typeface="Arial Unicode MS" pitchFamily="34" charset="-128"/>
                        </a:rPr>
                        <a:t>Chronischer  Spannungskopfschmerz</a:t>
                      </a:r>
                      <a:endParaRPr lang="de-DE" sz="1200" dirty="0"/>
                    </a:p>
                  </a:txBody>
                  <a:tcPr marL="91443" marR="91443" marT="45704" marB="4570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altLang="de-DE" sz="1200" b="1" dirty="0" err="1" smtClean="0">
                          <a:ea typeface="Arial Unicode MS" pitchFamily="34" charset="-128"/>
                          <a:cs typeface="Arial Unicode MS" pitchFamily="34" charset="-128"/>
                        </a:rPr>
                        <a:t>Trizyklische</a:t>
                      </a:r>
                      <a:r>
                        <a:rPr lang="de-DE" altLang="de-DE" sz="1200" b="1" dirty="0" smtClean="0">
                          <a:ea typeface="Arial Unicode MS" pitchFamily="34" charset="-128"/>
                          <a:cs typeface="Arial Unicode MS" pitchFamily="34" charset="-128"/>
                        </a:rPr>
                        <a:t> Antidepressiva</a:t>
                      </a:r>
                      <a:endParaRPr lang="en-US" altLang="de-DE" sz="1200" b="1" dirty="0" smtClean="0">
                        <a:ea typeface="Arial Unicode MS" pitchFamily="34" charset="-128"/>
                        <a:cs typeface="Arial Unicode MS"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de-DE" sz="1200" b="1" dirty="0" smtClean="0">
                        <a:ea typeface="Arial Unicode MS" pitchFamily="34" charset="-128"/>
                        <a:cs typeface="Arial Unicode MS" pitchFamily="34" charset="-128"/>
                      </a:endParaRPr>
                    </a:p>
                  </a:txBody>
                  <a:tcPr marL="91443" marR="91443" marT="45704" marB="45704"/>
                </a:tc>
                <a:tc>
                  <a:txBody>
                    <a:bodyPr/>
                    <a:lstStyle/>
                    <a:p>
                      <a:pPr algn="ctr" eaLnBrk="1" hangingPunct="1">
                        <a:buFont typeface="Wingdings" pitchFamily="2" charset="2"/>
                        <a:buNone/>
                      </a:pPr>
                      <a:r>
                        <a:rPr lang="de-DE" altLang="de-DE" sz="1200" b="1" dirty="0" err="1" smtClean="0"/>
                        <a:t>Amitriptylin</a:t>
                      </a:r>
                      <a:r>
                        <a:rPr lang="de-DE" altLang="de-DE" sz="1200" b="1" dirty="0" smtClean="0"/>
                        <a:t>, </a:t>
                      </a:r>
                      <a:r>
                        <a:rPr lang="de-DE" altLang="de-DE" sz="1200" b="1" dirty="0" err="1" smtClean="0"/>
                        <a:t>Imipramin</a:t>
                      </a:r>
                      <a:endParaRPr lang="en-US" altLang="de-DE" sz="1200" b="1" dirty="0" smtClean="0"/>
                    </a:p>
                  </a:txBody>
                  <a:tcPr marL="91443" marR="91443" marT="45704" marB="45704"/>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3268783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el 1"/>
          <p:cNvSpPr>
            <a:spLocks noGrp="1"/>
          </p:cNvSpPr>
          <p:nvPr>
            <p:ph type="title"/>
          </p:nvPr>
        </p:nvSpPr>
        <p:spPr/>
        <p:txBody>
          <a:bodyPr/>
          <a:lstStyle/>
          <a:p>
            <a:r>
              <a:rPr lang="de-DE" altLang="de-DE" smtClean="0"/>
              <a:t>Cannabinoide</a:t>
            </a:r>
          </a:p>
        </p:txBody>
      </p:sp>
      <p:sp>
        <p:nvSpPr>
          <p:cNvPr id="5" name="Inhaltsplatzhalter 4"/>
          <p:cNvSpPr>
            <a:spLocks noGrp="1"/>
          </p:cNvSpPr>
          <p:nvPr>
            <p:ph idx="1"/>
          </p:nvPr>
        </p:nvSpPr>
        <p:spPr>
          <a:xfrm>
            <a:off x="390698" y="1603606"/>
            <a:ext cx="10076526" cy="4114800"/>
          </a:xfrm>
        </p:spPr>
        <p:txBody>
          <a:bodyPr>
            <a:noAutofit/>
          </a:bodyPr>
          <a:lstStyle/>
          <a:p>
            <a:pPr marL="0" indent="0">
              <a:buNone/>
              <a:defRPr/>
            </a:pPr>
            <a:r>
              <a:rPr lang="de-DE" dirty="0">
                <a:latin typeface="Tahoma" panose="020B0604030504040204" pitchFamily="34" charset="0"/>
                <a:ea typeface="Tahoma" panose="020B0604030504040204" pitchFamily="34" charset="0"/>
                <a:cs typeface="Tahoma" panose="020B0604030504040204" pitchFamily="34" charset="0"/>
              </a:rPr>
              <a:t>60 verschiedene </a:t>
            </a:r>
            <a:r>
              <a:rPr lang="de-DE" dirty="0" err="1">
                <a:latin typeface="Tahoma" panose="020B0604030504040204" pitchFamily="34" charset="0"/>
                <a:ea typeface="Tahoma" panose="020B0604030504040204" pitchFamily="34" charset="0"/>
                <a:cs typeface="Tahoma" panose="020B0604030504040204" pitchFamily="34" charset="0"/>
              </a:rPr>
              <a:t>Cannabinoide</a:t>
            </a:r>
            <a:r>
              <a:rPr lang="de-DE" dirty="0">
                <a:latin typeface="Tahoma" panose="020B0604030504040204" pitchFamily="34" charset="0"/>
                <a:ea typeface="Tahoma" panose="020B0604030504040204" pitchFamily="34" charset="0"/>
                <a:cs typeface="Tahoma" panose="020B0604030504040204" pitchFamily="34" charset="0"/>
              </a:rPr>
              <a:t> in der Cannabispflanze: </a:t>
            </a:r>
          </a:p>
          <a:p>
            <a:pPr>
              <a:defRPr/>
            </a:pPr>
            <a:r>
              <a:rPr lang="de-DE" b="1" dirty="0">
                <a:latin typeface="Tahoma" panose="020B0604030504040204" pitchFamily="34" charset="0"/>
                <a:ea typeface="Tahoma" panose="020B0604030504040204" pitchFamily="34" charset="0"/>
                <a:cs typeface="Tahoma" panose="020B0604030504040204" pitchFamily="34" charset="0"/>
              </a:rPr>
              <a:t>angenehm erlebte Wirkung von Cannabis</a:t>
            </a:r>
            <a:r>
              <a:rPr lang="de-DE" dirty="0">
                <a:latin typeface="Tahoma" panose="020B0604030504040204" pitchFamily="34" charset="0"/>
                <a:ea typeface="Tahoma" panose="020B0604030504040204" pitchFamily="34" charset="0"/>
                <a:cs typeface="Tahoma" panose="020B0604030504040204" pitchFamily="34" charset="0"/>
              </a:rPr>
              <a:t>:</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Anhebung der Stimmung</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Gefühl der Entspannung und des Wohlbefindens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heiteres Gefühl, verbunden mit einem gesteigerten Kommunikationsbedürfnis</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Akustische und visuelle Sinneswahrnehmungen können intensiviert </a:t>
            </a:r>
            <a:r>
              <a:rPr lang="de-DE" dirty="0" smtClean="0">
                <a:latin typeface="Tahoma" panose="020B0604030504040204" pitchFamily="34" charset="0"/>
                <a:ea typeface="Tahoma" panose="020B0604030504040204" pitchFamily="34" charset="0"/>
                <a:cs typeface="Tahoma" panose="020B0604030504040204" pitchFamily="34" charset="0"/>
              </a:rPr>
              <a:t>werden</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Wirkt auf das Belohnungszentrum und das Dopamin-System</a:t>
            </a:r>
            <a:endParaRPr lang="de-DE" dirty="0">
              <a:latin typeface="Tahoma" panose="020B0604030504040204" pitchFamily="34" charset="0"/>
              <a:ea typeface="Tahoma" panose="020B0604030504040204" pitchFamily="34" charset="0"/>
              <a:cs typeface="Tahoma" panose="020B0604030504040204" pitchFamily="34" charset="0"/>
            </a:endParaRPr>
          </a:p>
          <a:p>
            <a:pPr>
              <a:defRPr/>
            </a:pPr>
            <a:r>
              <a:rPr lang="de-DE" b="1" dirty="0">
                <a:latin typeface="Tahoma" panose="020B0604030504040204" pitchFamily="34" charset="0"/>
                <a:ea typeface="Tahoma" panose="020B0604030504040204" pitchFamily="34" charset="0"/>
                <a:cs typeface="Tahoma" panose="020B0604030504040204" pitchFamily="34" charset="0"/>
              </a:rPr>
              <a:t>als unangenehm erlebte Wirkung von Cannabis</a:t>
            </a:r>
            <a:r>
              <a:rPr lang="de-DE" dirty="0">
                <a:latin typeface="Tahoma" panose="020B0604030504040204" pitchFamily="34" charset="0"/>
                <a:ea typeface="Tahoma" panose="020B0604030504040204" pitchFamily="34" charset="0"/>
                <a:cs typeface="Tahoma" panose="020B0604030504040204" pitchFamily="34" charset="0"/>
              </a:rPr>
              <a:t>: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niedergedrückte Stimmung</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psychomotorische Erregung</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Unruhe und Angst</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Panikreaktionen und Verwirrtheit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Verfolgungsphantasien bis hin zu paranoiden Wahnvorstellungen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schlechtere Lern- und </a:t>
            </a:r>
            <a:r>
              <a:rPr lang="de-DE" dirty="0" smtClean="0">
                <a:latin typeface="Tahoma" panose="020B0604030504040204" pitchFamily="34" charset="0"/>
                <a:ea typeface="Tahoma" panose="020B0604030504040204" pitchFamily="34" charset="0"/>
                <a:cs typeface="Tahoma" panose="020B0604030504040204" pitchFamily="34" charset="0"/>
              </a:rPr>
              <a:t>Gedächtnisleistungen</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Je nach Sorte ist die Wirkung unterschiedlich (C. </a:t>
            </a:r>
            <a:r>
              <a:rPr lang="de-DE" dirty="0" err="1" smtClean="0">
                <a:latin typeface="Tahoma" panose="020B0604030504040204" pitchFamily="34" charset="0"/>
                <a:ea typeface="Tahoma" panose="020B0604030504040204" pitchFamily="34" charset="0"/>
                <a:cs typeface="Tahoma" panose="020B0604030504040204" pitchFamily="34" charset="0"/>
              </a:rPr>
              <a:t>indica</a:t>
            </a:r>
            <a:r>
              <a:rPr lang="de-DE" dirty="0" smtClean="0">
                <a:latin typeface="Tahoma" panose="020B0604030504040204" pitchFamily="34" charset="0"/>
                <a:ea typeface="Tahoma" panose="020B0604030504040204" pitchFamily="34" charset="0"/>
                <a:cs typeface="Tahoma" panose="020B0604030504040204" pitchFamily="34" charset="0"/>
              </a:rPr>
              <a:t> hat mehr </a:t>
            </a:r>
            <a:r>
              <a:rPr lang="de-DE" dirty="0" err="1" smtClean="0">
                <a:latin typeface="Tahoma" panose="020B0604030504040204" pitchFamily="34" charset="0"/>
                <a:ea typeface="Tahoma" panose="020B0604030504040204" pitchFamily="34" charset="0"/>
                <a:cs typeface="Tahoma" panose="020B0604030504040204" pitchFamily="34" charset="0"/>
              </a:rPr>
              <a:t>Cannabidiol</a:t>
            </a:r>
            <a:r>
              <a:rPr lang="de-DE" dirty="0" smtClean="0">
                <a:latin typeface="Tahoma" panose="020B0604030504040204" pitchFamily="34" charset="0"/>
                <a:ea typeface="Tahoma" panose="020B0604030504040204" pitchFamily="34" charset="0"/>
                <a:cs typeface="Tahoma" panose="020B0604030504040204" pitchFamily="34" charset="0"/>
              </a:rPr>
              <a:t>, C. </a:t>
            </a:r>
            <a:r>
              <a:rPr lang="de-DE" dirty="0" err="1" smtClean="0">
                <a:latin typeface="Tahoma" panose="020B0604030504040204" pitchFamily="34" charset="0"/>
                <a:ea typeface="Tahoma" panose="020B0604030504040204" pitchFamily="34" charset="0"/>
                <a:cs typeface="Tahoma" panose="020B0604030504040204" pitchFamily="34" charset="0"/>
              </a:rPr>
              <a:t>sativa</a:t>
            </a:r>
            <a:r>
              <a:rPr lang="de-DE" dirty="0" smtClean="0">
                <a:latin typeface="Tahoma" panose="020B0604030504040204" pitchFamily="34" charset="0"/>
                <a:ea typeface="Tahoma" panose="020B0604030504040204" pitchFamily="34" charset="0"/>
                <a:cs typeface="Tahoma" panose="020B0604030504040204" pitchFamily="34" charset="0"/>
              </a:rPr>
              <a:t> mehr THC) männliche Pflanzen weniger THC als weibliche Pflanzen) THC entsteht erst durch Erhitzen aus THCA.</a:t>
            </a:r>
            <a:endParaRPr lang="de-DE" dirty="0">
              <a:latin typeface="Tahoma" panose="020B0604030504040204" pitchFamily="34" charset="0"/>
              <a:ea typeface="Tahoma" panose="020B0604030504040204" pitchFamily="34" charset="0"/>
              <a:cs typeface="Tahoma" panose="020B0604030504040204" pitchFamily="34" charset="0"/>
            </a:endParaRPr>
          </a:p>
          <a:p>
            <a:pPr>
              <a:defRPr/>
            </a:pPr>
            <a:endParaRPr lang="de-D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531173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Wo wirkt Cannabis</a:t>
            </a:r>
            <a:endParaRPr lang="de-DE" dirty="0"/>
          </a:p>
        </p:txBody>
      </p:sp>
      <p:sp>
        <p:nvSpPr>
          <p:cNvPr id="3" name="Inhaltsplatzhalter 2"/>
          <p:cNvSpPr>
            <a:spLocks noGrp="1"/>
          </p:cNvSpPr>
          <p:nvPr>
            <p:ph idx="1"/>
          </p:nvPr>
        </p:nvSpPr>
        <p:spPr/>
        <p:txBody>
          <a:bodyPr/>
          <a:lstStyle/>
          <a:p>
            <a:r>
              <a:rPr lang="de-DE" dirty="0" smtClean="0"/>
              <a:t>THC bindet am CB1-Rezeptor im Gehirn (Frontalhirn, Hippocampus)</a:t>
            </a:r>
          </a:p>
          <a:p>
            <a:r>
              <a:rPr lang="de-DE" dirty="0" smtClean="0"/>
              <a:t>Verdrängt die körpereigenen </a:t>
            </a:r>
            <a:r>
              <a:rPr lang="de-DE" dirty="0" err="1" smtClean="0"/>
              <a:t>Endocannabinoide</a:t>
            </a:r>
            <a:r>
              <a:rPr lang="de-DE" dirty="0" smtClean="0"/>
              <a:t> wie </a:t>
            </a:r>
            <a:r>
              <a:rPr lang="de-DE" dirty="0" err="1" smtClean="0"/>
              <a:t>Anandamin</a:t>
            </a:r>
            <a:endParaRPr lang="de-DE" dirty="0" smtClean="0"/>
          </a:p>
          <a:p>
            <a:r>
              <a:rPr lang="de-DE" dirty="0" smtClean="0"/>
              <a:t>Über den CB1-Rezeptor werden die Neurotransmitter GABA (Angsthemmung), Glutamat und das Glückshormon Dopamin aktiviert</a:t>
            </a:r>
          </a:p>
          <a:p>
            <a:r>
              <a:rPr lang="de-DE" dirty="0" smtClean="0"/>
              <a:t>CB2-Rezeptor im Immunsystem spielen wohl bei Immunreaktionen wie Entzündungen eine Rolle (ist noch unklar)</a:t>
            </a:r>
          </a:p>
          <a:p>
            <a:r>
              <a:rPr lang="de-DE" dirty="0"/>
              <a:t>„Überangebot“ vermindert Produktion körpereigener Substanzen z.B. Dopamin und körpereigene </a:t>
            </a:r>
            <a:r>
              <a:rPr lang="de-DE" dirty="0" err="1"/>
              <a:t>Cannabinoide</a:t>
            </a:r>
            <a:r>
              <a:rPr lang="de-DE" dirty="0"/>
              <a:t> (</a:t>
            </a:r>
            <a:r>
              <a:rPr lang="de-DE" dirty="0" err="1"/>
              <a:t>Anandamide</a:t>
            </a:r>
            <a:r>
              <a:rPr lang="de-DE" dirty="0"/>
              <a:t>) </a:t>
            </a:r>
          </a:p>
          <a:p>
            <a:endParaRPr lang="de-DE" dirty="0"/>
          </a:p>
        </p:txBody>
      </p:sp>
    </p:spTree>
    <p:extLst>
      <p:ext uri="{BB962C8B-B14F-4D97-AF65-F5344CB8AC3E}">
        <p14:creationId xmlns:p14="http://schemas.microsoft.com/office/powerpoint/2010/main" val="3107125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Stellung von Cannabis</a:t>
            </a:r>
            <a:endParaRPr lang="de-DE" dirty="0"/>
          </a:p>
        </p:txBody>
      </p:sp>
      <p:sp>
        <p:nvSpPr>
          <p:cNvPr id="3" name="Inhaltsplatzhalter 2"/>
          <p:cNvSpPr>
            <a:spLocks noGrp="1"/>
          </p:cNvSpPr>
          <p:nvPr>
            <p:ph idx="1"/>
          </p:nvPr>
        </p:nvSpPr>
        <p:spPr/>
        <p:txBody>
          <a:bodyPr/>
          <a:lstStyle/>
          <a:p>
            <a:r>
              <a:rPr lang="de-DE" dirty="0" err="1"/>
              <a:t>Cannabinoide</a:t>
            </a:r>
            <a:r>
              <a:rPr lang="de-DE" dirty="0"/>
              <a:t> werden in einer kanadischen Leitlinie als antineuropathische Therapieoption genannt. </a:t>
            </a:r>
          </a:p>
          <a:p>
            <a:r>
              <a:rPr lang="de-DE" dirty="0"/>
              <a:t>In der amerikanischen Leitlinie werden </a:t>
            </a:r>
            <a:r>
              <a:rPr lang="de-DE" dirty="0" err="1"/>
              <a:t>Cannabinoide</a:t>
            </a:r>
            <a:r>
              <a:rPr lang="de-DE" dirty="0"/>
              <a:t> bei Spastik und MS sowie bei zentralem Schmerz empfohlen. </a:t>
            </a:r>
          </a:p>
          <a:p>
            <a:r>
              <a:rPr lang="de-DE" dirty="0" smtClean="0"/>
              <a:t>Es </a:t>
            </a:r>
            <a:r>
              <a:rPr lang="de-DE" dirty="0"/>
              <a:t>liegt eine schwache Evidenz für </a:t>
            </a:r>
            <a:r>
              <a:rPr lang="de-DE" dirty="0" err="1"/>
              <a:t>Cannabinoide</a:t>
            </a:r>
            <a:r>
              <a:rPr lang="de-DE" dirty="0"/>
              <a:t> bei </a:t>
            </a:r>
            <a:r>
              <a:rPr lang="de-DE" dirty="0" err="1" smtClean="0"/>
              <a:t>Fibromyalgiesyndrom</a:t>
            </a:r>
            <a:r>
              <a:rPr lang="de-DE" dirty="0" smtClean="0"/>
              <a:t> </a:t>
            </a:r>
            <a:r>
              <a:rPr lang="de-DE" dirty="0"/>
              <a:t>und rheumatoider </a:t>
            </a:r>
            <a:r>
              <a:rPr lang="de-DE" dirty="0" smtClean="0"/>
              <a:t>Arthritis </a:t>
            </a:r>
            <a:r>
              <a:rPr lang="de-DE" dirty="0"/>
              <a:t>vor. </a:t>
            </a:r>
            <a:endParaRPr lang="de-DE" dirty="0" smtClean="0"/>
          </a:p>
          <a:p>
            <a:r>
              <a:rPr lang="de-DE" dirty="0" smtClean="0"/>
              <a:t>Bei </a:t>
            </a:r>
            <a:r>
              <a:rPr lang="de-DE" dirty="0" err="1" smtClean="0"/>
              <a:t>chemotherapieinduzierter</a:t>
            </a:r>
            <a:r>
              <a:rPr lang="de-DE" dirty="0" smtClean="0"/>
              <a:t> Übelkeit/Erbrechen ist die Datenlage heterogen </a:t>
            </a:r>
            <a:r>
              <a:rPr lang="de-DE" dirty="0"/>
              <a:t>und inkonsistent </a:t>
            </a:r>
            <a:endParaRPr lang="de-DE" dirty="0" smtClean="0"/>
          </a:p>
          <a:p>
            <a:r>
              <a:rPr lang="de-DE" dirty="0" smtClean="0"/>
              <a:t>Studien legen die Wirkung </a:t>
            </a:r>
            <a:r>
              <a:rPr lang="de-DE" dirty="0"/>
              <a:t>von </a:t>
            </a:r>
            <a:r>
              <a:rPr lang="de-DE" dirty="0" err="1"/>
              <a:t>Cannabinoiden</a:t>
            </a:r>
            <a:r>
              <a:rPr lang="de-DE" dirty="0"/>
              <a:t> auf </a:t>
            </a:r>
            <a:r>
              <a:rPr lang="de-DE" dirty="0" smtClean="0"/>
              <a:t>schmerzhafte Spastik nahe</a:t>
            </a:r>
          </a:p>
          <a:p>
            <a:r>
              <a:rPr lang="de-DE" dirty="0" smtClean="0"/>
              <a:t>Studien sprechen dafür, dass </a:t>
            </a:r>
            <a:r>
              <a:rPr lang="de-DE" dirty="0"/>
              <a:t>die Schlafqualität durch </a:t>
            </a:r>
            <a:r>
              <a:rPr lang="de-DE" dirty="0" err="1"/>
              <a:t>Cannabinoide</a:t>
            </a:r>
            <a:r>
              <a:rPr lang="de-DE" dirty="0"/>
              <a:t> </a:t>
            </a:r>
            <a:r>
              <a:rPr lang="de-DE" dirty="0" smtClean="0"/>
              <a:t>signifikant </a:t>
            </a:r>
            <a:r>
              <a:rPr lang="de-DE" dirty="0"/>
              <a:t>gebessert werden </a:t>
            </a:r>
            <a:r>
              <a:rPr lang="de-DE" dirty="0" smtClean="0"/>
              <a:t>kann </a:t>
            </a:r>
            <a:endParaRPr lang="de-DE" dirty="0"/>
          </a:p>
        </p:txBody>
      </p:sp>
    </p:spTree>
    <p:extLst>
      <p:ext uri="{BB962C8B-B14F-4D97-AF65-F5344CB8AC3E}">
        <p14:creationId xmlns:p14="http://schemas.microsoft.com/office/powerpoint/2010/main" val="890378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Praxisleitlinie der DGS</a:t>
            </a:r>
            <a:endParaRPr lang="de-DE" dirty="0"/>
          </a:p>
        </p:txBody>
      </p:sp>
      <p:sp>
        <p:nvSpPr>
          <p:cNvPr id="3" name="Inhaltsplatzhalter 2"/>
          <p:cNvSpPr>
            <a:spLocks noGrp="1"/>
          </p:cNvSpPr>
          <p:nvPr>
            <p:ph idx="1"/>
          </p:nvPr>
        </p:nvSpPr>
        <p:spPr>
          <a:xfrm>
            <a:off x="677333" y="1330036"/>
            <a:ext cx="9231437" cy="5527963"/>
          </a:xfrm>
        </p:spPr>
        <p:txBody>
          <a:bodyPr>
            <a:normAutofit/>
          </a:bodyPr>
          <a:lstStyle/>
          <a:p>
            <a:pPr marL="0" indent="0">
              <a:buNone/>
            </a:pPr>
            <a:r>
              <a:rPr lang="de-DE" b="1" dirty="0">
                <a:solidFill>
                  <a:srgbClr val="C00000"/>
                </a:solidFill>
              </a:rPr>
              <a:t>Mit </a:t>
            </a:r>
            <a:r>
              <a:rPr lang="de-DE" b="1" dirty="0" err="1">
                <a:solidFill>
                  <a:srgbClr val="C00000"/>
                </a:solidFill>
              </a:rPr>
              <a:t>Cannabinoiden</a:t>
            </a:r>
            <a:r>
              <a:rPr lang="de-DE" b="1" dirty="0">
                <a:solidFill>
                  <a:srgbClr val="C00000"/>
                </a:solidFill>
              </a:rPr>
              <a:t> werden Symptome behandelt, nicht eine Grunderkrankung</a:t>
            </a:r>
            <a:r>
              <a:rPr lang="de-DE" b="1" dirty="0" smtClean="0">
                <a:solidFill>
                  <a:srgbClr val="C00000"/>
                </a:solidFill>
              </a:rPr>
              <a:t>.</a:t>
            </a:r>
          </a:p>
          <a:p>
            <a:pPr marL="0" indent="0">
              <a:buNone/>
            </a:pPr>
            <a:r>
              <a:rPr lang="de-DE" b="1" dirty="0" smtClean="0">
                <a:solidFill>
                  <a:srgbClr val="C00000"/>
                </a:solidFill>
              </a:rPr>
              <a:t>Eine </a:t>
            </a:r>
            <a:r>
              <a:rPr lang="de-DE" b="1" dirty="0">
                <a:solidFill>
                  <a:srgbClr val="C00000"/>
                </a:solidFill>
              </a:rPr>
              <a:t>Monotherapie mit </a:t>
            </a:r>
            <a:r>
              <a:rPr lang="de-DE" b="1" dirty="0" err="1">
                <a:solidFill>
                  <a:srgbClr val="C00000"/>
                </a:solidFill>
              </a:rPr>
              <a:t>Cannabinoiden</a:t>
            </a:r>
            <a:r>
              <a:rPr lang="de-DE" b="1" dirty="0">
                <a:solidFill>
                  <a:srgbClr val="C00000"/>
                </a:solidFill>
              </a:rPr>
              <a:t> wird nicht empfohlen, sondern es </a:t>
            </a:r>
            <a:r>
              <a:rPr lang="de-DE" b="1" dirty="0" smtClean="0">
                <a:solidFill>
                  <a:srgbClr val="C00000"/>
                </a:solidFill>
              </a:rPr>
              <a:t>handelt </a:t>
            </a:r>
            <a:r>
              <a:rPr lang="de-DE" b="1" dirty="0">
                <a:solidFill>
                  <a:srgbClr val="C00000"/>
                </a:solidFill>
              </a:rPr>
              <a:t>sich regelhaft um eine </a:t>
            </a:r>
            <a:r>
              <a:rPr lang="de-DE" b="1" dirty="0" smtClean="0">
                <a:solidFill>
                  <a:srgbClr val="C00000"/>
                </a:solidFill>
              </a:rPr>
              <a:t>additive Therapie </a:t>
            </a:r>
            <a:r>
              <a:rPr lang="de-DE" b="1" dirty="0">
                <a:solidFill>
                  <a:srgbClr val="C00000"/>
                </a:solidFill>
              </a:rPr>
              <a:t>in der laufenden </a:t>
            </a:r>
            <a:r>
              <a:rPr lang="de-DE" b="1" dirty="0" smtClean="0">
                <a:solidFill>
                  <a:srgbClr val="C00000"/>
                </a:solidFill>
              </a:rPr>
              <a:t>Medikation</a:t>
            </a:r>
            <a:endParaRPr lang="de-DE" dirty="0" smtClean="0"/>
          </a:p>
          <a:p>
            <a:r>
              <a:rPr lang="de-DE" dirty="0" smtClean="0"/>
              <a:t>Die </a:t>
            </a:r>
            <a:r>
              <a:rPr lang="de-DE" dirty="0"/>
              <a:t>Indikation </a:t>
            </a:r>
            <a:r>
              <a:rPr lang="de-DE" b="1" dirty="0"/>
              <a:t>Spastik bei Multipler Sklerose (MS) und schmerz- hafte Spastik </a:t>
            </a:r>
            <a:r>
              <a:rPr lang="de-DE" dirty="0"/>
              <a:t>ist eine </a:t>
            </a:r>
            <a:r>
              <a:rPr lang="de-DE" u="sng" dirty="0"/>
              <a:t>mögliche</a:t>
            </a:r>
            <a:r>
              <a:rPr lang="de-DE" dirty="0"/>
              <a:t> Indikation für die Verordnung von </a:t>
            </a:r>
            <a:r>
              <a:rPr lang="de-DE" dirty="0" err="1"/>
              <a:t>Cannabinoiden</a:t>
            </a:r>
            <a:r>
              <a:rPr lang="de-DE" dirty="0"/>
              <a:t>. </a:t>
            </a:r>
            <a:r>
              <a:rPr lang="de-DE" dirty="0">
                <a:solidFill>
                  <a:srgbClr val="FF0000"/>
                </a:solidFill>
              </a:rPr>
              <a:t>Evidenz Grad </a:t>
            </a:r>
            <a:r>
              <a:rPr lang="de-DE" dirty="0" smtClean="0">
                <a:solidFill>
                  <a:srgbClr val="FF0000"/>
                </a:solidFill>
              </a:rPr>
              <a:t>A </a:t>
            </a:r>
            <a:r>
              <a:rPr lang="de-DE" dirty="0" smtClean="0">
                <a:solidFill>
                  <a:schemeClr val="tx1"/>
                </a:solidFill>
              </a:rPr>
              <a:t>(Literatur guter Qualität)</a:t>
            </a:r>
            <a:endParaRPr lang="de-DE" dirty="0"/>
          </a:p>
          <a:p>
            <a:r>
              <a:rPr lang="de-DE" dirty="0" smtClean="0"/>
              <a:t>Die </a:t>
            </a:r>
            <a:r>
              <a:rPr lang="de-DE" dirty="0" smtClean="0"/>
              <a:t>Indikation </a:t>
            </a:r>
            <a:r>
              <a:rPr lang="de-DE" b="1" dirty="0"/>
              <a:t>chronischer Schmerz </a:t>
            </a:r>
            <a:r>
              <a:rPr lang="de-DE" dirty="0"/>
              <a:t>ist eine </a:t>
            </a:r>
            <a:r>
              <a:rPr lang="de-DE" u="sng" dirty="0"/>
              <a:t>mögliche</a:t>
            </a:r>
            <a:r>
              <a:rPr lang="de-DE" dirty="0"/>
              <a:t> </a:t>
            </a:r>
            <a:r>
              <a:rPr lang="de-DE" dirty="0" smtClean="0"/>
              <a:t>Indikation </a:t>
            </a:r>
            <a:r>
              <a:rPr lang="de-DE" dirty="0"/>
              <a:t>für die Verordnung von </a:t>
            </a:r>
            <a:r>
              <a:rPr lang="de-DE" dirty="0" err="1"/>
              <a:t>Cannabinoiden</a:t>
            </a:r>
            <a:r>
              <a:rPr lang="de-DE" dirty="0"/>
              <a:t>. </a:t>
            </a:r>
            <a:r>
              <a:rPr lang="de-DE" dirty="0" smtClean="0">
                <a:solidFill>
                  <a:srgbClr val="FF0000"/>
                </a:solidFill>
              </a:rPr>
              <a:t>Evidenz Grad </a:t>
            </a:r>
            <a:r>
              <a:rPr lang="de-DE" dirty="0" smtClean="0">
                <a:solidFill>
                  <a:srgbClr val="FF0000"/>
                </a:solidFill>
              </a:rPr>
              <a:t>A </a:t>
            </a:r>
          </a:p>
          <a:p>
            <a:r>
              <a:rPr lang="de-DE" dirty="0" smtClean="0"/>
              <a:t>Die </a:t>
            </a:r>
            <a:r>
              <a:rPr lang="de-DE" dirty="0" smtClean="0"/>
              <a:t>Indikation </a:t>
            </a:r>
            <a:r>
              <a:rPr lang="de-DE" b="1" dirty="0"/>
              <a:t>Tumorschmerz </a:t>
            </a:r>
            <a:r>
              <a:rPr lang="de-DE" dirty="0"/>
              <a:t>ist eine </a:t>
            </a:r>
            <a:r>
              <a:rPr lang="de-DE" u="sng" dirty="0"/>
              <a:t>mögliche</a:t>
            </a:r>
            <a:r>
              <a:rPr lang="de-DE" dirty="0"/>
              <a:t> </a:t>
            </a:r>
            <a:r>
              <a:rPr lang="de-DE" dirty="0" smtClean="0"/>
              <a:t>Indikation </a:t>
            </a:r>
            <a:r>
              <a:rPr lang="de-DE" dirty="0"/>
              <a:t>für die Verordnung von </a:t>
            </a:r>
            <a:r>
              <a:rPr lang="de-DE" dirty="0" err="1"/>
              <a:t>Cannabinoiden</a:t>
            </a:r>
            <a:r>
              <a:rPr lang="de-DE" dirty="0"/>
              <a:t>. </a:t>
            </a:r>
            <a:r>
              <a:rPr lang="de-DE" dirty="0">
                <a:solidFill>
                  <a:srgbClr val="FF0000"/>
                </a:solidFill>
              </a:rPr>
              <a:t>Evidenz Grad </a:t>
            </a:r>
            <a:r>
              <a:rPr lang="de-DE" dirty="0" smtClean="0">
                <a:solidFill>
                  <a:srgbClr val="FF0000"/>
                </a:solidFill>
              </a:rPr>
              <a:t>A</a:t>
            </a:r>
            <a:endParaRPr lang="de-DE" dirty="0" smtClean="0"/>
          </a:p>
          <a:p>
            <a:r>
              <a:rPr lang="de-DE" dirty="0"/>
              <a:t>Die </a:t>
            </a:r>
            <a:r>
              <a:rPr lang="de-DE" dirty="0" smtClean="0"/>
              <a:t>Indikation </a:t>
            </a:r>
            <a:r>
              <a:rPr lang="de-DE" b="1" dirty="0" smtClean="0"/>
              <a:t>nicht-Tumorbedingter </a:t>
            </a:r>
            <a:r>
              <a:rPr lang="de-DE" b="1" dirty="0"/>
              <a:t>Schmerz </a:t>
            </a:r>
            <a:r>
              <a:rPr lang="de-DE" dirty="0"/>
              <a:t>ist eine </a:t>
            </a:r>
            <a:r>
              <a:rPr lang="de-DE" u="sng" dirty="0"/>
              <a:t>mögliche</a:t>
            </a:r>
            <a:r>
              <a:rPr lang="de-DE" dirty="0"/>
              <a:t> </a:t>
            </a:r>
            <a:r>
              <a:rPr lang="de-DE" dirty="0" smtClean="0"/>
              <a:t>Indikation </a:t>
            </a:r>
            <a:r>
              <a:rPr lang="de-DE" dirty="0"/>
              <a:t>für die Verordnung von </a:t>
            </a:r>
            <a:r>
              <a:rPr lang="de-DE" dirty="0" err="1"/>
              <a:t>Cannabinoiden</a:t>
            </a:r>
            <a:r>
              <a:rPr lang="de-DE" dirty="0"/>
              <a:t>. </a:t>
            </a:r>
            <a:r>
              <a:rPr lang="de-DE" dirty="0">
                <a:solidFill>
                  <a:srgbClr val="FF0000"/>
                </a:solidFill>
              </a:rPr>
              <a:t>Evidenz Grad </a:t>
            </a:r>
            <a:r>
              <a:rPr lang="de-DE" dirty="0" smtClean="0">
                <a:solidFill>
                  <a:srgbClr val="FF0000"/>
                </a:solidFill>
              </a:rPr>
              <a:t>A</a:t>
            </a:r>
            <a:endParaRPr lang="de-DE" dirty="0" smtClean="0"/>
          </a:p>
          <a:p>
            <a:r>
              <a:rPr lang="de-DE" dirty="0"/>
              <a:t>Die </a:t>
            </a:r>
            <a:r>
              <a:rPr lang="de-DE" dirty="0" smtClean="0"/>
              <a:t>Indikation </a:t>
            </a:r>
            <a:r>
              <a:rPr lang="de-DE" b="1" dirty="0"/>
              <a:t>neuropathischer Schmerz </a:t>
            </a:r>
            <a:r>
              <a:rPr lang="de-DE" dirty="0"/>
              <a:t>ist eine </a:t>
            </a:r>
            <a:r>
              <a:rPr lang="de-DE" u="sng" dirty="0"/>
              <a:t>mögliche</a:t>
            </a:r>
            <a:r>
              <a:rPr lang="de-DE" dirty="0"/>
              <a:t> </a:t>
            </a:r>
            <a:r>
              <a:rPr lang="de-DE" dirty="0" smtClean="0"/>
              <a:t>Indikation </a:t>
            </a:r>
            <a:r>
              <a:rPr lang="de-DE" dirty="0"/>
              <a:t>für die Verordnung von </a:t>
            </a:r>
            <a:r>
              <a:rPr lang="de-DE" dirty="0" err="1"/>
              <a:t>Cannabinoiden</a:t>
            </a:r>
            <a:r>
              <a:rPr lang="de-DE" dirty="0"/>
              <a:t>. </a:t>
            </a:r>
            <a:r>
              <a:rPr lang="de-DE" dirty="0">
                <a:solidFill>
                  <a:srgbClr val="FF0000"/>
                </a:solidFill>
              </a:rPr>
              <a:t>Evidenz Grad </a:t>
            </a:r>
            <a:r>
              <a:rPr lang="de-DE" dirty="0" smtClean="0">
                <a:solidFill>
                  <a:srgbClr val="FF0000"/>
                </a:solidFill>
              </a:rPr>
              <a:t>A</a:t>
            </a:r>
            <a:endParaRPr lang="de-DE" dirty="0" smtClean="0"/>
          </a:p>
          <a:p>
            <a:endParaRPr lang="de-DE" dirty="0"/>
          </a:p>
        </p:txBody>
      </p:sp>
    </p:spTree>
    <p:extLst>
      <p:ext uri="{BB962C8B-B14F-4D97-AF65-F5344CB8AC3E}">
        <p14:creationId xmlns:p14="http://schemas.microsoft.com/office/powerpoint/2010/main" val="27210458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normAutofit fontScale="92500" lnSpcReduction="20000"/>
          </a:bodyPr>
          <a:lstStyle/>
          <a:p>
            <a:r>
              <a:rPr lang="de-DE" dirty="0"/>
              <a:t>Die Indikation </a:t>
            </a:r>
            <a:r>
              <a:rPr lang="de-DE" b="1" dirty="0"/>
              <a:t>Chemotherapie-bedingte Übelkeit und Erbrechen </a:t>
            </a:r>
            <a:r>
              <a:rPr lang="de-DE" dirty="0"/>
              <a:t>ist eine </a:t>
            </a:r>
            <a:r>
              <a:rPr lang="de-DE" u="sng" dirty="0"/>
              <a:t>mögliche</a:t>
            </a:r>
            <a:r>
              <a:rPr lang="de-DE" dirty="0"/>
              <a:t> Indikation für die Verordnung von </a:t>
            </a:r>
            <a:r>
              <a:rPr lang="de-DE" dirty="0" err="1"/>
              <a:t>Cannabinoiden</a:t>
            </a:r>
            <a:r>
              <a:rPr lang="de-DE" dirty="0"/>
              <a:t> </a:t>
            </a:r>
            <a:r>
              <a:rPr lang="de-DE" dirty="0">
                <a:solidFill>
                  <a:srgbClr val="FF0000"/>
                </a:solidFill>
              </a:rPr>
              <a:t>Evidenz Grad B</a:t>
            </a:r>
            <a:endParaRPr lang="de-DE" dirty="0"/>
          </a:p>
          <a:p>
            <a:r>
              <a:rPr lang="de-DE" dirty="0"/>
              <a:t>Die Indikation </a:t>
            </a:r>
            <a:r>
              <a:rPr lang="de-DE" b="1" dirty="0"/>
              <a:t>Untergewicht/Appetitlosigkeit/Kachexie </a:t>
            </a:r>
            <a:r>
              <a:rPr lang="de-DE" dirty="0"/>
              <a:t>ist eine </a:t>
            </a:r>
            <a:r>
              <a:rPr lang="de-DE" u="sng" dirty="0"/>
              <a:t>mögliche</a:t>
            </a:r>
            <a:r>
              <a:rPr lang="de-DE" dirty="0"/>
              <a:t> Indikation für die Verordnung von </a:t>
            </a:r>
            <a:r>
              <a:rPr lang="de-DE" dirty="0" err="1"/>
              <a:t>Cannabinoiden</a:t>
            </a:r>
            <a:r>
              <a:rPr lang="de-DE" dirty="0"/>
              <a:t>, insbesondere bei HIV-Patienten. </a:t>
            </a:r>
            <a:r>
              <a:rPr lang="de-DE" dirty="0">
                <a:solidFill>
                  <a:srgbClr val="FF0000"/>
                </a:solidFill>
              </a:rPr>
              <a:t>Evidenz Grad B</a:t>
            </a:r>
          </a:p>
          <a:p>
            <a:r>
              <a:rPr lang="de-DE" dirty="0"/>
              <a:t>Die Indikation </a:t>
            </a:r>
            <a:r>
              <a:rPr lang="de-DE" b="1" dirty="0"/>
              <a:t>viszeraler Schmerz </a:t>
            </a:r>
            <a:r>
              <a:rPr lang="de-DE" dirty="0"/>
              <a:t>ist eine </a:t>
            </a:r>
            <a:r>
              <a:rPr lang="de-DE" u="sng" dirty="0"/>
              <a:t>mögliche</a:t>
            </a:r>
            <a:r>
              <a:rPr lang="de-DE" dirty="0"/>
              <a:t> Indikation für einen Therapieversuch mit </a:t>
            </a:r>
            <a:r>
              <a:rPr lang="de-DE" dirty="0" err="1"/>
              <a:t>Cannabinoiden</a:t>
            </a:r>
            <a:r>
              <a:rPr lang="de-DE" dirty="0"/>
              <a:t> </a:t>
            </a:r>
            <a:r>
              <a:rPr lang="de-DE" dirty="0">
                <a:solidFill>
                  <a:srgbClr val="FF0000"/>
                </a:solidFill>
              </a:rPr>
              <a:t>Evidenz Grad B-C</a:t>
            </a:r>
            <a:endParaRPr lang="de-DE" dirty="0"/>
          </a:p>
          <a:p>
            <a:r>
              <a:rPr lang="de-DE" dirty="0"/>
              <a:t>Die Indikation </a:t>
            </a:r>
            <a:r>
              <a:rPr lang="de-DE" b="1" dirty="0"/>
              <a:t>Schlafstörung bei chronischem Schmerz </a:t>
            </a:r>
            <a:r>
              <a:rPr lang="de-DE" dirty="0"/>
              <a:t>ist eine </a:t>
            </a:r>
            <a:r>
              <a:rPr lang="de-DE" u="sng" dirty="0"/>
              <a:t>mögliche</a:t>
            </a:r>
            <a:r>
              <a:rPr lang="de-DE" dirty="0"/>
              <a:t> Indikation für die Verordnung von </a:t>
            </a:r>
            <a:r>
              <a:rPr lang="de-DE" dirty="0" err="1"/>
              <a:t>Cannabinoiden</a:t>
            </a:r>
            <a:r>
              <a:rPr lang="de-DE" dirty="0"/>
              <a:t>. </a:t>
            </a:r>
            <a:r>
              <a:rPr lang="de-DE" dirty="0">
                <a:solidFill>
                  <a:srgbClr val="FF0000"/>
                </a:solidFill>
              </a:rPr>
              <a:t>Evidenz Grad C </a:t>
            </a:r>
            <a:r>
              <a:rPr lang="de-DE" dirty="0">
                <a:solidFill>
                  <a:schemeClr val="tx1"/>
                </a:solidFill>
              </a:rPr>
              <a:t>(Literatur mit Berichten und Meinungen/klinische Erfahrungen)</a:t>
            </a:r>
            <a:endParaRPr lang="de-DE" dirty="0"/>
          </a:p>
          <a:p>
            <a:r>
              <a:rPr lang="de-DE" dirty="0"/>
              <a:t>Die Indikation </a:t>
            </a:r>
            <a:r>
              <a:rPr lang="de-DE" b="1" dirty="0"/>
              <a:t>rheumatologisch ausgelöster Schmerz, Muskelschmerz und Fibromyalgie </a:t>
            </a:r>
            <a:r>
              <a:rPr lang="de-DE" dirty="0"/>
              <a:t>ist eine </a:t>
            </a:r>
            <a:r>
              <a:rPr lang="de-DE" u="sng" dirty="0"/>
              <a:t>mögliche</a:t>
            </a:r>
            <a:r>
              <a:rPr lang="de-DE" dirty="0"/>
              <a:t> Indikation für die Verordnung von </a:t>
            </a:r>
            <a:r>
              <a:rPr lang="de-DE" dirty="0" err="1"/>
              <a:t>Cannabinoiden</a:t>
            </a:r>
            <a:r>
              <a:rPr lang="de-DE" dirty="0"/>
              <a:t> </a:t>
            </a:r>
            <a:r>
              <a:rPr lang="de-DE" dirty="0">
                <a:solidFill>
                  <a:srgbClr val="FF0000"/>
                </a:solidFill>
              </a:rPr>
              <a:t>Evidenz Grad C</a:t>
            </a:r>
            <a:endParaRPr lang="de-DE" dirty="0"/>
          </a:p>
          <a:p>
            <a:r>
              <a:rPr lang="de-DE" dirty="0"/>
              <a:t>Das </a:t>
            </a:r>
            <a:r>
              <a:rPr lang="de-DE" b="1" dirty="0" err="1"/>
              <a:t>Tourette</a:t>
            </a:r>
            <a:r>
              <a:rPr lang="de-DE" b="1" dirty="0"/>
              <a:t>-Syndrom </a:t>
            </a:r>
            <a:r>
              <a:rPr lang="de-DE" dirty="0"/>
              <a:t>ist eine </a:t>
            </a:r>
            <a:r>
              <a:rPr lang="de-DE" u="sng" dirty="0"/>
              <a:t>mögliche</a:t>
            </a:r>
            <a:r>
              <a:rPr lang="de-DE" dirty="0"/>
              <a:t> Indikation für die Verordnung eines </a:t>
            </a:r>
            <a:r>
              <a:rPr lang="de-DE" dirty="0" err="1"/>
              <a:t>Cannabinoids</a:t>
            </a:r>
            <a:r>
              <a:rPr lang="de-DE" dirty="0"/>
              <a:t> </a:t>
            </a:r>
            <a:r>
              <a:rPr lang="de-DE" dirty="0">
                <a:solidFill>
                  <a:srgbClr val="FF0000"/>
                </a:solidFill>
              </a:rPr>
              <a:t>Evidenz Grad C</a:t>
            </a:r>
            <a:endParaRPr lang="de-DE" dirty="0"/>
          </a:p>
          <a:p>
            <a:endParaRPr lang="de-DE" dirty="0"/>
          </a:p>
        </p:txBody>
      </p:sp>
    </p:spTree>
    <p:extLst>
      <p:ext uri="{BB962C8B-B14F-4D97-AF65-F5344CB8AC3E}">
        <p14:creationId xmlns:p14="http://schemas.microsoft.com/office/powerpoint/2010/main" val="1505714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keine </a:t>
            </a:r>
            <a:r>
              <a:rPr lang="de-DE" dirty="0"/>
              <a:t>oder eine zu </a:t>
            </a:r>
            <a:r>
              <a:rPr lang="de-DE" dirty="0" smtClean="0"/>
              <a:t>dürftige Studienlage</a:t>
            </a:r>
            <a:endParaRPr lang="de-DE" dirty="0"/>
          </a:p>
        </p:txBody>
      </p:sp>
      <p:sp>
        <p:nvSpPr>
          <p:cNvPr id="3" name="Inhaltsplatzhalter 2"/>
          <p:cNvSpPr>
            <a:spLocks noGrp="1"/>
          </p:cNvSpPr>
          <p:nvPr>
            <p:ph idx="1"/>
          </p:nvPr>
        </p:nvSpPr>
        <p:spPr/>
        <p:txBody>
          <a:bodyPr>
            <a:normAutofit fontScale="92500" lnSpcReduction="10000"/>
          </a:bodyPr>
          <a:lstStyle/>
          <a:p>
            <a:r>
              <a:rPr lang="de-DE" dirty="0" smtClean="0"/>
              <a:t>Blasendysfunktion</a:t>
            </a:r>
          </a:p>
          <a:p>
            <a:r>
              <a:rPr lang="de-DE" dirty="0" smtClean="0"/>
              <a:t>Epilepsie</a:t>
            </a:r>
          </a:p>
          <a:p>
            <a:r>
              <a:rPr lang="de-DE" dirty="0" smtClean="0"/>
              <a:t>Glaukom</a:t>
            </a:r>
          </a:p>
          <a:p>
            <a:r>
              <a:rPr lang="de-DE" dirty="0" smtClean="0"/>
              <a:t>Dystonie</a:t>
            </a:r>
          </a:p>
          <a:p>
            <a:r>
              <a:rPr lang="de-DE" dirty="0" smtClean="0"/>
              <a:t>Reizdarmsyndrom</a:t>
            </a:r>
          </a:p>
          <a:p>
            <a:r>
              <a:rPr lang="de-DE" dirty="0" smtClean="0"/>
              <a:t>Atemwegserkrankungen</a:t>
            </a:r>
          </a:p>
          <a:p>
            <a:r>
              <a:rPr lang="de-DE" dirty="0" smtClean="0"/>
              <a:t>Morbus Parkinson</a:t>
            </a:r>
          </a:p>
          <a:p>
            <a:r>
              <a:rPr lang="de-DE" dirty="0" smtClean="0"/>
              <a:t>Demenz</a:t>
            </a:r>
          </a:p>
          <a:p>
            <a:r>
              <a:rPr lang="de-DE" dirty="0" smtClean="0"/>
              <a:t>ADHS </a:t>
            </a:r>
            <a:r>
              <a:rPr lang="de-DE" dirty="0"/>
              <a:t>(</a:t>
            </a:r>
            <a:r>
              <a:rPr lang="de-DE" dirty="0" smtClean="0"/>
              <a:t>Aufmerksamkeitsdefizit-</a:t>
            </a:r>
            <a:r>
              <a:rPr lang="de-DE" dirty="0"/>
              <a:t>/</a:t>
            </a:r>
            <a:r>
              <a:rPr lang="de-DE" dirty="0" smtClean="0"/>
              <a:t>Hyperaktivitätsstörung</a:t>
            </a:r>
          </a:p>
          <a:p>
            <a:r>
              <a:rPr lang="de-DE" dirty="0" smtClean="0"/>
              <a:t>Auch </a:t>
            </a:r>
            <a:r>
              <a:rPr lang="de-DE" dirty="0"/>
              <a:t>die </a:t>
            </a:r>
            <a:r>
              <a:rPr lang="de-DE" dirty="0" smtClean="0"/>
              <a:t>Indikation </a:t>
            </a:r>
            <a:r>
              <a:rPr lang="de-DE" dirty="0"/>
              <a:t>„Kopfschmerz“ bleibt </a:t>
            </a:r>
            <a:r>
              <a:rPr lang="de-DE" dirty="0" smtClean="0"/>
              <a:t>umstritten</a:t>
            </a:r>
            <a:r>
              <a:rPr lang="de-DE" dirty="0"/>
              <a:t>, obwohl gute </a:t>
            </a:r>
            <a:r>
              <a:rPr lang="de-DE" dirty="0" smtClean="0"/>
              <a:t>Erfahrungen </a:t>
            </a:r>
            <a:r>
              <a:rPr lang="de-DE" dirty="0"/>
              <a:t>bei </a:t>
            </a:r>
            <a:r>
              <a:rPr lang="de-DE" dirty="0" err="1"/>
              <a:t>triptanresistenter</a:t>
            </a:r>
            <a:r>
              <a:rPr lang="de-DE" dirty="0"/>
              <a:t> Migräne und Spannungskopfschmerz berichtet werden</a:t>
            </a:r>
            <a:r>
              <a:rPr lang="de-DE" dirty="0" smtClean="0"/>
              <a:t>.. </a:t>
            </a:r>
            <a:endParaRPr lang="de-DE" dirty="0"/>
          </a:p>
        </p:txBody>
      </p:sp>
    </p:spTree>
    <p:extLst>
      <p:ext uri="{BB962C8B-B14F-4D97-AF65-F5344CB8AC3E}">
        <p14:creationId xmlns:p14="http://schemas.microsoft.com/office/powerpoint/2010/main" val="17408016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2286000" y="609600"/>
            <a:ext cx="8229600" cy="1143000"/>
          </a:xfrm>
        </p:spPr>
        <p:txBody>
          <a:bodyPr>
            <a:normAutofit/>
          </a:bodyPr>
          <a:lstStyle/>
          <a:p>
            <a:pPr eaLnBrk="1" hangingPunct="1"/>
            <a:r>
              <a:rPr lang="de-DE" altLang="de-DE" sz="2800" dirty="0" smtClean="0"/>
              <a:t>Stufenschema der WHO zur Akutschmerztherapie in Entwicklungsländern</a:t>
            </a:r>
          </a:p>
        </p:txBody>
      </p:sp>
      <p:grpSp>
        <p:nvGrpSpPr>
          <p:cNvPr id="65539" name="Group 4"/>
          <p:cNvGrpSpPr>
            <a:grpSpLocks/>
          </p:cNvGrpSpPr>
          <p:nvPr/>
        </p:nvGrpSpPr>
        <p:grpSpPr bwMode="auto">
          <a:xfrm>
            <a:off x="2298700" y="1708150"/>
            <a:ext cx="8064500" cy="3259138"/>
            <a:chOff x="488" y="1076"/>
            <a:chExt cx="5080" cy="2053"/>
          </a:xfrm>
        </p:grpSpPr>
        <p:sp>
          <p:nvSpPr>
            <p:cNvPr id="65541" name="Rectangle 5"/>
            <p:cNvSpPr>
              <a:spLocks noChangeArrowheads="1"/>
            </p:cNvSpPr>
            <p:nvPr/>
          </p:nvSpPr>
          <p:spPr bwMode="auto">
            <a:xfrm>
              <a:off x="3728" y="1392"/>
              <a:ext cx="768" cy="1728"/>
            </a:xfrm>
            <a:prstGeom prst="rect">
              <a:avLst/>
            </a:prstGeom>
            <a:solidFill>
              <a:schemeClr val="hlink"/>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de-DE" altLang="de-DE" sz="2400"/>
            </a:p>
          </p:txBody>
        </p:sp>
        <p:sp>
          <p:nvSpPr>
            <p:cNvPr id="65542" name="Rectangle 6"/>
            <p:cNvSpPr>
              <a:spLocks noChangeArrowheads="1"/>
            </p:cNvSpPr>
            <p:nvPr/>
          </p:nvSpPr>
          <p:spPr bwMode="auto">
            <a:xfrm>
              <a:off x="4800" y="1392"/>
              <a:ext cx="768" cy="1728"/>
            </a:xfrm>
            <a:prstGeom prst="rect">
              <a:avLst/>
            </a:prstGeom>
            <a:solidFill>
              <a:schemeClr val="hlink"/>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de-DE" altLang="de-DE" sz="2400"/>
            </a:p>
          </p:txBody>
        </p:sp>
        <p:grpSp>
          <p:nvGrpSpPr>
            <p:cNvPr id="65543" name="Group 7"/>
            <p:cNvGrpSpPr>
              <a:grpSpLocks/>
            </p:cNvGrpSpPr>
            <p:nvPr/>
          </p:nvGrpSpPr>
          <p:grpSpPr bwMode="auto">
            <a:xfrm>
              <a:off x="488" y="1076"/>
              <a:ext cx="2992" cy="2053"/>
              <a:chOff x="488" y="1076"/>
              <a:chExt cx="2992" cy="2053"/>
            </a:xfrm>
          </p:grpSpPr>
          <p:sp>
            <p:nvSpPr>
              <p:cNvPr id="65548" name="Rectangle 8"/>
              <p:cNvSpPr>
                <a:spLocks noChangeArrowheads="1"/>
              </p:cNvSpPr>
              <p:nvPr/>
            </p:nvSpPr>
            <p:spPr bwMode="auto">
              <a:xfrm>
                <a:off x="684" y="1392"/>
                <a:ext cx="2736" cy="1536"/>
              </a:xfrm>
              <a:prstGeom prst="rect">
                <a:avLst/>
              </a:prstGeom>
              <a:solidFill>
                <a:schemeClr val="folHlink"/>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de-DE" altLang="de-DE" sz="2400"/>
              </a:p>
            </p:txBody>
          </p:sp>
          <p:sp>
            <p:nvSpPr>
              <p:cNvPr id="65549" name="Rectangle 9"/>
              <p:cNvSpPr>
                <a:spLocks noChangeArrowheads="1"/>
              </p:cNvSpPr>
              <p:nvPr/>
            </p:nvSpPr>
            <p:spPr bwMode="auto">
              <a:xfrm>
                <a:off x="585" y="1968"/>
                <a:ext cx="2736" cy="1059"/>
              </a:xfrm>
              <a:prstGeom prst="rect">
                <a:avLst/>
              </a:prstGeom>
              <a:solidFill>
                <a:schemeClr val="folHlink"/>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de-DE" altLang="de-DE" sz="2400"/>
              </a:p>
            </p:txBody>
          </p:sp>
          <p:sp>
            <p:nvSpPr>
              <p:cNvPr id="65550" name="Rectangle 10"/>
              <p:cNvSpPr>
                <a:spLocks noChangeArrowheads="1"/>
              </p:cNvSpPr>
              <p:nvPr/>
            </p:nvSpPr>
            <p:spPr bwMode="auto">
              <a:xfrm>
                <a:off x="488" y="2553"/>
                <a:ext cx="2736" cy="576"/>
              </a:xfrm>
              <a:prstGeom prst="rect">
                <a:avLst/>
              </a:prstGeom>
              <a:solidFill>
                <a:schemeClr val="folHlink"/>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de-DE" altLang="de-DE" sz="2400"/>
              </a:p>
            </p:txBody>
          </p:sp>
          <p:sp>
            <p:nvSpPr>
              <p:cNvPr id="119819" name="Text Box 11"/>
              <p:cNvSpPr txBox="1">
                <a:spLocks noChangeArrowheads="1"/>
              </p:cNvSpPr>
              <p:nvPr/>
            </p:nvSpPr>
            <p:spPr bwMode="auto">
              <a:xfrm>
                <a:off x="3040" y="2236"/>
                <a:ext cx="24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sz="3600" b="1">
                    <a:solidFill>
                      <a:srgbClr val="FF0000"/>
                    </a:solidFill>
                    <a:effectLst>
                      <a:outerShdw blurRad="38100" dist="38100" dir="2700000" algn="tl">
                        <a:srgbClr val="000000"/>
                      </a:outerShdw>
                    </a:effectLst>
                    <a:latin typeface="Arial" pitchFamily="34" charset="0"/>
                  </a:rPr>
                  <a:t>1</a:t>
                </a:r>
                <a:endParaRPr lang="en-US" sz="3600" b="1">
                  <a:solidFill>
                    <a:srgbClr val="FF0000"/>
                  </a:solidFill>
                  <a:effectLst>
                    <a:outerShdw blurRad="38100" dist="38100" dir="2700000" algn="tl">
                      <a:srgbClr val="000000"/>
                    </a:outerShdw>
                  </a:effectLst>
                  <a:latin typeface="Arial" pitchFamily="34" charset="0"/>
                </a:endParaRPr>
              </a:p>
            </p:txBody>
          </p:sp>
          <p:sp>
            <p:nvSpPr>
              <p:cNvPr id="119820" name="Text Box 12"/>
              <p:cNvSpPr txBox="1">
                <a:spLocks noChangeArrowheads="1"/>
              </p:cNvSpPr>
              <p:nvPr/>
            </p:nvSpPr>
            <p:spPr bwMode="auto">
              <a:xfrm>
                <a:off x="3128" y="1656"/>
                <a:ext cx="24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sz="3600" b="1">
                    <a:solidFill>
                      <a:srgbClr val="FF0000"/>
                    </a:solidFill>
                    <a:effectLst>
                      <a:outerShdw blurRad="38100" dist="38100" dir="2700000" algn="tl">
                        <a:srgbClr val="000000"/>
                      </a:outerShdw>
                    </a:effectLst>
                    <a:latin typeface="Arial" pitchFamily="34" charset="0"/>
                  </a:rPr>
                  <a:t>2</a:t>
                </a:r>
                <a:endParaRPr lang="en-US" sz="3600" b="1">
                  <a:solidFill>
                    <a:srgbClr val="FF0000"/>
                  </a:solidFill>
                  <a:effectLst>
                    <a:outerShdw blurRad="38100" dist="38100" dir="2700000" algn="tl">
                      <a:srgbClr val="000000"/>
                    </a:outerShdw>
                  </a:effectLst>
                  <a:latin typeface="Arial" pitchFamily="34" charset="0"/>
                </a:endParaRPr>
              </a:p>
            </p:txBody>
          </p:sp>
          <p:sp>
            <p:nvSpPr>
              <p:cNvPr id="119821" name="Text Box 13"/>
              <p:cNvSpPr txBox="1">
                <a:spLocks noChangeArrowheads="1"/>
              </p:cNvSpPr>
              <p:nvPr/>
            </p:nvSpPr>
            <p:spPr bwMode="auto">
              <a:xfrm>
                <a:off x="3240" y="1076"/>
                <a:ext cx="24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sz="3600" b="1">
                    <a:solidFill>
                      <a:srgbClr val="FF0000"/>
                    </a:solidFill>
                    <a:effectLst>
                      <a:outerShdw blurRad="38100" dist="38100" dir="2700000" algn="tl">
                        <a:srgbClr val="000000"/>
                      </a:outerShdw>
                    </a:effectLst>
                    <a:latin typeface="Arial" pitchFamily="34" charset="0"/>
                  </a:rPr>
                  <a:t>3</a:t>
                </a:r>
                <a:endParaRPr lang="en-US" sz="3600" b="1">
                  <a:solidFill>
                    <a:srgbClr val="FF0000"/>
                  </a:solidFill>
                  <a:effectLst>
                    <a:outerShdw blurRad="38100" dist="38100" dir="2700000" algn="tl">
                      <a:srgbClr val="000000"/>
                    </a:outerShdw>
                  </a:effectLst>
                  <a:latin typeface="Arial" pitchFamily="34" charset="0"/>
                </a:endParaRPr>
              </a:p>
            </p:txBody>
          </p:sp>
          <p:sp>
            <p:nvSpPr>
              <p:cNvPr id="65554" name="Text Box 14"/>
              <p:cNvSpPr txBox="1">
                <a:spLocks noChangeArrowheads="1"/>
              </p:cNvSpPr>
              <p:nvPr/>
            </p:nvSpPr>
            <p:spPr bwMode="auto">
              <a:xfrm>
                <a:off x="488" y="2688"/>
                <a:ext cx="259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50000"/>
                  </a:spcBef>
                  <a:buClrTx/>
                  <a:buSzTx/>
                  <a:buFontTx/>
                  <a:buNone/>
                </a:pPr>
                <a:r>
                  <a:rPr lang="de-DE" altLang="de-DE" sz="2000" b="1">
                    <a:solidFill>
                      <a:srgbClr val="F5DF96"/>
                    </a:solidFill>
                    <a:latin typeface="Arial" panose="020B0604020202020204" pitchFamily="34" charset="0"/>
                  </a:rPr>
                  <a:t>nichtopiodhaltige Analgetika</a:t>
                </a:r>
                <a:endParaRPr lang="en-US" altLang="de-DE" sz="2000" b="1">
                  <a:solidFill>
                    <a:srgbClr val="F5DF96"/>
                  </a:solidFill>
                  <a:latin typeface="Arial" panose="020B0604020202020204" pitchFamily="34" charset="0"/>
                </a:endParaRPr>
              </a:p>
            </p:txBody>
          </p:sp>
          <p:sp>
            <p:nvSpPr>
              <p:cNvPr id="119823" name="Text Box 15"/>
              <p:cNvSpPr txBox="1">
                <a:spLocks noChangeArrowheads="1"/>
              </p:cNvSpPr>
              <p:nvPr/>
            </p:nvSpPr>
            <p:spPr bwMode="auto">
              <a:xfrm>
                <a:off x="536" y="1944"/>
                <a:ext cx="2592" cy="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de-DE" sz="2000" b="1">
                    <a:solidFill>
                      <a:srgbClr val="F5DF96"/>
                    </a:solidFill>
                    <a:latin typeface="Arial" pitchFamily="34" charset="0"/>
                  </a:rPr>
                  <a:t>schwach potente Opioide            + nichtopiodhaltige Analgetika</a:t>
                </a:r>
                <a:r>
                  <a:rPr lang="de-DE" sz="2200" b="1">
                    <a:solidFill>
                      <a:srgbClr val="F5DF96"/>
                    </a:solidFill>
                    <a:effectLst>
                      <a:outerShdw blurRad="38100" dist="38100" dir="2700000" algn="tl">
                        <a:srgbClr val="000000"/>
                      </a:outerShdw>
                    </a:effectLst>
                    <a:latin typeface="Arial" pitchFamily="34" charset="0"/>
                  </a:rPr>
                  <a:t> </a:t>
                </a:r>
                <a:endParaRPr lang="en-US" sz="2200" b="1">
                  <a:solidFill>
                    <a:srgbClr val="F5DF96"/>
                  </a:solidFill>
                  <a:effectLst>
                    <a:outerShdw blurRad="38100" dist="38100" dir="2700000" algn="tl">
                      <a:srgbClr val="000000"/>
                    </a:outerShdw>
                  </a:effectLst>
                  <a:latin typeface="Arial" pitchFamily="34" charset="0"/>
                </a:endParaRPr>
              </a:p>
            </p:txBody>
          </p:sp>
          <p:sp>
            <p:nvSpPr>
              <p:cNvPr id="119824" name="Text Box 16"/>
              <p:cNvSpPr txBox="1">
                <a:spLocks noChangeArrowheads="1"/>
              </p:cNvSpPr>
              <p:nvPr/>
            </p:nvSpPr>
            <p:spPr bwMode="auto">
              <a:xfrm>
                <a:off x="680" y="1374"/>
                <a:ext cx="2496"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de-DE" sz="2000" b="1">
                    <a:solidFill>
                      <a:srgbClr val="F5DF96"/>
                    </a:solidFill>
                    <a:latin typeface="Arial" pitchFamily="34" charset="0"/>
                  </a:rPr>
                  <a:t>stark potente Opioide                              + nichtopiodhaltige Analgetika</a:t>
                </a:r>
                <a:r>
                  <a:rPr lang="de-DE" sz="2000" b="1">
                    <a:solidFill>
                      <a:srgbClr val="1C385A"/>
                    </a:solidFill>
                    <a:effectLst>
                      <a:outerShdw blurRad="38100" dist="38100" dir="2700000" algn="tl">
                        <a:srgbClr val="000000"/>
                      </a:outerShdw>
                    </a:effectLst>
                    <a:latin typeface="Arial" pitchFamily="34" charset="0"/>
                  </a:rPr>
                  <a:t> </a:t>
                </a:r>
                <a:endParaRPr lang="en-US" sz="2000" b="1">
                  <a:solidFill>
                    <a:srgbClr val="1C385A"/>
                  </a:solidFill>
                  <a:effectLst>
                    <a:outerShdw blurRad="38100" dist="38100" dir="2700000" algn="tl">
                      <a:srgbClr val="000000"/>
                    </a:outerShdw>
                  </a:effectLst>
                  <a:latin typeface="Arial" pitchFamily="34" charset="0"/>
                </a:endParaRPr>
              </a:p>
            </p:txBody>
          </p:sp>
        </p:grpSp>
        <p:sp>
          <p:nvSpPr>
            <p:cNvPr id="65544" name="Text Box 17"/>
            <p:cNvSpPr txBox="1">
              <a:spLocks noChangeArrowheads="1"/>
            </p:cNvSpPr>
            <p:nvPr/>
          </p:nvSpPr>
          <p:spPr bwMode="auto">
            <a:xfrm>
              <a:off x="3464" y="1896"/>
              <a:ext cx="38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de-DE" altLang="de-DE" sz="4400" b="1">
                  <a:solidFill>
                    <a:srgbClr val="1C385A"/>
                  </a:solidFill>
                  <a:latin typeface="Arial" panose="020B0604020202020204" pitchFamily="34" charset="0"/>
                </a:rPr>
                <a:t>+</a:t>
              </a:r>
              <a:endParaRPr lang="en-US" altLang="de-DE" sz="4400" b="1">
                <a:solidFill>
                  <a:srgbClr val="1C385A"/>
                </a:solidFill>
                <a:latin typeface="Arial" panose="020B0604020202020204" pitchFamily="34" charset="0"/>
              </a:endParaRPr>
            </a:p>
          </p:txBody>
        </p:sp>
        <p:sp>
          <p:nvSpPr>
            <p:cNvPr id="65545" name="Text Box 18"/>
            <p:cNvSpPr txBox="1">
              <a:spLocks noChangeArrowheads="1"/>
            </p:cNvSpPr>
            <p:nvPr/>
          </p:nvSpPr>
          <p:spPr bwMode="auto">
            <a:xfrm>
              <a:off x="4544" y="1896"/>
              <a:ext cx="38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de-DE" altLang="de-DE" sz="4400" b="1">
                  <a:solidFill>
                    <a:srgbClr val="1C385A"/>
                  </a:solidFill>
                  <a:latin typeface="Arial" panose="020B0604020202020204" pitchFamily="34" charset="0"/>
                </a:rPr>
                <a:t>+</a:t>
              </a:r>
              <a:endParaRPr lang="en-US" altLang="de-DE" sz="4400" b="1">
                <a:solidFill>
                  <a:srgbClr val="1C385A"/>
                </a:solidFill>
                <a:latin typeface="Arial" panose="020B0604020202020204" pitchFamily="34" charset="0"/>
              </a:endParaRPr>
            </a:p>
          </p:txBody>
        </p:sp>
        <p:sp>
          <p:nvSpPr>
            <p:cNvPr id="65546" name="Text Box 19"/>
            <p:cNvSpPr txBox="1">
              <a:spLocks noChangeArrowheads="1"/>
            </p:cNvSpPr>
            <p:nvPr/>
          </p:nvSpPr>
          <p:spPr bwMode="auto">
            <a:xfrm>
              <a:off x="3800" y="1748"/>
              <a:ext cx="720"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de-DE" altLang="de-DE" sz="2000" b="1" dirty="0">
                  <a:solidFill>
                    <a:srgbClr val="C00000"/>
                  </a:solidFill>
                  <a:latin typeface="Arial" panose="020B0604020202020204" pitchFamily="34" charset="0"/>
                </a:rPr>
                <a:t>Co-  </a:t>
              </a:r>
              <a:r>
                <a:rPr lang="de-DE" altLang="de-DE" sz="2000" b="1" dirty="0" err="1">
                  <a:solidFill>
                    <a:srgbClr val="C00000"/>
                  </a:solidFill>
                  <a:latin typeface="Arial" panose="020B0604020202020204" pitchFamily="34" charset="0"/>
                </a:rPr>
                <a:t>Analge</a:t>
              </a:r>
              <a:r>
                <a:rPr lang="de-DE" altLang="de-DE" sz="2000" b="1" dirty="0">
                  <a:solidFill>
                    <a:srgbClr val="C00000"/>
                  </a:solidFill>
                  <a:latin typeface="Arial" panose="020B0604020202020204" pitchFamily="34" charset="0"/>
                </a:rPr>
                <a:t>-   </a:t>
              </a:r>
              <a:r>
                <a:rPr lang="de-DE" altLang="de-DE" sz="2000" b="1" dirty="0" err="1">
                  <a:solidFill>
                    <a:srgbClr val="C00000"/>
                  </a:solidFill>
                  <a:latin typeface="Arial" panose="020B0604020202020204" pitchFamily="34" charset="0"/>
                </a:rPr>
                <a:t>tika</a:t>
              </a:r>
              <a:endParaRPr lang="en-US" altLang="de-DE" sz="2000" b="1" dirty="0">
                <a:solidFill>
                  <a:srgbClr val="C00000"/>
                </a:solidFill>
                <a:latin typeface="Arial" panose="020B0604020202020204" pitchFamily="34" charset="0"/>
              </a:endParaRPr>
            </a:p>
          </p:txBody>
        </p:sp>
        <p:sp>
          <p:nvSpPr>
            <p:cNvPr id="65547" name="Text Box 20"/>
            <p:cNvSpPr txBox="1">
              <a:spLocks noChangeArrowheads="1"/>
            </p:cNvSpPr>
            <p:nvPr/>
          </p:nvSpPr>
          <p:spPr bwMode="auto">
            <a:xfrm>
              <a:off x="4856" y="1834"/>
              <a:ext cx="624"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de-DE" altLang="de-DE" sz="2000" b="1" dirty="0" err="1">
                  <a:solidFill>
                    <a:srgbClr val="C00000"/>
                  </a:solidFill>
                  <a:latin typeface="Arial" panose="020B0604020202020204" pitchFamily="34" charset="0"/>
                </a:rPr>
                <a:t>Adju-vatien</a:t>
              </a:r>
              <a:endParaRPr lang="en-US" altLang="de-DE" sz="2000" b="1" dirty="0">
                <a:solidFill>
                  <a:srgbClr val="C00000"/>
                </a:solidFill>
                <a:latin typeface="Arial" panose="020B0604020202020204" pitchFamily="34" charset="0"/>
              </a:endParaRPr>
            </a:p>
          </p:txBody>
        </p:sp>
      </p:grpSp>
      <p:sp>
        <p:nvSpPr>
          <p:cNvPr id="65540" name="Text Box 21"/>
          <p:cNvSpPr txBox="1">
            <a:spLocks noChangeArrowheads="1"/>
          </p:cNvSpPr>
          <p:nvPr/>
        </p:nvSpPr>
        <p:spPr bwMode="auto">
          <a:xfrm>
            <a:off x="2286000" y="5105401"/>
            <a:ext cx="727233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de-DE" altLang="de-DE" sz="2000" dirty="0">
                <a:latin typeface="Arial" panose="020B0604020202020204" pitchFamily="34" charset="0"/>
              </a:rPr>
              <a:t>Nie schwach potente Opioide + stark potente </a:t>
            </a:r>
            <a:r>
              <a:rPr lang="de-DE" altLang="de-DE" sz="2000" smtClean="0">
                <a:latin typeface="Arial" panose="020B0604020202020204" pitchFamily="34" charset="0"/>
              </a:rPr>
              <a:t>Opioide kombinieren!</a:t>
            </a:r>
            <a:endParaRPr lang="de-DE" altLang="de-DE" sz="2000" dirty="0">
              <a:latin typeface="Arial" panose="020B0604020202020204" pitchFamily="34" charset="0"/>
            </a:endParaRPr>
          </a:p>
          <a:p>
            <a:pPr eaLnBrk="1" hangingPunct="1">
              <a:spcBef>
                <a:spcPct val="50000"/>
              </a:spcBef>
              <a:buClrTx/>
              <a:buSzTx/>
              <a:buFontTx/>
              <a:buNone/>
            </a:pPr>
            <a:r>
              <a:rPr lang="de-DE" altLang="de-DE" sz="2000" dirty="0">
                <a:latin typeface="Arial" panose="020B0604020202020204" pitchFamily="34" charset="0"/>
              </a:rPr>
              <a:t>Kombination aus 3 Analgetika </a:t>
            </a:r>
            <a:r>
              <a:rPr lang="de-DE" altLang="de-DE" sz="2000" dirty="0" smtClean="0">
                <a:latin typeface="Arial" panose="020B0604020202020204" pitchFamily="34" charset="0"/>
              </a:rPr>
              <a:t>oder aus 2 Analgetika der gleichen Gruppe ist nicht </a:t>
            </a:r>
            <a:r>
              <a:rPr lang="de-DE" altLang="de-DE" sz="2000" dirty="0">
                <a:latin typeface="Arial" panose="020B0604020202020204" pitchFamily="34" charset="0"/>
              </a:rPr>
              <a:t>sinnvoll!</a:t>
            </a:r>
          </a:p>
        </p:txBody>
      </p:sp>
    </p:spTree>
    <p:extLst>
      <p:ext uri="{BB962C8B-B14F-4D97-AF65-F5344CB8AC3E}">
        <p14:creationId xmlns:p14="http://schemas.microsoft.com/office/powerpoint/2010/main" val="3592613464"/>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2286000" y="609600"/>
            <a:ext cx="8229600" cy="1143000"/>
          </a:xfrm>
        </p:spPr>
        <p:txBody>
          <a:bodyPr/>
          <a:lstStyle/>
          <a:p>
            <a:pPr eaLnBrk="1" hangingPunct="1"/>
            <a:r>
              <a:rPr lang="de-DE" altLang="de-DE" smtClean="0"/>
              <a:t>Medikamentöse Schmerztehrapie</a:t>
            </a:r>
          </a:p>
        </p:txBody>
      </p:sp>
      <p:grpSp>
        <p:nvGrpSpPr>
          <p:cNvPr id="64515" name="Group 4"/>
          <p:cNvGrpSpPr>
            <a:grpSpLocks/>
          </p:cNvGrpSpPr>
          <p:nvPr/>
        </p:nvGrpSpPr>
        <p:grpSpPr bwMode="auto">
          <a:xfrm>
            <a:off x="2566989" y="1989138"/>
            <a:ext cx="7278687" cy="3806296"/>
            <a:chOff x="978" y="1680"/>
            <a:chExt cx="4302" cy="2217"/>
          </a:xfrm>
        </p:grpSpPr>
        <p:grpSp>
          <p:nvGrpSpPr>
            <p:cNvPr id="64517" name="Group 5"/>
            <p:cNvGrpSpPr>
              <a:grpSpLocks/>
            </p:cNvGrpSpPr>
            <p:nvPr/>
          </p:nvGrpSpPr>
          <p:grpSpPr bwMode="auto">
            <a:xfrm>
              <a:off x="978" y="1680"/>
              <a:ext cx="4302" cy="2217"/>
              <a:chOff x="882" y="1728"/>
              <a:chExt cx="4302" cy="2217"/>
            </a:xfrm>
          </p:grpSpPr>
          <p:sp>
            <p:nvSpPr>
              <p:cNvPr id="64519" name="Rectangle 6"/>
              <p:cNvSpPr>
                <a:spLocks noChangeArrowheads="1"/>
              </p:cNvSpPr>
              <p:nvPr/>
            </p:nvSpPr>
            <p:spPr bwMode="auto">
              <a:xfrm>
                <a:off x="939" y="1728"/>
                <a:ext cx="4010" cy="1632"/>
              </a:xfrm>
              <a:prstGeom prst="rect">
                <a:avLst/>
              </a:prstGeom>
              <a:solidFill>
                <a:schemeClr val="folHlink"/>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defTabSz="762000"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defTabSz="76200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defTabSz="7620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defTabSz="7620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defTabSz="7620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lnSpc>
                    <a:spcPct val="90000"/>
                  </a:lnSpc>
                  <a:spcBef>
                    <a:spcPct val="0"/>
                  </a:spcBef>
                  <a:buClrTx/>
                  <a:buSzTx/>
                  <a:buFontTx/>
                  <a:buNone/>
                </a:pPr>
                <a:r>
                  <a:rPr lang="de-DE" altLang="de-DE" sz="2400" b="1">
                    <a:solidFill>
                      <a:srgbClr val="FFFFFF"/>
                    </a:solidFill>
                    <a:latin typeface="Times New Roman" panose="02020603050405020304" pitchFamily="18" charset="0"/>
                  </a:rPr>
                  <a:t>Analgetika</a:t>
                </a:r>
              </a:p>
              <a:p>
                <a:pPr algn="ctr">
                  <a:lnSpc>
                    <a:spcPct val="90000"/>
                  </a:lnSpc>
                  <a:spcBef>
                    <a:spcPct val="0"/>
                  </a:spcBef>
                  <a:buClrTx/>
                  <a:buSzTx/>
                  <a:buFontTx/>
                  <a:buNone/>
                </a:pPr>
                <a:endParaRPr lang="de-DE" altLang="de-DE" sz="2400" b="1">
                  <a:solidFill>
                    <a:srgbClr val="FFFFFF"/>
                  </a:solidFill>
                  <a:latin typeface="Times New Roman" panose="02020603050405020304" pitchFamily="18" charset="0"/>
                </a:endParaRPr>
              </a:p>
              <a:p>
                <a:pPr algn="ctr">
                  <a:lnSpc>
                    <a:spcPct val="90000"/>
                  </a:lnSpc>
                  <a:spcBef>
                    <a:spcPct val="0"/>
                  </a:spcBef>
                  <a:buClrTx/>
                  <a:buSzTx/>
                  <a:buFontTx/>
                  <a:buNone/>
                </a:pPr>
                <a:endParaRPr lang="de-DE" altLang="de-DE" sz="2400" b="1">
                  <a:solidFill>
                    <a:srgbClr val="FFFFFF"/>
                  </a:solidFill>
                  <a:latin typeface="Times New Roman" panose="02020603050405020304" pitchFamily="18" charset="0"/>
                </a:endParaRPr>
              </a:p>
              <a:p>
                <a:pPr algn="ctr">
                  <a:lnSpc>
                    <a:spcPct val="90000"/>
                  </a:lnSpc>
                  <a:spcBef>
                    <a:spcPct val="0"/>
                  </a:spcBef>
                  <a:buClrTx/>
                  <a:buSzTx/>
                  <a:buFontTx/>
                  <a:buNone/>
                </a:pPr>
                <a:endParaRPr lang="de-DE" altLang="de-DE" sz="2400" b="1">
                  <a:solidFill>
                    <a:srgbClr val="FFFFFF"/>
                  </a:solidFill>
                  <a:latin typeface="Times New Roman" panose="02020603050405020304" pitchFamily="18" charset="0"/>
                </a:endParaRPr>
              </a:p>
              <a:p>
                <a:pPr algn="ctr">
                  <a:lnSpc>
                    <a:spcPct val="90000"/>
                  </a:lnSpc>
                  <a:spcBef>
                    <a:spcPct val="0"/>
                  </a:spcBef>
                  <a:buClrTx/>
                  <a:buSzTx/>
                  <a:buFontTx/>
                  <a:buNone/>
                </a:pPr>
                <a:endParaRPr lang="de-DE" altLang="de-DE" sz="2400" b="1">
                  <a:solidFill>
                    <a:srgbClr val="FFFFFF"/>
                  </a:solidFill>
                  <a:latin typeface="Times New Roman" panose="02020603050405020304" pitchFamily="18" charset="0"/>
                </a:endParaRPr>
              </a:p>
              <a:p>
                <a:pPr algn="ctr">
                  <a:lnSpc>
                    <a:spcPct val="90000"/>
                  </a:lnSpc>
                  <a:spcBef>
                    <a:spcPct val="0"/>
                  </a:spcBef>
                  <a:buClrTx/>
                  <a:buSzTx/>
                  <a:buFontTx/>
                  <a:buNone/>
                </a:pPr>
                <a:r>
                  <a:rPr lang="de-DE" altLang="de-DE" sz="2400" b="1">
                    <a:solidFill>
                      <a:srgbClr val="FFFFFF"/>
                    </a:solidFill>
                    <a:latin typeface="Times New Roman" panose="02020603050405020304" pitchFamily="18" charset="0"/>
                  </a:rPr>
                  <a:t>                         Coanalgetika und </a:t>
                </a:r>
              </a:p>
              <a:p>
                <a:pPr algn="ctr">
                  <a:lnSpc>
                    <a:spcPct val="90000"/>
                  </a:lnSpc>
                  <a:spcBef>
                    <a:spcPct val="0"/>
                  </a:spcBef>
                  <a:buClrTx/>
                  <a:buSzTx/>
                  <a:buFontTx/>
                  <a:buNone/>
                </a:pPr>
                <a:r>
                  <a:rPr lang="de-DE" altLang="de-DE" sz="2400" b="1">
                    <a:solidFill>
                      <a:srgbClr val="FFFFFF"/>
                    </a:solidFill>
                    <a:latin typeface="Times New Roman" panose="02020603050405020304" pitchFamily="18" charset="0"/>
                  </a:rPr>
                  <a:t>nicht-medikamentöse Verfahren</a:t>
                </a:r>
              </a:p>
            </p:txBody>
          </p:sp>
          <p:sp>
            <p:nvSpPr>
              <p:cNvPr id="64520" name="Text Box 7"/>
              <p:cNvSpPr txBox="1">
                <a:spLocks noChangeArrowheads="1"/>
              </p:cNvSpPr>
              <p:nvPr/>
            </p:nvSpPr>
            <p:spPr bwMode="auto">
              <a:xfrm>
                <a:off x="882" y="3527"/>
                <a:ext cx="1854" cy="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AFD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defTabSz="76200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defTabSz="7620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defTabSz="7620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defTabSz="7620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nSpc>
                    <a:spcPct val="90000"/>
                  </a:lnSpc>
                  <a:spcBef>
                    <a:spcPct val="50000"/>
                  </a:spcBef>
                  <a:buClrTx/>
                  <a:buSzTx/>
                  <a:buFontTx/>
                  <a:buNone/>
                </a:pPr>
                <a:r>
                  <a:rPr lang="de-DE" altLang="de-DE" sz="2400" b="1">
                    <a:solidFill>
                      <a:srgbClr val="1C385A"/>
                    </a:solidFill>
                    <a:latin typeface="Arial" panose="020B0604020202020204" pitchFamily="34" charset="0"/>
                  </a:rPr>
                  <a:t>Akuter Schmerz</a:t>
                </a:r>
              </a:p>
            </p:txBody>
          </p:sp>
          <p:sp>
            <p:nvSpPr>
              <p:cNvPr id="64521" name="Text Box 8"/>
              <p:cNvSpPr txBox="1">
                <a:spLocks noChangeArrowheads="1"/>
              </p:cNvSpPr>
              <p:nvPr/>
            </p:nvSpPr>
            <p:spPr bwMode="auto">
              <a:xfrm>
                <a:off x="3792" y="3504"/>
                <a:ext cx="1392" cy="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AFD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defTabSz="76200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defTabSz="7620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defTabSz="7620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defTabSz="7620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defTabSz="7620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lnSpc>
                    <a:spcPct val="90000"/>
                  </a:lnSpc>
                  <a:spcBef>
                    <a:spcPct val="50000"/>
                  </a:spcBef>
                  <a:buClrTx/>
                  <a:buSzTx/>
                  <a:buFontTx/>
                  <a:buNone/>
                </a:pPr>
                <a:r>
                  <a:rPr lang="de-DE" altLang="de-DE" sz="2400" b="1">
                    <a:solidFill>
                      <a:srgbClr val="1C385A"/>
                    </a:solidFill>
                    <a:latin typeface="Arial" panose="020B0604020202020204" pitchFamily="34" charset="0"/>
                  </a:rPr>
                  <a:t>Chronischer Schmerz</a:t>
                </a:r>
              </a:p>
            </p:txBody>
          </p:sp>
        </p:grpSp>
        <p:sp>
          <p:nvSpPr>
            <p:cNvPr id="64518" name="Freeform 9"/>
            <p:cNvSpPr>
              <a:spLocks/>
            </p:cNvSpPr>
            <p:nvPr/>
          </p:nvSpPr>
          <p:spPr bwMode="auto">
            <a:xfrm>
              <a:off x="1032" y="2048"/>
              <a:ext cx="4019" cy="1024"/>
            </a:xfrm>
            <a:custGeom>
              <a:avLst/>
              <a:gdLst>
                <a:gd name="T0" fmla="*/ 0 w 4019"/>
                <a:gd name="T1" fmla="*/ 1024 h 1024"/>
                <a:gd name="T2" fmla="*/ 4019 w 4019"/>
                <a:gd name="T3" fmla="*/ 0 h 1024"/>
                <a:gd name="T4" fmla="*/ 0 60000 65536"/>
                <a:gd name="T5" fmla="*/ 0 60000 65536"/>
              </a:gdLst>
              <a:ahLst/>
              <a:cxnLst>
                <a:cxn ang="T4">
                  <a:pos x="T0" y="T1"/>
                </a:cxn>
                <a:cxn ang="T5">
                  <a:pos x="T2" y="T3"/>
                </a:cxn>
              </a:cxnLst>
              <a:rect l="0" t="0" r="r" b="b"/>
              <a:pathLst>
                <a:path w="4019" h="1024">
                  <a:moveTo>
                    <a:pt x="0" y="1024"/>
                  </a:moveTo>
                  <a:lnTo>
                    <a:pt x="4019" y="0"/>
                  </a:lnTo>
                </a:path>
              </a:pathLst>
            </a:custGeom>
            <a:noFill/>
            <a:ln w="12700">
              <a:solidFill>
                <a:srgbClr val="FF0000"/>
              </a:solidFill>
              <a:round/>
              <a:headEnd type="none" w="sm" len="sm"/>
              <a:tailEnd type="none" w="sm" len="sm"/>
            </a:ln>
            <a:effectLst/>
            <a:scene3d>
              <a:camera prst="legacyObliqueTopRight"/>
              <a:lightRig rig="legacyFlat3" dir="b"/>
            </a:scene3d>
            <a:sp3d extrusionH="430200" prstMaterial="legacyMatte">
              <a:bevelT w="13500" h="13500" prst="angle"/>
              <a:bevelB w="13500" h="13500" prst="angle"/>
              <a:extrusionClr>
                <a:srgbClr val="FF0000"/>
              </a:extrusionClr>
              <a:contourClr>
                <a:srgbClr val="FF0000"/>
              </a:contourClr>
            </a:sp3d>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de-DE"/>
            </a:p>
          </p:txBody>
        </p:sp>
      </p:grpSp>
    </p:spTree>
    <p:extLst>
      <p:ext uri="{BB962C8B-B14F-4D97-AF65-F5344CB8AC3E}">
        <p14:creationId xmlns:p14="http://schemas.microsoft.com/office/powerpoint/2010/main" val="12156016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el 1"/>
          <p:cNvSpPr>
            <a:spLocks noGrp="1"/>
          </p:cNvSpPr>
          <p:nvPr>
            <p:ph type="title"/>
          </p:nvPr>
        </p:nvSpPr>
        <p:spPr/>
        <p:txBody>
          <a:bodyPr/>
          <a:lstStyle/>
          <a:p>
            <a:r>
              <a:rPr lang="de-DE" altLang="de-DE" smtClean="0"/>
              <a:t>Problem Abhängigkeit/Sucht</a:t>
            </a:r>
          </a:p>
        </p:txBody>
      </p:sp>
      <p:sp>
        <p:nvSpPr>
          <p:cNvPr id="4" name="Inhaltsplatzhalter 3"/>
          <p:cNvSpPr>
            <a:spLocks noGrp="1"/>
          </p:cNvSpPr>
          <p:nvPr>
            <p:ph sz="half" idx="1"/>
          </p:nvPr>
        </p:nvSpPr>
        <p:spPr/>
        <p:txBody>
          <a:bodyPr>
            <a:normAutofit/>
          </a:bodyPr>
          <a:lstStyle/>
          <a:p>
            <a:pPr marL="0" indent="0">
              <a:buNone/>
              <a:defRPr/>
            </a:pPr>
            <a:r>
              <a:rPr lang="de-DE" dirty="0"/>
              <a:t>Körperliche Abhängigkeit</a:t>
            </a:r>
          </a:p>
          <a:p>
            <a:pPr>
              <a:defRPr/>
            </a:pPr>
            <a:r>
              <a:rPr lang="de-DE" dirty="0"/>
              <a:t>Niedrigpotente Opioide</a:t>
            </a:r>
          </a:p>
          <a:p>
            <a:pPr>
              <a:defRPr/>
            </a:pPr>
            <a:r>
              <a:rPr lang="de-DE" dirty="0"/>
              <a:t>Opioide</a:t>
            </a:r>
          </a:p>
          <a:p>
            <a:pPr>
              <a:defRPr/>
            </a:pPr>
            <a:r>
              <a:rPr lang="de-DE" dirty="0" err="1"/>
              <a:t>Cannabinoide</a:t>
            </a:r>
            <a:endParaRPr lang="de-DE" dirty="0"/>
          </a:p>
          <a:p>
            <a:pPr>
              <a:defRPr/>
            </a:pPr>
            <a:r>
              <a:rPr lang="de-DE" dirty="0"/>
              <a:t>aber auch alle Analgetika der Stufe </a:t>
            </a:r>
            <a:r>
              <a:rPr lang="de-DE" dirty="0" smtClean="0"/>
              <a:t>I, </a:t>
            </a:r>
            <a:r>
              <a:rPr lang="de-DE" dirty="0" err="1" smtClean="0"/>
              <a:t>Triptane</a:t>
            </a:r>
            <a:r>
              <a:rPr lang="de-DE" dirty="0" smtClean="0"/>
              <a:t> </a:t>
            </a:r>
            <a:r>
              <a:rPr lang="de-DE" dirty="0"/>
              <a:t>und </a:t>
            </a:r>
            <a:r>
              <a:rPr lang="de-DE" dirty="0" err="1" smtClean="0"/>
              <a:t>Ergothamin</a:t>
            </a:r>
            <a:r>
              <a:rPr lang="de-DE" dirty="0" smtClean="0"/>
              <a:t> machen Entzugskopfschmerzen </a:t>
            </a:r>
            <a:r>
              <a:rPr lang="de-DE" dirty="0"/>
              <a:t/>
            </a:r>
            <a:br>
              <a:rPr lang="de-DE" dirty="0"/>
            </a:br>
            <a:r>
              <a:rPr lang="de-DE" dirty="0"/>
              <a:t/>
            </a:r>
            <a:br>
              <a:rPr lang="de-DE" dirty="0"/>
            </a:br>
            <a:r>
              <a:rPr lang="de-DE" sz="1600" dirty="0"/>
              <a:t>Entzugskopfschmerz bei mehr als 10 Einnahmetagen/Monat bei </a:t>
            </a:r>
            <a:r>
              <a:rPr lang="de-DE" sz="1600" dirty="0" err="1"/>
              <a:t>Triptanen</a:t>
            </a:r>
            <a:r>
              <a:rPr lang="de-DE" sz="1600" dirty="0"/>
              <a:t> und Mischanalgetika bzw. mehr als 15 Einnahmetagen bei Monopräparaten</a:t>
            </a:r>
          </a:p>
        </p:txBody>
      </p:sp>
      <p:sp>
        <p:nvSpPr>
          <p:cNvPr id="5" name="Inhaltsplatzhalter 4"/>
          <p:cNvSpPr>
            <a:spLocks noGrp="1"/>
          </p:cNvSpPr>
          <p:nvPr>
            <p:ph sz="half" idx="2"/>
          </p:nvPr>
        </p:nvSpPr>
        <p:spPr/>
        <p:txBody>
          <a:bodyPr>
            <a:normAutofit/>
          </a:bodyPr>
          <a:lstStyle/>
          <a:p>
            <a:pPr marL="0" indent="0">
              <a:buNone/>
              <a:defRPr/>
            </a:pPr>
            <a:r>
              <a:rPr lang="de-DE" dirty="0"/>
              <a:t>Psychische Abhängigkeit</a:t>
            </a:r>
          </a:p>
          <a:p>
            <a:pPr>
              <a:defRPr/>
            </a:pPr>
            <a:r>
              <a:rPr lang="de-DE" dirty="0"/>
              <a:t>Niedrigpotenten Opioide als Tropfen</a:t>
            </a:r>
          </a:p>
          <a:p>
            <a:pPr>
              <a:defRPr/>
            </a:pPr>
            <a:r>
              <a:rPr lang="de-DE" dirty="0"/>
              <a:t>Opioide nicht retardiert</a:t>
            </a:r>
          </a:p>
          <a:p>
            <a:pPr>
              <a:defRPr/>
            </a:pPr>
            <a:r>
              <a:rPr lang="de-DE" dirty="0" err="1"/>
              <a:t>Cannabinoide</a:t>
            </a:r>
            <a:r>
              <a:rPr lang="de-DE" dirty="0"/>
              <a:t> </a:t>
            </a:r>
            <a:r>
              <a:rPr lang="de-DE" dirty="0" smtClean="0"/>
              <a:t/>
            </a:r>
            <a:br>
              <a:rPr lang="de-DE" dirty="0" smtClean="0"/>
            </a:br>
            <a:r>
              <a:rPr lang="de-DE" dirty="0" smtClean="0"/>
              <a:t/>
            </a:r>
            <a:br>
              <a:rPr lang="de-DE" dirty="0" smtClean="0"/>
            </a:br>
            <a:r>
              <a:rPr lang="de-DE" dirty="0" smtClean="0"/>
              <a:t/>
            </a:r>
            <a:br>
              <a:rPr lang="de-DE" dirty="0" smtClean="0"/>
            </a:br>
            <a:endParaRPr lang="de-DE" dirty="0"/>
          </a:p>
          <a:p>
            <a:pPr>
              <a:defRPr/>
            </a:pPr>
            <a:endParaRPr lang="de-DE" dirty="0"/>
          </a:p>
        </p:txBody>
      </p:sp>
    </p:spTree>
    <p:extLst>
      <p:ext uri="{BB962C8B-B14F-4D97-AF65-F5344CB8AC3E}">
        <p14:creationId xmlns:p14="http://schemas.microsoft.com/office/powerpoint/2010/main" val="16047683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el 1"/>
          <p:cNvSpPr>
            <a:spLocks noGrp="1"/>
          </p:cNvSpPr>
          <p:nvPr>
            <p:ph type="title"/>
          </p:nvPr>
        </p:nvSpPr>
        <p:spPr/>
        <p:txBody>
          <a:bodyPr/>
          <a:lstStyle/>
          <a:p>
            <a:r>
              <a:rPr lang="de-DE" altLang="de-DE" smtClean="0"/>
              <a:t>Problem schädlicher Gebrauch</a:t>
            </a:r>
          </a:p>
        </p:txBody>
      </p:sp>
      <p:sp>
        <p:nvSpPr>
          <p:cNvPr id="3" name="Inhaltsplatzhalter 2"/>
          <p:cNvSpPr>
            <a:spLocks noGrp="1"/>
          </p:cNvSpPr>
          <p:nvPr>
            <p:ph sz="half" idx="1"/>
          </p:nvPr>
        </p:nvSpPr>
        <p:spPr/>
        <p:txBody>
          <a:bodyPr/>
          <a:lstStyle/>
          <a:p>
            <a:pPr marL="0" indent="0">
              <a:buNone/>
              <a:defRPr/>
            </a:pPr>
            <a:r>
              <a:rPr lang="de-DE" sz="2000" dirty="0"/>
              <a:t>Schädlicher Gebrauch</a:t>
            </a:r>
          </a:p>
          <a:p>
            <a:pPr>
              <a:defRPr/>
            </a:pPr>
            <a:r>
              <a:rPr lang="de-DE" sz="2000" b="1" dirty="0"/>
              <a:t>Alle</a:t>
            </a:r>
            <a:r>
              <a:rPr lang="de-DE" sz="2000" dirty="0"/>
              <a:t> </a:t>
            </a:r>
            <a:r>
              <a:rPr lang="de-DE" sz="2000" dirty="0" smtClean="0"/>
              <a:t>Schmerzmittel der Stufe I-III</a:t>
            </a:r>
            <a:endParaRPr lang="de-DE" sz="2000" dirty="0"/>
          </a:p>
          <a:p>
            <a:pPr>
              <a:defRPr/>
            </a:pPr>
            <a:r>
              <a:rPr lang="de-DE" sz="2000" dirty="0" err="1"/>
              <a:t>Cannabinoide</a:t>
            </a:r>
            <a:endParaRPr lang="de-DE" sz="2000" dirty="0"/>
          </a:p>
          <a:p>
            <a:pPr>
              <a:defRPr/>
            </a:pPr>
            <a:r>
              <a:rPr lang="de-DE" sz="2000" dirty="0" err="1"/>
              <a:t>Ergothamin</a:t>
            </a:r>
            <a:endParaRPr lang="de-DE" sz="2000" dirty="0"/>
          </a:p>
          <a:p>
            <a:pPr>
              <a:defRPr/>
            </a:pPr>
            <a:r>
              <a:rPr lang="de-DE" sz="2000" dirty="0" err="1"/>
              <a:t>Triptane</a:t>
            </a:r>
            <a:endParaRPr lang="de-DE" sz="2000" dirty="0"/>
          </a:p>
          <a:p>
            <a:pPr>
              <a:defRPr/>
            </a:pPr>
            <a:endParaRPr lang="de-DE" sz="2000" dirty="0"/>
          </a:p>
        </p:txBody>
      </p:sp>
      <p:sp>
        <p:nvSpPr>
          <p:cNvPr id="4" name="Inhaltsplatzhalter 3"/>
          <p:cNvSpPr>
            <a:spLocks noGrp="1"/>
          </p:cNvSpPr>
          <p:nvPr>
            <p:ph sz="half" idx="2"/>
          </p:nvPr>
        </p:nvSpPr>
        <p:spPr/>
        <p:txBody>
          <a:bodyPr/>
          <a:lstStyle/>
          <a:p>
            <a:pPr marL="0" indent="0">
              <a:buNone/>
              <a:defRPr/>
            </a:pPr>
            <a:r>
              <a:rPr lang="de-DE" sz="2000" dirty="0"/>
              <a:t>Reduktion schrittweise</a:t>
            </a:r>
          </a:p>
          <a:p>
            <a:pPr>
              <a:defRPr/>
            </a:pPr>
            <a:r>
              <a:rPr lang="de-DE" sz="2000" dirty="0"/>
              <a:t>Niedrigpotente Opioide</a:t>
            </a:r>
          </a:p>
          <a:p>
            <a:pPr>
              <a:defRPr/>
            </a:pPr>
            <a:r>
              <a:rPr lang="de-DE" sz="2000" dirty="0"/>
              <a:t>Opioide</a:t>
            </a:r>
          </a:p>
          <a:p>
            <a:pPr>
              <a:defRPr/>
            </a:pPr>
            <a:r>
              <a:rPr lang="de-DE" sz="2000" dirty="0" err="1"/>
              <a:t>Antiepileptika</a:t>
            </a:r>
            <a:endParaRPr lang="de-DE" sz="2000" dirty="0"/>
          </a:p>
          <a:p>
            <a:pPr>
              <a:defRPr/>
            </a:pPr>
            <a:r>
              <a:rPr lang="de-DE" sz="2000" dirty="0"/>
              <a:t>Antidepressiva</a:t>
            </a:r>
          </a:p>
          <a:p>
            <a:pPr>
              <a:defRPr/>
            </a:pPr>
            <a:r>
              <a:rPr lang="de-DE" sz="2000" dirty="0"/>
              <a:t>Beta-Blocker</a:t>
            </a:r>
          </a:p>
        </p:txBody>
      </p:sp>
    </p:spTree>
    <p:extLst>
      <p:ext uri="{BB962C8B-B14F-4D97-AF65-F5344CB8AC3E}">
        <p14:creationId xmlns:p14="http://schemas.microsoft.com/office/powerpoint/2010/main" val="3349730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el 1"/>
          <p:cNvSpPr>
            <a:spLocks noGrp="1"/>
          </p:cNvSpPr>
          <p:nvPr>
            <p:ph type="title"/>
          </p:nvPr>
        </p:nvSpPr>
        <p:spPr>
          <a:xfrm>
            <a:off x="2351089" y="620713"/>
            <a:ext cx="7793037" cy="1143000"/>
          </a:xfrm>
        </p:spPr>
        <p:txBody>
          <a:bodyPr/>
          <a:lstStyle/>
          <a:p>
            <a:r>
              <a:rPr lang="de-DE" altLang="de-DE" dirty="0" smtClean="0"/>
              <a:t>Weitere Probleme</a:t>
            </a:r>
          </a:p>
        </p:txBody>
      </p:sp>
      <p:sp>
        <p:nvSpPr>
          <p:cNvPr id="3" name="Inhaltsplatzhalter 2"/>
          <p:cNvSpPr>
            <a:spLocks noGrp="1"/>
          </p:cNvSpPr>
          <p:nvPr>
            <p:ph sz="half" idx="1"/>
          </p:nvPr>
        </p:nvSpPr>
        <p:spPr/>
        <p:txBody>
          <a:bodyPr/>
          <a:lstStyle/>
          <a:p>
            <a:pPr marL="0" indent="0">
              <a:buNone/>
              <a:defRPr/>
            </a:pPr>
            <a:r>
              <a:rPr lang="de-DE" sz="1600" dirty="0"/>
              <a:t>Schlafstörungen durch:</a:t>
            </a:r>
          </a:p>
          <a:p>
            <a:pPr>
              <a:defRPr/>
            </a:pPr>
            <a:r>
              <a:rPr lang="de-DE" sz="1600" dirty="0"/>
              <a:t>NSAR</a:t>
            </a:r>
          </a:p>
          <a:p>
            <a:pPr>
              <a:defRPr/>
            </a:pPr>
            <a:r>
              <a:rPr lang="de-DE" sz="1600" dirty="0"/>
              <a:t>Opioide</a:t>
            </a:r>
          </a:p>
          <a:p>
            <a:pPr>
              <a:defRPr/>
            </a:pPr>
            <a:r>
              <a:rPr lang="de-DE" sz="1600" dirty="0"/>
              <a:t>Drogen</a:t>
            </a:r>
          </a:p>
          <a:p>
            <a:pPr>
              <a:defRPr/>
            </a:pPr>
            <a:r>
              <a:rPr lang="de-DE" sz="1600" dirty="0"/>
              <a:t>Kaffee</a:t>
            </a:r>
          </a:p>
          <a:p>
            <a:pPr>
              <a:defRPr/>
            </a:pPr>
            <a:r>
              <a:rPr lang="de-DE" sz="1600" dirty="0"/>
              <a:t>Alkohol</a:t>
            </a:r>
          </a:p>
          <a:p>
            <a:pPr>
              <a:defRPr/>
            </a:pPr>
            <a:r>
              <a:rPr lang="de-DE" sz="1600" dirty="0"/>
              <a:t>Beta-Blocker</a:t>
            </a:r>
          </a:p>
          <a:p>
            <a:pPr>
              <a:defRPr/>
            </a:pPr>
            <a:r>
              <a:rPr lang="de-DE" sz="1600" dirty="0"/>
              <a:t>Dopamin</a:t>
            </a:r>
          </a:p>
          <a:p>
            <a:pPr>
              <a:defRPr/>
            </a:pPr>
            <a:r>
              <a:rPr lang="de-DE" sz="1600" dirty="0"/>
              <a:t>Medikamente bei Harninkontinenz</a:t>
            </a:r>
          </a:p>
          <a:p>
            <a:pPr>
              <a:defRPr/>
            </a:pPr>
            <a:r>
              <a:rPr lang="de-DE" sz="1600" dirty="0"/>
              <a:t>Asthma-Mittel</a:t>
            </a:r>
          </a:p>
          <a:p>
            <a:pPr>
              <a:defRPr/>
            </a:pPr>
            <a:endParaRPr lang="de-DE" sz="1600" dirty="0"/>
          </a:p>
          <a:p>
            <a:pPr>
              <a:defRPr/>
            </a:pPr>
            <a:endParaRPr lang="de-DE" sz="1600" dirty="0"/>
          </a:p>
        </p:txBody>
      </p:sp>
      <p:sp>
        <p:nvSpPr>
          <p:cNvPr id="4" name="Inhaltsplatzhalter 3"/>
          <p:cNvSpPr>
            <a:spLocks noGrp="1"/>
          </p:cNvSpPr>
          <p:nvPr>
            <p:ph sz="half" idx="2"/>
          </p:nvPr>
        </p:nvSpPr>
        <p:spPr/>
        <p:txBody>
          <a:bodyPr/>
          <a:lstStyle/>
          <a:p>
            <a:pPr marL="0" indent="0">
              <a:buNone/>
              <a:defRPr/>
            </a:pPr>
            <a:r>
              <a:rPr lang="de-DE" sz="1600" dirty="0" err="1"/>
              <a:t>Cytokine</a:t>
            </a:r>
            <a:r>
              <a:rPr lang="de-DE" sz="1600" dirty="0"/>
              <a:t> aktiviert durch:</a:t>
            </a:r>
          </a:p>
          <a:p>
            <a:pPr>
              <a:defRPr/>
            </a:pPr>
            <a:r>
              <a:rPr lang="de-DE" sz="1600" dirty="0"/>
              <a:t>Opioide (</a:t>
            </a:r>
            <a:r>
              <a:rPr lang="de-DE" sz="1600" dirty="0" smtClean="0"/>
              <a:t>Langzeiteinnahme: deswegen dann </a:t>
            </a:r>
            <a:r>
              <a:rPr lang="de-DE" sz="1600" dirty="0"/>
              <a:t>nicht mehr wirksam)</a:t>
            </a:r>
          </a:p>
          <a:p>
            <a:pPr>
              <a:defRPr/>
            </a:pPr>
            <a:r>
              <a:rPr lang="de-DE" sz="1600" dirty="0"/>
              <a:t>ACE-Hemmer</a:t>
            </a:r>
          </a:p>
          <a:p>
            <a:pPr>
              <a:defRPr/>
            </a:pPr>
            <a:endParaRPr lang="de-DE" dirty="0"/>
          </a:p>
        </p:txBody>
      </p:sp>
    </p:spTree>
    <p:extLst>
      <p:ext uri="{BB962C8B-B14F-4D97-AF65-F5344CB8AC3E}">
        <p14:creationId xmlns:p14="http://schemas.microsoft.com/office/powerpoint/2010/main" val="23698742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Cannabis</a:t>
            </a:r>
            <a:endParaRPr lang="de-DE" dirty="0"/>
          </a:p>
        </p:txBody>
      </p:sp>
      <p:sp>
        <p:nvSpPr>
          <p:cNvPr id="3" name="Inhaltsplatzhalter 2"/>
          <p:cNvSpPr>
            <a:spLocks noGrp="1"/>
          </p:cNvSpPr>
          <p:nvPr>
            <p:ph sz="half" idx="1"/>
          </p:nvPr>
        </p:nvSpPr>
        <p:spPr/>
        <p:txBody>
          <a:bodyPr>
            <a:normAutofit lnSpcReduction="10000"/>
          </a:bodyPr>
          <a:lstStyle/>
          <a:p>
            <a:r>
              <a:rPr lang="de-DE" dirty="0"/>
              <a:t>Die Firmen haben bei Cannabisgebrauch nur Studien bis zu 5 Tagen gemacht und dabei keine körperliche  Abhängigkeit gesehen. Psych. Abhängigkeit wurde nicht geprüft. Ansonsten wird das Abhängigkeitspotential als „nicht bekannt“ angegeben</a:t>
            </a:r>
          </a:p>
          <a:p>
            <a:endParaRPr lang="de-DE" dirty="0"/>
          </a:p>
        </p:txBody>
      </p:sp>
      <p:sp>
        <p:nvSpPr>
          <p:cNvPr id="4" name="Inhaltsplatzhalter 3"/>
          <p:cNvSpPr>
            <a:spLocks noGrp="1"/>
          </p:cNvSpPr>
          <p:nvPr>
            <p:ph sz="half" idx="2"/>
          </p:nvPr>
        </p:nvSpPr>
        <p:spPr/>
        <p:txBody>
          <a:bodyPr>
            <a:normAutofit lnSpcReduction="10000"/>
          </a:bodyPr>
          <a:lstStyle/>
          <a:p>
            <a:r>
              <a:rPr lang="de-DE" dirty="0"/>
              <a:t>Studien der WHO haben vielfältige</a:t>
            </a:r>
            <a:br>
              <a:rPr lang="de-DE" dirty="0"/>
            </a:br>
            <a:r>
              <a:rPr lang="de-DE" dirty="0" smtClean="0"/>
              <a:t>Probleme </a:t>
            </a:r>
            <a:r>
              <a:rPr lang="de-DE" dirty="0"/>
              <a:t>bei Jugendlichen und jungen </a:t>
            </a:r>
            <a:r>
              <a:rPr lang="de-DE" dirty="0" smtClean="0"/>
              <a:t>Erwachsenen </a:t>
            </a:r>
            <a:r>
              <a:rPr lang="de-DE" dirty="0"/>
              <a:t>bzgl. Gehirnstruktur und </a:t>
            </a:r>
            <a:r>
              <a:rPr lang="de-DE" dirty="0" smtClean="0"/>
              <a:t>– </a:t>
            </a:r>
            <a:r>
              <a:rPr lang="de-DE" dirty="0" err="1" smtClean="0"/>
              <a:t>funktion</a:t>
            </a:r>
            <a:r>
              <a:rPr lang="de-DE" dirty="0" smtClean="0"/>
              <a:t> </a:t>
            </a:r>
            <a:r>
              <a:rPr lang="de-DE" dirty="0"/>
              <a:t>gesehen, </a:t>
            </a:r>
            <a:r>
              <a:rPr lang="de-DE" dirty="0" smtClean="0"/>
              <a:t>bei </a:t>
            </a:r>
            <a:r>
              <a:rPr lang="de-DE" dirty="0"/>
              <a:t>Erwachsenen eher der </a:t>
            </a:r>
            <a:r>
              <a:rPr lang="de-DE" dirty="0" smtClean="0"/>
              <a:t>Gehirnfunktion </a:t>
            </a:r>
            <a:br>
              <a:rPr lang="de-DE" dirty="0" smtClean="0"/>
            </a:br>
            <a:r>
              <a:rPr lang="de-DE" dirty="0"/>
              <a:t/>
            </a:r>
            <a:br>
              <a:rPr lang="de-DE" dirty="0"/>
            </a:br>
            <a:r>
              <a:rPr lang="de-DE" dirty="0" smtClean="0"/>
              <a:t>Das Abhängigkeitspotential </a:t>
            </a:r>
            <a:r>
              <a:rPr lang="de-DE" dirty="0"/>
              <a:t>lag bei 1x-ligem </a:t>
            </a:r>
            <a:r>
              <a:rPr lang="de-DE" dirty="0" smtClean="0"/>
              <a:t>Gebrauch </a:t>
            </a:r>
            <a:r>
              <a:rPr lang="de-DE" dirty="0"/>
              <a:t>bei 10%, sonst bei 33</a:t>
            </a:r>
            <a:r>
              <a:rPr lang="de-DE" dirty="0" smtClean="0"/>
              <a:t>%</a:t>
            </a:r>
            <a:br>
              <a:rPr lang="de-DE" dirty="0" smtClean="0"/>
            </a:br>
            <a:r>
              <a:rPr lang="de-DE" dirty="0" smtClean="0"/>
              <a:t/>
            </a:r>
            <a:br>
              <a:rPr lang="de-DE" dirty="0" smtClean="0"/>
            </a:br>
            <a:r>
              <a:rPr lang="de-DE" dirty="0" smtClean="0"/>
              <a:t>Vor allem das THC wird für die Wirkung auf das Gehirn verantwortlich gemacht</a:t>
            </a:r>
            <a:endParaRPr lang="de-DE" dirty="0"/>
          </a:p>
          <a:p>
            <a:endParaRPr lang="de-DE" dirty="0"/>
          </a:p>
        </p:txBody>
      </p:sp>
    </p:spTree>
    <p:extLst>
      <p:ext uri="{BB962C8B-B14F-4D97-AF65-F5344CB8AC3E}">
        <p14:creationId xmlns:p14="http://schemas.microsoft.com/office/powerpoint/2010/main" val="3680773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el 1"/>
          <p:cNvSpPr>
            <a:spLocks noGrp="1"/>
          </p:cNvSpPr>
          <p:nvPr>
            <p:ph type="title"/>
          </p:nvPr>
        </p:nvSpPr>
        <p:spPr/>
        <p:txBody>
          <a:bodyPr/>
          <a:lstStyle/>
          <a:p>
            <a:r>
              <a:rPr lang="de-DE" altLang="de-DE" smtClean="0"/>
              <a:t>Cannabinoide</a:t>
            </a:r>
          </a:p>
        </p:txBody>
      </p:sp>
      <p:sp>
        <p:nvSpPr>
          <p:cNvPr id="5" name="Inhaltsplatzhalter 4"/>
          <p:cNvSpPr>
            <a:spLocks noGrp="1"/>
          </p:cNvSpPr>
          <p:nvPr>
            <p:ph idx="1"/>
          </p:nvPr>
        </p:nvSpPr>
        <p:spPr>
          <a:xfrm>
            <a:off x="407324" y="1844675"/>
            <a:ext cx="10076526" cy="4114800"/>
          </a:xfrm>
        </p:spPr>
        <p:txBody>
          <a:bodyPr>
            <a:noAutofit/>
          </a:bodyPr>
          <a:lstStyle/>
          <a:p>
            <a:pPr>
              <a:defRPr/>
            </a:pPr>
            <a:r>
              <a:rPr lang="de-DE" b="1" dirty="0" smtClean="0">
                <a:latin typeface="Tahoma" panose="020B0604030504040204" pitchFamily="34" charset="0"/>
                <a:ea typeface="Tahoma" panose="020B0604030504040204" pitchFamily="34" charset="0"/>
                <a:cs typeface="Tahoma" panose="020B0604030504040204" pitchFamily="34" charset="0"/>
              </a:rPr>
              <a:t>früher </a:t>
            </a:r>
            <a:r>
              <a:rPr lang="de-DE" b="1" dirty="0">
                <a:latin typeface="Tahoma" panose="020B0604030504040204" pitchFamily="34" charset="0"/>
                <a:ea typeface="Tahoma" panose="020B0604030504040204" pitchFamily="34" charset="0"/>
                <a:cs typeface="Tahoma" panose="020B0604030504040204" pitchFamily="34" charset="0"/>
              </a:rPr>
              <a:t>Einstieg in den Konsum:</a:t>
            </a:r>
            <a:r>
              <a:rPr lang="de-DE" dirty="0">
                <a:latin typeface="Tahoma" panose="020B0604030504040204" pitchFamily="34" charset="0"/>
                <a:ea typeface="Tahoma" panose="020B0604030504040204" pitchFamily="34" charset="0"/>
                <a:cs typeface="Tahoma" panose="020B0604030504040204" pitchFamily="34" charset="0"/>
              </a:rPr>
              <a:t>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nachhaltige Beeinträchtigungen der kognitiven Leistungsfähigkeit (Erinnerungsgedächtnis, Arbeitsgedächtnis, Wahrnehmungslogik und Hemmungen)</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Hypocampus 11% kleiner, weiße Substanz im Gehirn unterentwickelt</a:t>
            </a:r>
          </a:p>
          <a:p>
            <a:pPr>
              <a:defRPr/>
            </a:pPr>
            <a:r>
              <a:rPr lang="de-DE" b="1" dirty="0" smtClean="0">
                <a:latin typeface="Tahoma" panose="020B0604030504040204" pitchFamily="34" charset="0"/>
                <a:ea typeface="Tahoma" panose="020B0604030504040204" pitchFamily="34" charset="0"/>
                <a:cs typeface="Tahoma" panose="020B0604030504040204" pitchFamily="34" charset="0"/>
              </a:rPr>
              <a:t>Unabhängig vom Alter</a:t>
            </a:r>
            <a:r>
              <a:rPr lang="de-DE" dirty="0" smtClean="0">
                <a:latin typeface="Tahoma" panose="020B0604030504040204" pitchFamily="34" charset="0"/>
                <a:ea typeface="Tahoma" panose="020B0604030504040204" pitchFamily="34" charset="0"/>
                <a:cs typeface="Tahoma" panose="020B0604030504040204" pitchFamily="34" charset="0"/>
              </a:rPr>
              <a:t>: </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Unfruchtbarkeit bei Männern (Spermien werden kleiner)</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erhöhtes Herzinfarktrisiko durch Gefäßschädigung</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Cannabis kann Auslöser einer bislang verborgenen Schizophrenie sein (Risiko verdoppelt </a:t>
            </a:r>
            <a:r>
              <a:rPr lang="de-DE" dirty="0" smtClean="0">
                <a:latin typeface="Tahoma" panose="020B0604030504040204" pitchFamily="34" charset="0"/>
                <a:ea typeface="Tahoma" panose="020B0604030504040204" pitchFamily="34" charset="0"/>
                <a:cs typeface="Tahoma" panose="020B0604030504040204" pitchFamily="34" charset="0"/>
              </a:rPr>
              <a:t> </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sich</a:t>
            </a:r>
            <a:r>
              <a:rPr lang="de-DE" dirty="0" smtClean="0">
                <a:latin typeface="Tahoma" panose="020B0604030504040204" pitchFamily="34" charset="0"/>
                <a:ea typeface="Tahoma" panose="020B0604030504040204" pitchFamily="34" charset="0"/>
                <a:cs typeface="Tahoma" panose="020B0604030504040204" pitchFamily="34" charset="0"/>
              </a:rPr>
              <a:t>), im Liquor findet sich bei den Pat. eine erhöhte Konzentration an </a:t>
            </a:r>
            <a:r>
              <a:rPr lang="de-DE" dirty="0" err="1" smtClean="0"/>
              <a:t>Anandamiden</a:t>
            </a:r>
            <a:r>
              <a:rPr lang="de-DE" dirty="0" smtClean="0">
                <a:latin typeface="Tahoma" panose="020B0604030504040204" pitchFamily="34" charset="0"/>
                <a:ea typeface="Tahoma" panose="020B0604030504040204" pitchFamily="34" charset="0"/>
                <a:cs typeface="Tahoma" panose="020B0604030504040204" pitchFamily="34" charset="0"/>
              </a:rPr>
              <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Leistungseinbußen in der Wahrnehmung, der Aufmerksamkeit und dem </a:t>
            </a:r>
            <a:r>
              <a:rPr lang="de-DE" dirty="0" smtClean="0">
                <a:latin typeface="Tahoma" panose="020B0604030504040204" pitchFamily="34" charset="0"/>
                <a:ea typeface="Tahoma" panose="020B0604030504040204" pitchFamily="34" charset="0"/>
                <a:cs typeface="Tahoma" panose="020B0604030504040204" pitchFamily="34" charset="0"/>
              </a:rPr>
              <a:t>Reaktionsvermögen</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smtClean="0">
                <a:latin typeface="Tahoma" panose="020B0604030504040204" pitchFamily="34" charset="0"/>
                <a:ea typeface="Tahoma" panose="020B0604030504040204" pitchFamily="34" charset="0"/>
                <a:cs typeface="Tahoma" panose="020B0604030504040204" pitchFamily="34" charset="0"/>
              </a:rPr>
              <a:t>(Fahruntüchtigkeit)</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t>bei Konsum von </a:t>
            </a:r>
            <a:r>
              <a:rPr lang="de-DE" dirty="0" smtClean="0"/>
              <a:t>THC wird fünf </a:t>
            </a:r>
            <a:r>
              <a:rPr lang="de-DE" dirty="0"/>
              <a:t>Mal häufiger zu Kokain, Halluzinogene oder </a:t>
            </a:r>
            <a:r>
              <a:rPr lang="de-DE" dirty="0" smtClean="0"/>
              <a:t>Opiate </a:t>
            </a:r>
            <a:r>
              <a:rPr lang="de-DE" dirty="0" smtClean="0">
                <a:latin typeface="Tahoma" panose="020B0604030504040204" pitchFamily="34" charset="0"/>
                <a:ea typeface="Tahoma" panose="020B0604030504040204" pitchFamily="34" charset="0"/>
                <a:cs typeface="Tahoma" panose="020B0604030504040204" pitchFamily="34" charset="0"/>
              </a:rPr>
              <a:t>gegriffen</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t>In der Folge regelmäßigen Cannabiskonsums können depressive Bilder mit </a:t>
            </a:r>
            <a:r>
              <a:rPr lang="de-DE" dirty="0" smtClean="0"/>
              <a:t>Rückzugstendenz</a:t>
            </a:r>
            <a:br>
              <a:rPr lang="de-DE" dirty="0" smtClean="0"/>
            </a:br>
            <a:r>
              <a:rPr lang="de-DE" dirty="0" smtClean="0"/>
              <a:t>  </a:t>
            </a:r>
            <a:r>
              <a:rPr lang="de-DE" dirty="0"/>
              <a:t>und Verlust sozialer Kompetenzen </a:t>
            </a:r>
            <a:r>
              <a:rPr lang="de-DE" dirty="0" smtClean="0"/>
              <a:t>auftreten</a:t>
            </a:r>
            <a:r>
              <a:rPr lang="de-DE" dirty="0"/>
              <a:t>. </a:t>
            </a:r>
            <a:endParaRPr lang="de-DE" dirty="0" smtClean="0">
              <a:latin typeface="Tahoma" panose="020B0604030504040204" pitchFamily="34" charset="0"/>
              <a:ea typeface="Tahoma" panose="020B0604030504040204" pitchFamily="34" charset="0"/>
              <a:cs typeface="Tahoma" panose="020B0604030504040204" pitchFamily="34" charset="0"/>
            </a:endParaRPr>
          </a:p>
          <a:p>
            <a:pPr>
              <a:defRPr/>
            </a:pPr>
            <a:endParaRPr lang="de-D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164003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Cannabinoide</a:t>
            </a:r>
            <a:endParaRPr lang="de-DE" dirty="0"/>
          </a:p>
        </p:txBody>
      </p:sp>
      <p:sp>
        <p:nvSpPr>
          <p:cNvPr id="3" name="Inhaltsplatzhalter 2"/>
          <p:cNvSpPr>
            <a:spLocks noGrp="1"/>
          </p:cNvSpPr>
          <p:nvPr>
            <p:ph idx="1"/>
          </p:nvPr>
        </p:nvSpPr>
        <p:spPr/>
        <p:txBody>
          <a:bodyPr/>
          <a:lstStyle/>
          <a:p>
            <a:pPr marL="0" indent="0">
              <a:buNone/>
            </a:pPr>
            <a:r>
              <a:rPr lang="de-DE" dirty="0"/>
              <a:t>MRT-Messungen </a:t>
            </a:r>
            <a:r>
              <a:rPr lang="de-DE" dirty="0" smtClean="0"/>
              <a:t>des Frontallappens </a:t>
            </a:r>
            <a:r>
              <a:rPr lang="de-DE" dirty="0"/>
              <a:t>der </a:t>
            </a:r>
            <a:r>
              <a:rPr lang="de-DE" dirty="0" smtClean="0"/>
              <a:t>Großhirnrinde (enthält besonders </a:t>
            </a:r>
            <a:r>
              <a:rPr lang="de-DE" dirty="0"/>
              <a:t>viele </a:t>
            </a:r>
            <a:r>
              <a:rPr lang="de-DE" dirty="0" smtClean="0"/>
              <a:t>CB1-Rezeptoren): </a:t>
            </a:r>
          </a:p>
          <a:p>
            <a:r>
              <a:rPr lang="de-DE" dirty="0" smtClean="0"/>
              <a:t>Die </a:t>
            </a:r>
            <a:r>
              <a:rPr lang="de-DE" dirty="0"/>
              <a:t>Cannabis-Konsumenten hatten im Vergleich zur Kontrollgruppe etwas weniger graue Hirnsubstanz, dafür war die weiße jedoch besser verknüpft. </a:t>
            </a:r>
            <a:r>
              <a:rPr lang="de-DE" dirty="0" smtClean="0"/>
              <a:t>Dieser Effekt </a:t>
            </a:r>
            <a:r>
              <a:rPr lang="de-DE" dirty="0"/>
              <a:t>nahm allerdings bei regelmäßigem Cannabiskonsum über einen längeren Zeitraum ebenfalls ab.</a:t>
            </a:r>
          </a:p>
          <a:p>
            <a:r>
              <a:rPr lang="de-DE" dirty="0"/>
              <a:t>Die Forscher vermuten, dass das Gehirn versucht, den Verlust der grauen Substanz auszugleichen. Dabei sprechen sie von „neuroadaptiven“ Prozessen und wollen überprüfen, ob die Veränderungen dauerhaft </a:t>
            </a:r>
            <a:r>
              <a:rPr lang="de-DE" dirty="0" smtClean="0"/>
              <a:t>sind </a:t>
            </a:r>
            <a:r>
              <a:rPr lang="de-DE" dirty="0"/>
              <a:t>oder nicht</a:t>
            </a:r>
            <a:r>
              <a:rPr lang="de-DE" dirty="0" smtClean="0"/>
              <a:t>.</a:t>
            </a:r>
            <a:br>
              <a:rPr lang="de-DE" dirty="0" smtClean="0"/>
            </a:br>
            <a:endParaRPr lang="de-DE" dirty="0" smtClean="0"/>
          </a:p>
          <a:p>
            <a:r>
              <a:rPr lang="de-DE" dirty="0" smtClean="0"/>
              <a:t>Alkohol reduziert sowohl die graue als auch die weiße Substanz im Gehirn</a:t>
            </a:r>
            <a:endParaRPr lang="de-DE" dirty="0"/>
          </a:p>
          <a:p>
            <a:endParaRPr lang="de-DE" dirty="0"/>
          </a:p>
        </p:txBody>
      </p:sp>
    </p:spTree>
    <p:extLst>
      <p:ext uri="{BB962C8B-B14F-4D97-AF65-F5344CB8AC3E}">
        <p14:creationId xmlns:p14="http://schemas.microsoft.com/office/powerpoint/2010/main" val="471099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Gegenanzeige</a:t>
            </a:r>
            <a:endParaRPr lang="de-DE" dirty="0"/>
          </a:p>
        </p:txBody>
      </p:sp>
      <p:sp>
        <p:nvSpPr>
          <p:cNvPr id="3" name="Inhaltsplatzhalter 2"/>
          <p:cNvSpPr>
            <a:spLocks noGrp="1"/>
          </p:cNvSpPr>
          <p:nvPr>
            <p:ph idx="1"/>
          </p:nvPr>
        </p:nvSpPr>
        <p:spPr/>
        <p:txBody>
          <a:bodyPr/>
          <a:lstStyle/>
          <a:p>
            <a:r>
              <a:rPr lang="de-DE" dirty="0" smtClean="0"/>
              <a:t>Alkohol- oder Medikamentenmissbrauch/ Sucht</a:t>
            </a:r>
          </a:p>
          <a:p>
            <a:r>
              <a:rPr lang="de-DE" dirty="0" smtClean="0"/>
              <a:t>Schwangerschaft und Stillzeit</a:t>
            </a:r>
          </a:p>
          <a:p>
            <a:r>
              <a:rPr lang="de-DE" dirty="0" smtClean="0"/>
              <a:t>Kinder und junge Erwachsene außer in der Palliativmedizin</a:t>
            </a:r>
          </a:p>
          <a:p>
            <a:r>
              <a:rPr lang="de-DE" dirty="0" smtClean="0"/>
              <a:t>Schizophrenie</a:t>
            </a:r>
          </a:p>
          <a:p>
            <a:r>
              <a:rPr lang="de-DE" dirty="0" smtClean="0"/>
              <a:t>Bipolare Störung</a:t>
            </a:r>
          </a:p>
          <a:p>
            <a:r>
              <a:rPr lang="de-DE" dirty="0" smtClean="0"/>
              <a:t>Depressionen</a:t>
            </a:r>
          </a:p>
          <a:p>
            <a:r>
              <a:rPr lang="de-DE" dirty="0" smtClean="0"/>
              <a:t>Schwere Persönlichkeitsstörungen</a:t>
            </a:r>
          </a:p>
          <a:p>
            <a:r>
              <a:rPr lang="de-DE" dirty="0" smtClean="0"/>
              <a:t>Andere psychiatrische Erkrankungen</a:t>
            </a:r>
          </a:p>
          <a:p>
            <a:r>
              <a:rPr lang="de-DE" dirty="0" smtClean="0"/>
              <a:t>Ältere Menschen mit art. Hypertonie und Herzerkrankungen</a:t>
            </a:r>
            <a:endParaRPr lang="de-DE" dirty="0"/>
          </a:p>
        </p:txBody>
      </p:sp>
    </p:spTree>
    <p:extLst>
      <p:ext uri="{BB962C8B-B14F-4D97-AF65-F5344CB8AC3E}">
        <p14:creationId xmlns:p14="http://schemas.microsoft.com/office/powerpoint/2010/main" val="4126530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Abhängigkeit</a:t>
            </a:r>
            <a:endParaRPr lang="de-DE" dirty="0"/>
          </a:p>
        </p:txBody>
      </p:sp>
      <p:sp>
        <p:nvSpPr>
          <p:cNvPr id="3" name="Inhaltsplatzhalter 2"/>
          <p:cNvSpPr>
            <a:spLocks noGrp="1"/>
          </p:cNvSpPr>
          <p:nvPr>
            <p:ph idx="1"/>
          </p:nvPr>
        </p:nvSpPr>
        <p:spPr/>
        <p:txBody>
          <a:bodyPr>
            <a:normAutofit fontScale="92500" lnSpcReduction="10000"/>
          </a:bodyPr>
          <a:lstStyle/>
          <a:p>
            <a:r>
              <a:rPr lang="de-DE" dirty="0"/>
              <a:t>Hinweise für eine Abhängigkeit im Rahmen eines </a:t>
            </a:r>
            <a:r>
              <a:rPr lang="de-DE" dirty="0" err="1"/>
              <a:t>Cannabinoid</a:t>
            </a:r>
            <a:r>
              <a:rPr lang="de-DE" dirty="0"/>
              <a:t>-Gebrauchs </a:t>
            </a:r>
            <a:r>
              <a:rPr lang="de-DE" dirty="0" smtClean="0"/>
              <a:t>sind (3 von 6 Kriterien müssen während eines Jahres vorliegen):</a:t>
            </a:r>
          </a:p>
          <a:p>
            <a:r>
              <a:rPr lang="de-DE" dirty="0" smtClean="0"/>
              <a:t>der </a:t>
            </a:r>
            <a:r>
              <a:rPr lang="de-DE" dirty="0"/>
              <a:t>starke Wunsch oder Zwang, die Substanz zu konsumieren, als </a:t>
            </a:r>
            <a:r>
              <a:rPr lang="de-DE" dirty="0" smtClean="0"/>
              <a:t>vorrangiges </a:t>
            </a:r>
            <a:r>
              <a:rPr lang="de-DE" dirty="0"/>
              <a:t>Ziel der alltäglichen Lebensgestaltung </a:t>
            </a:r>
            <a:endParaRPr lang="de-DE" dirty="0" smtClean="0"/>
          </a:p>
          <a:p>
            <a:r>
              <a:rPr lang="de-DE" dirty="0" smtClean="0"/>
              <a:t>die </a:t>
            </a:r>
            <a:r>
              <a:rPr lang="de-DE" dirty="0"/>
              <a:t>mangelnde Kontrolle, was Beginn, Beendigung und Menge des </a:t>
            </a:r>
            <a:r>
              <a:rPr lang="de-DE" dirty="0" smtClean="0"/>
              <a:t>Gebrauchs </a:t>
            </a:r>
            <a:r>
              <a:rPr lang="de-DE" dirty="0"/>
              <a:t>angeht </a:t>
            </a:r>
            <a:endParaRPr lang="de-DE" dirty="0" smtClean="0"/>
          </a:p>
          <a:p>
            <a:r>
              <a:rPr lang="de-DE" dirty="0" smtClean="0"/>
              <a:t>ein </a:t>
            </a:r>
            <a:r>
              <a:rPr lang="de-DE" dirty="0"/>
              <a:t>körperliches Entzugssyndrom </a:t>
            </a:r>
            <a:endParaRPr lang="de-DE" dirty="0" smtClean="0"/>
          </a:p>
          <a:p>
            <a:r>
              <a:rPr lang="de-DE" dirty="0" smtClean="0"/>
              <a:t>Toleranzentwicklung </a:t>
            </a:r>
          </a:p>
          <a:p>
            <a:r>
              <a:rPr lang="de-DE" dirty="0" smtClean="0"/>
              <a:t>Vernachlässigung </a:t>
            </a:r>
            <a:r>
              <a:rPr lang="de-DE" dirty="0"/>
              <a:t>anderer Interessen und erhöhter oder steigender Zeitaufwand für die </a:t>
            </a:r>
            <a:r>
              <a:rPr lang="de-DE" dirty="0" smtClean="0"/>
              <a:t>Beschaffung </a:t>
            </a:r>
            <a:r>
              <a:rPr lang="de-DE" dirty="0"/>
              <a:t>und den Konsum der Substanz und die Erholung von den Folgen </a:t>
            </a:r>
            <a:endParaRPr lang="de-DE" dirty="0" smtClean="0"/>
          </a:p>
          <a:p>
            <a:r>
              <a:rPr lang="de-DE" dirty="0" smtClean="0"/>
              <a:t>Der </a:t>
            </a:r>
            <a:r>
              <a:rPr lang="de-DE" dirty="0"/>
              <a:t>Substanzgebrauch hält an, obwohl schädliche Folgen eintreten, deren sich der Konsument bewusst ist, z.B. Leberschädigung durch Beigebrauch von Alkohol. </a:t>
            </a:r>
          </a:p>
        </p:txBody>
      </p:sp>
    </p:spTree>
    <p:extLst>
      <p:ext uri="{BB962C8B-B14F-4D97-AF65-F5344CB8AC3E}">
        <p14:creationId xmlns:p14="http://schemas.microsoft.com/office/powerpoint/2010/main" val="9783792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Schädlicher Gebrauch</a:t>
            </a:r>
            <a:endParaRPr lang="de-DE" dirty="0"/>
          </a:p>
        </p:txBody>
      </p:sp>
      <p:sp>
        <p:nvSpPr>
          <p:cNvPr id="3" name="Inhaltsplatzhalter 2"/>
          <p:cNvSpPr>
            <a:spLocks noGrp="1"/>
          </p:cNvSpPr>
          <p:nvPr>
            <p:ph idx="1"/>
          </p:nvPr>
        </p:nvSpPr>
        <p:spPr/>
        <p:txBody>
          <a:bodyPr/>
          <a:lstStyle/>
          <a:p>
            <a:pPr marL="0" indent="0">
              <a:buNone/>
            </a:pPr>
            <a:r>
              <a:rPr lang="de-DE" dirty="0" smtClean="0"/>
              <a:t>Risikogruppen:</a:t>
            </a:r>
          </a:p>
          <a:p>
            <a:r>
              <a:rPr lang="de-DE" dirty="0" smtClean="0"/>
              <a:t>Jugendliche</a:t>
            </a:r>
          </a:p>
          <a:p>
            <a:r>
              <a:rPr lang="de-DE" dirty="0" smtClean="0"/>
              <a:t>Patienten </a:t>
            </a:r>
            <a:r>
              <a:rPr lang="de-DE" dirty="0"/>
              <a:t>mit </a:t>
            </a:r>
            <a:r>
              <a:rPr lang="de-DE" dirty="0" smtClean="0"/>
              <a:t>Persönlichkeitsstörungen</a:t>
            </a:r>
          </a:p>
          <a:p>
            <a:r>
              <a:rPr lang="de-DE" dirty="0" err="1" smtClean="0"/>
              <a:t>Borderline</a:t>
            </a:r>
            <a:r>
              <a:rPr lang="de-DE" dirty="0" smtClean="0"/>
              <a:t> </a:t>
            </a:r>
            <a:r>
              <a:rPr lang="de-DE" dirty="0"/>
              <a:t>– </a:t>
            </a:r>
            <a:r>
              <a:rPr lang="de-DE" dirty="0" smtClean="0"/>
              <a:t>Syndrome</a:t>
            </a:r>
          </a:p>
          <a:p>
            <a:r>
              <a:rPr lang="de-DE" dirty="0" smtClean="0"/>
              <a:t>bipolare Störungen</a:t>
            </a:r>
          </a:p>
          <a:p>
            <a:r>
              <a:rPr lang="de-DE" dirty="0" smtClean="0"/>
              <a:t>Psychosen</a:t>
            </a:r>
          </a:p>
          <a:p>
            <a:r>
              <a:rPr lang="de-DE" dirty="0" smtClean="0"/>
              <a:t>Suchterkrankungen </a:t>
            </a:r>
            <a:r>
              <a:rPr lang="de-DE" dirty="0"/>
              <a:t>in der Vorgeschichte; aktuell bestehende Suchterkrankungen, insbesondere bezogen auf Alkohol und Medikamente (Tranquilizer, Psychopharmaka</a:t>
            </a:r>
            <a:r>
              <a:rPr lang="de-DE"/>
              <a:t>, </a:t>
            </a:r>
            <a:r>
              <a:rPr lang="de-DE" smtClean="0"/>
              <a:t>Analgetika</a:t>
            </a:r>
            <a:r>
              <a:rPr lang="de-DE" dirty="0"/>
              <a:t>), </a:t>
            </a:r>
            <a:r>
              <a:rPr lang="de-DE" dirty="0" err="1"/>
              <a:t>Polytoxikomanie</a:t>
            </a:r>
            <a:r>
              <a:rPr lang="de-DE" dirty="0"/>
              <a:t>. </a:t>
            </a:r>
          </a:p>
        </p:txBody>
      </p:sp>
    </p:spTree>
    <p:extLst>
      <p:ext uri="{BB962C8B-B14F-4D97-AF65-F5344CB8AC3E}">
        <p14:creationId xmlns:p14="http://schemas.microsoft.com/office/powerpoint/2010/main" val="3798394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Interaktionen</a:t>
            </a:r>
            <a:endParaRPr lang="de-DE" dirty="0"/>
          </a:p>
        </p:txBody>
      </p:sp>
      <p:sp>
        <p:nvSpPr>
          <p:cNvPr id="3" name="Inhaltsplatzhalter 2"/>
          <p:cNvSpPr>
            <a:spLocks noGrp="1"/>
          </p:cNvSpPr>
          <p:nvPr>
            <p:ph idx="1"/>
          </p:nvPr>
        </p:nvSpPr>
        <p:spPr>
          <a:xfrm>
            <a:off x="677334" y="1604356"/>
            <a:ext cx="8596668" cy="4962699"/>
          </a:xfrm>
        </p:spPr>
        <p:txBody>
          <a:bodyPr>
            <a:normAutofit/>
          </a:bodyPr>
          <a:lstStyle/>
          <a:p>
            <a:r>
              <a:rPr lang="de-DE" dirty="0" smtClean="0"/>
              <a:t>THC:</a:t>
            </a:r>
            <a:br>
              <a:rPr lang="de-DE" dirty="0" smtClean="0"/>
            </a:br>
            <a:r>
              <a:rPr lang="de-DE" dirty="0"/>
              <a:t>Amphetaminen, </a:t>
            </a:r>
            <a:r>
              <a:rPr lang="de-DE" dirty="0" err="1"/>
              <a:t>Antihistaminika</a:t>
            </a:r>
            <a:r>
              <a:rPr lang="de-DE" dirty="0"/>
              <a:t>, </a:t>
            </a:r>
            <a:r>
              <a:rPr lang="de-DE" dirty="0" err="1"/>
              <a:t>trizyklischen</a:t>
            </a:r>
            <a:r>
              <a:rPr lang="de-DE" dirty="0"/>
              <a:t> Antidepressiva, Barbituraten, Benzodiazepinen, Ethanol, Opiaten oder </a:t>
            </a:r>
            <a:r>
              <a:rPr lang="de-DE" dirty="0" err="1"/>
              <a:t>Muskelrelaxantien</a:t>
            </a:r>
            <a:r>
              <a:rPr lang="de-DE" dirty="0"/>
              <a:t>. Psychopharmaka und </a:t>
            </a:r>
            <a:r>
              <a:rPr lang="de-DE" dirty="0" err="1"/>
              <a:t>Dronabinol</a:t>
            </a:r>
            <a:r>
              <a:rPr lang="de-DE" dirty="0"/>
              <a:t> sollten nur bei strenger Indikation gleichzeitig eingesetzt </a:t>
            </a:r>
            <a:r>
              <a:rPr lang="de-DE" dirty="0" smtClean="0"/>
              <a:t>werden</a:t>
            </a:r>
          </a:p>
          <a:p>
            <a:r>
              <a:rPr lang="de-DE" dirty="0" smtClean="0"/>
              <a:t>CBD:</a:t>
            </a:r>
            <a:br>
              <a:rPr lang="de-DE" dirty="0" smtClean="0"/>
            </a:br>
            <a:r>
              <a:rPr lang="de-DE" dirty="0" err="1"/>
              <a:t>Pantoprazol</a:t>
            </a:r>
            <a:r>
              <a:rPr lang="de-DE" dirty="0"/>
              <a:t> und </a:t>
            </a:r>
            <a:r>
              <a:rPr lang="de-DE" dirty="0" err="1"/>
              <a:t>Omeprazol</a:t>
            </a:r>
            <a:r>
              <a:rPr lang="de-DE" dirty="0"/>
              <a:t>, Gerinnungshemmer </a:t>
            </a:r>
            <a:r>
              <a:rPr lang="de-DE" dirty="0" err="1"/>
              <a:t>Warfarin</a:t>
            </a:r>
            <a:r>
              <a:rPr lang="de-DE" dirty="0"/>
              <a:t>, </a:t>
            </a:r>
            <a:r>
              <a:rPr lang="de-DE" dirty="0" err="1"/>
              <a:t>Diclofenac</a:t>
            </a:r>
            <a:r>
              <a:rPr lang="de-DE" dirty="0"/>
              <a:t> und Neuroleptika wie </a:t>
            </a:r>
            <a:r>
              <a:rPr lang="de-DE" dirty="0" err="1"/>
              <a:t>Risperidon</a:t>
            </a:r>
            <a:r>
              <a:rPr lang="de-DE" dirty="0"/>
              <a:t> und </a:t>
            </a:r>
            <a:r>
              <a:rPr lang="de-DE" dirty="0" err="1" smtClean="0"/>
              <a:t>Clobazam</a:t>
            </a:r>
            <a:r>
              <a:rPr lang="de-DE" dirty="0" smtClean="0"/>
              <a:t/>
            </a:r>
            <a:br>
              <a:rPr lang="de-DE" dirty="0" smtClean="0"/>
            </a:br>
            <a:r>
              <a:rPr lang="de-DE" dirty="0" smtClean="0"/>
              <a:t/>
            </a:r>
            <a:br>
              <a:rPr lang="de-DE" dirty="0" smtClean="0"/>
            </a:br>
            <a:endParaRPr lang="de-DE" dirty="0"/>
          </a:p>
        </p:txBody>
      </p:sp>
    </p:spTree>
    <p:extLst>
      <p:ext uri="{BB962C8B-B14F-4D97-AF65-F5344CB8AC3E}">
        <p14:creationId xmlns:p14="http://schemas.microsoft.com/office/powerpoint/2010/main" val="1166634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normAutofit fontScale="77500" lnSpcReduction="20000"/>
          </a:bodyPr>
          <a:lstStyle/>
          <a:p>
            <a:r>
              <a:rPr lang="de-DE" dirty="0"/>
              <a:t>Im Einzelnen:</a:t>
            </a:r>
          </a:p>
          <a:p>
            <a:r>
              <a:rPr lang="de-DE" dirty="0"/>
              <a:t>Eine wechselseitige Hemmung ist möglich bei gleichzeitiger Einnahme von Acetylsalicylsäure, </a:t>
            </a:r>
            <a:r>
              <a:rPr lang="de-DE" dirty="0" err="1"/>
              <a:t>Diclofenac</a:t>
            </a:r>
            <a:r>
              <a:rPr lang="de-DE" dirty="0"/>
              <a:t>, </a:t>
            </a:r>
            <a:r>
              <a:rPr lang="de-DE" dirty="0" err="1"/>
              <a:t>Cortikosteroiden</a:t>
            </a:r>
            <a:r>
              <a:rPr lang="de-DE" dirty="0"/>
              <a:t> und Betablockern. Daneben ist eine Verstärkung der Wirkung zentral sedativer Substanzen oder </a:t>
            </a:r>
            <a:r>
              <a:rPr lang="de-DE" dirty="0" err="1"/>
              <a:t>Muskelrelaxantien</a:t>
            </a:r>
            <a:r>
              <a:rPr lang="de-DE" dirty="0"/>
              <a:t> möglich. </a:t>
            </a:r>
          </a:p>
          <a:p>
            <a:r>
              <a:rPr lang="de-DE" dirty="0" err="1"/>
              <a:t>Antiepileptika</a:t>
            </a:r>
            <a:r>
              <a:rPr lang="de-DE" dirty="0"/>
              <a:t> führen zu einer Konzentrationsminderung, sprich Wirkminderung führen. </a:t>
            </a:r>
          </a:p>
          <a:p>
            <a:r>
              <a:rPr lang="de-DE" dirty="0"/>
              <a:t>Weitere mögliche Interaktionen beziehen sich auf die HIV-Wirkstoffe </a:t>
            </a:r>
            <a:r>
              <a:rPr lang="de-DE" dirty="0" err="1"/>
              <a:t>Indinavir</a:t>
            </a:r>
            <a:r>
              <a:rPr lang="de-DE" dirty="0"/>
              <a:t>, </a:t>
            </a:r>
            <a:r>
              <a:rPr lang="de-DE" dirty="0" err="1"/>
              <a:t>Nelfinavir</a:t>
            </a:r>
            <a:r>
              <a:rPr lang="de-DE" dirty="0"/>
              <a:t> und </a:t>
            </a:r>
            <a:r>
              <a:rPr lang="de-DE" dirty="0" err="1"/>
              <a:t>Ritronavir</a:t>
            </a:r>
            <a:r>
              <a:rPr lang="de-DE" dirty="0"/>
              <a:t> oder </a:t>
            </a:r>
            <a:r>
              <a:rPr lang="de-DE" dirty="0" err="1"/>
              <a:t>Saquinavir</a:t>
            </a:r>
            <a:r>
              <a:rPr lang="de-DE" dirty="0"/>
              <a:t>. Bei der Behandlung von HIV-Patienten mit </a:t>
            </a:r>
            <a:r>
              <a:rPr lang="de-DE" dirty="0" err="1"/>
              <a:t>Cannabinoiden</a:t>
            </a:r>
            <a:r>
              <a:rPr lang="de-DE" dirty="0"/>
              <a:t> zur Anti - Kachexie sollte diese Interaktion Beachtung finden </a:t>
            </a:r>
          </a:p>
          <a:p>
            <a:r>
              <a:rPr lang="de-DE" dirty="0"/>
              <a:t>Weitere mögliche Interaktionen betreffen </a:t>
            </a:r>
            <a:r>
              <a:rPr lang="de-DE" dirty="0" err="1"/>
              <a:t>Rifampicin</a:t>
            </a:r>
            <a:r>
              <a:rPr lang="de-DE" dirty="0"/>
              <a:t>, </a:t>
            </a:r>
            <a:r>
              <a:rPr lang="de-DE" dirty="0" err="1"/>
              <a:t>Carbamazepin</a:t>
            </a:r>
            <a:r>
              <a:rPr lang="de-DE" dirty="0"/>
              <a:t>, </a:t>
            </a:r>
            <a:r>
              <a:rPr lang="de-DE" dirty="0" err="1"/>
              <a:t>Phenytoin</a:t>
            </a:r>
            <a:r>
              <a:rPr lang="de-DE" dirty="0"/>
              <a:t>, </a:t>
            </a:r>
            <a:r>
              <a:rPr lang="de-DE" dirty="0" err="1"/>
              <a:t>Phenobarbital</a:t>
            </a:r>
            <a:r>
              <a:rPr lang="de-DE" dirty="0"/>
              <a:t> und Johanniskraut. Gegebenenfalls ist eine Dosistitration dieser Medikamente vorzunehmen. </a:t>
            </a:r>
          </a:p>
          <a:p>
            <a:r>
              <a:rPr lang="de-DE" dirty="0"/>
              <a:t>Psychotrop wirkende Stoffe, insbesondere Benzodiazepine und Alkohol, können bei zusätzlicher Einnahme von </a:t>
            </a:r>
            <a:r>
              <a:rPr lang="de-DE" dirty="0" err="1"/>
              <a:t>Cannabinoiden</a:t>
            </a:r>
            <a:r>
              <a:rPr lang="de-DE" dirty="0"/>
              <a:t> interagieren, so dass Müdigkeit ausgelöst wird und die Koordinationsfähigkeit und Konzentration sowie die Reaktionsfähigkeit der Patienten herabgesetzt wird</a:t>
            </a:r>
          </a:p>
          <a:p>
            <a:r>
              <a:rPr lang="de-DE" dirty="0"/>
              <a:t>Hypnotika und Sedativa können eine möglicherweise auftretende Schläfrigkeit und </a:t>
            </a:r>
            <a:r>
              <a:rPr lang="de-DE" dirty="0" err="1"/>
              <a:t>Muskelrelaxierung</a:t>
            </a:r>
            <a:r>
              <a:rPr lang="de-DE" dirty="0"/>
              <a:t> in einer laufenden Therapie mit </a:t>
            </a:r>
            <a:r>
              <a:rPr lang="de-DE" dirty="0" err="1"/>
              <a:t>Cannabinoiden</a:t>
            </a:r>
            <a:r>
              <a:rPr lang="de-DE" dirty="0"/>
              <a:t> verstärken, Antispastika können durch Herabsetzung des Muskeltonus die Sturzgefahr erhöhen </a:t>
            </a:r>
          </a:p>
          <a:p>
            <a:endParaRPr lang="de-DE" dirty="0"/>
          </a:p>
        </p:txBody>
      </p:sp>
    </p:spTree>
    <p:extLst>
      <p:ext uri="{BB962C8B-B14F-4D97-AF65-F5344CB8AC3E}">
        <p14:creationId xmlns:p14="http://schemas.microsoft.com/office/powerpoint/2010/main" val="16666689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el 1"/>
          <p:cNvSpPr>
            <a:spLocks noGrp="1"/>
          </p:cNvSpPr>
          <p:nvPr>
            <p:ph type="title"/>
          </p:nvPr>
        </p:nvSpPr>
        <p:spPr/>
        <p:txBody>
          <a:bodyPr/>
          <a:lstStyle/>
          <a:p>
            <a:r>
              <a:rPr lang="de-DE" altLang="de-DE" dirty="0" smtClean="0"/>
              <a:t>Studie der WHO zu Cannabisgebrauch</a:t>
            </a:r>
          </a:p>
        </p:txBody>
      </p:sp>
      <p:sp>
        <p:nvSpPr>
          <p:cNvPr id="3" name="Inhaltsplatzhalter 2"/>
          <p:cNvSpPr>
            <a:spLocks noGrp="1"/>
          </p:cNvSpPr>
          <p:nvPr>
            <p:ph idx="1"/>
          </p:nvPr>
        </p:nvSpPr>
        <p:spPr>
          <a:xfrm>
            <a:off x="677334" y="1704109"/>
            <a:ext cx="8596668" cy="4987636"/>
          </a:xfrm>
        </p:spPr>
        <p:txBody>
          <a:bodyPr>
            <a:normAutofit/>
          </a:bodyPr>
          <a:lstStyle/>
          <a:p>
            <a:pPr marL="0" indent="0">
              <a:buNone/>
              <a:defRPr/>
            </a:pPr>
            <a:r>
              <a:rPr lang="de-DE" b="1" dirty="0">
                <a:latin typeface="Tahoma" panose="020B0604030504040204" pitchFamily="34" charset="0"/>
                <a:ea typeface="Tahoma" panose="020B0604030504040204" pitchFamily="34" charset="0"/>
                <a:cs typeface="Tahoma" panose="020B0604030504040204" pitchFamily="34" charset="0"/>
              </a:rPr>
              <a:t>Kurzzeitfolgen:</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Panikattacken </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kurzzeitige Euphorie </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Halluzinationen </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Brechreiz </a:t>
            </a:r>
            <a:endParaRPr lang="de-DE" dirty="0">
              <a:latin typeface="Tahoma" panose="020B0604030504040204" pitchFamily="34" charset="0"/>
              <a:ea typeface="Tahoma" panose="020B0604030504040204" pitchFamily="34" charset="0"/>
              <a:cs typeface="Tahoma" panose="020B0604030504040204" pitchFamily="34" charset="0"/>
            </a:endParaRPr>
          </a:p>
          <a:p>
            <a:pPr>
              <a:defRPr/>
            </a:pPr>
            <a:r>
              <a:rPr lang="de-DE" dirty="0">
                <a:latin typeface="Tahoma" panose="020B0604030504040204" pitchFamily="34" charset="0"/>
                <a:ea typeface="Tahoma" panose="020B0604030504040204" pitchFamily="34" charset="0"/>
                <a:cs typeface="Tahoma" panose="020B0604030504040204" pitchFamily="34" charset="0"/>
              </a:rPr>
              <a:t>Bewusstseins-, Verhaltens- und </a:t>
            </a:r>
            <a:r>
              <a:rPr lang="de-DE" dirty="0" smtClean="0">
                <a:latin typeface="Tahoma" panose="020B0604030504040204" pitchFamily="34" charset="0"/>
                <a:ea typeface="Tahoma" panose="020B0604030504040204" pitchFamily="34" charset="0"/>
                <a:cs typeface="Tahoma" panose="020B0604030504040204" pitchFamily="34" charset="0"/>
              </a:rPr>
              <a:t>Wahrnehmungsstörungen </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verzögerte Reaktionszeiten</a:t>
            </a:r>
            <a:endParaRPr lang="de-DE" dirty="0">
              <a:latin typeface="Tahoma" panose="020B0604030504040204" pitchFamily="34" charset="0"/>
              <a:ea typeface="Tahoma" panose="020B0604030504040204" pitchFamily="34" charset="0"/>
              <a:cs typeface="Tahoma" panose="020B0604030504040204" pitchFamily="34" charset="0"/>
            </a:endParaRPr>
          </a:p>
          <a:p>
            <a:pPr marL="0" indent="0">
              <a:buNone/>
              <a:defRPr/>
            </a:pPr>
            <a:endParaRPr lang="de-D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706921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el 1"/>
          <p:cNvSpPr>
            <a:spLocks noGrp="1"/>
          </p:cNvSpPr>
          <p:nvPr>
            <p:ph type="title"/>
          </p:nvPr>
        </p:nvSpPr>
        <p:spPr/>
        <p:txBody>
          <a:bodyPr/>
          <a:lstStyle/>
          <a:p>
            <a:r>
              <a:rPr lang="de-DE" altLang="de-DE" dirty="0" smtClean="0"/>
              <a:t>Studie der WHO zu Cannabisgebrauch</a:t>
            </a:r>
          </a:p>
        </p:txBody>
      </p:sp>
      <p:sp>
        <p:nvSpPr>
          <p:cNvPr id="3" name="Inhaltsplatzhalter 2"/>
          <p:cNvSpPr>
            <a:spLocks noGrp="1"/>
          </p:cNvSpPr>
          <p:nvPr>
            <p:ph idx="1"/>
          </p:nvPr>
        </p:nvSpPr>
        <p:spPr>
          <a:xfrm>
            <a:off x="677334" y="1704109"/>
            <a:ext cx="8596668" cy="4987636"/>
          </a:xfrm>
        </p:spPr>
        <p:txBody>
          <a:bodyPr>
            <a:normAutofit/>
          </a:bodyPr>
          <a:lstStyle/>
          <a:p>
            <a:pPr marL="0" indent="0">
              <a:buNone/>
              <a:defRPr/>
            </a:pPr>
            <a:r>
              <a:rPr lang="de-DE" sz="16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Langzeitfolgen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Cannabis </a:t>
            </a:r>
            <a:r>
              <a:rPr lang="de-DE" sz="1600" dirty="0">
                <a:latin typeface="Tahoma" panose="020B0604030504040204" pitchFamily="34" charset="0"/>
                <a:ea typeface="Tahoma" panose="020B0604030504040204" pitchFamily="34" charset="0"/>
                <a:cs typeface="Tahoma" panose="020B0604030504040204" pitchFamily="34" charset="0"/>
              </a:rPr>
              <a:t>kann eine Abhängigkeit verursachen. Bei Personen, die erstmalig Cannabis konsumieren, liegt das Abhängigkeitsrisiko bei 1:10, bei einem tägl. Konsum bei 1:3 </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Rückzug </a:t>
            </a:r>
            <a:r>
              <a:rPr lang="de-DE" sz="1600" dirty="0">
                <a:latin typeface="Tahoma" panose="020B0604030504040204" pitchFamily="34" charset="0"/>
                <a:ea typeface="Tahoma" panose="020B0604030504040204" pitchFamily="34" charset="0"/>
                <a:cs typeface="Tahoma" panose="020B0604030504040204" pitchFamily="34" charset="0"/>
              </a:rPr>
              <a:t>aus dem alltäglichen </a:t>
            </a:r>
            <a:r>
              <a:rPr lang="de-DE" sz="1600" dirty="0" smtClean="0">
                <a:latin typeface="Tahoma" panose="020B0604030504040204" pitchFamily="34" charset="0"/>
                <a:ea typeface="Tahoma" panose="020B0604030504040204" pitchFamily="34" charset="0"/>
                <a:cs typeface="Tahoma" panose="020B0604030504040204" pitchFamily="34" charset="0"/>
              </a:rPr>
              <a:t>Leben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Depressionen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Psychosen </a:t>
            </a:r>
            <a:r>
              <a:rPr lang="de-DE" sz="1600" dirty="0">
                <a:latin typeface="Tahoma" panose="020B0604030504040204" pitchFamily="34" charset="0"/>
                <a:ea typeface="Tahoma" panose="020B0604030504040204" pitchFamily="34" charset="0"/>
                <a:cs typeface="Tahoma" panose="020B0604030504040204" pitchFamily="34" charset="0"/>
              </a:rPr>
              <a:t>/ </a:t>
            </a:r>
            <a:r>
              <a:rPr lang="de-DE" sz="1600" dirty="0" smtClean="0">
                <a:latin typeface="Tahoma" panose="020B0604030504040204" pitchFamily="34" charset="0"/>
                <a:ea typeface="Tahoma" panose="020B0604030504040204" pitchFamily="34" charset="0"/>
                <a:cs typeface="Tahoma" panose="020B0604030504040204" pitchFamily="34" charset="0"/>
              </a:rPr>
              <a:t>Wahnvorstellungen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allg</a:t>
            </a:r>
            <a:r>
              <a:rPr lang="de-DE" sz="1600" dirty="0">
                <a:latin typeface="Tahoma" panose="020B0604030504040204" pitchFamily="34" charset="0"/>
                <a:ea typeface="Tahoma" panose="020B0604030504040204" pitchFamily="34" charset="0"/>
                <a:cs typeface="Tahoma" panose="020B0604030504040204" pitchFamily="34" charset="0"/>
              </a:rPr>
              <a:t>. </a:t>
            </a:r>
            <a:r>
              <a:rPr lang="de-DE" sz="1600" dirty="0" smtClean="0">
                <a:latin typeface="Tahoma" panose="020B0604030504040204" pitchFamily="34" charset="0"/>
                <a:ea typeface="Tahoma" panose="020B0604030504040204" pitchFamily="34" charset="0"/>
                <a:cs typeface="Tahoma" panose="020B0604030504040204" pitchFamily="34" charset="0"/>
              </a:rPr>
              <a:t>Anspannung</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erhöhte Selbstmordgefährdung</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Krebsrisiken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chronisch-obstruktive </a:t>
            </a:r>
            <a:r>
              <a:rPr lang="de-DE" sz="1600" dirty="0">
                <a:latin typeface="Tahoma" panose="020B0604030504040204" pitchFamily="34" charset="0"/>
                <a:ea typeface="Tahoma" panose="020B0604030504040204" pitchFamily="34" charset="0"/>
                <a:cs typeface="Tahoma" panose="020B0604030504040204" pitchFamily="34" charset="0"/>
              </a:rPr>
              <a:t>Bronchitis / Lungenerkrankungen </a:t>
            </a:r>
          </a:p>
          <a:p>
            <a:pPr>
              <a:defRPr/>
            </a:pPr>
            <a:endParaRPr lang="de-DE"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331756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el 1"/>
          <p:cNvSpPr>
            <a:spLocks noGrp="1"/>
          </p:cNvSpPr>
          <p:nvPr>
            <p:ph type="title"/>
          </p:nvPr>
        </p:nvSpPr>
        <p:spPr/>
        <p:txBody>
          <a:bodyPr/>
          <a:lstStyle/>
          <a:p>
            <a:r>
              <a:rPr lang="de-DE" altLang="de-DE" dirty="0" smtClean="0"/>
              <a:t>Studie der WHO zu Cannabisgebrauch</a:t>
            </a:r>
          </a:p>
        </p:txBody>
      </p:sp>
      <p:sp>
        <p:nvSpPr>
          <p:cNvPr id="3" name="Inhaltsplatzhalter 2"/>
          <p:cNvSpPr>
            <a:spLocks noGrp="1"/>
          </p:cNvSpPr>
          <p:nvPr>
            <p:ph idx="1"/>
          </p:nvPr>
        </p:nvSpPr>
        <p:spPr>
          <a:xfrm>
            <a:off x="677334" y="1704109"/>
            <a:ext cx="8596668" cy="4987636"/>
          </a:xfrm>
        </p:spPr>
        <p:txBody>
          <a:bodyPr>
            <a:normAutofit/>
          </a:bodyPr>
          <a:lstStyle/>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Besonders </a:t>
            </a:r>
            <a:r>
              <a:rPr lang="de-DE" sz="1600" dirty="0">
                <a:latin typeface="Tahoma" panose="020B0604030504040204" pitchFamily="34" charset="0"/>
                <a:ea typeface="Tahoma" panose="020B0604030504040204" pitchFamily="34" charset="0"/>
                <a:cs typeface="Tahoma" panose="020B0604030504040204" pitchFamily="34" charset="0"/>
              </a:rPr>
              <a:t>bei Jugendlichen (14-16 Jahre) sind die negativen Folgen eines regelmäßigen Cannabiskonsums und die daraus resultierende Suchtgefährdung weitaus stärker </a:t>
            </a:r>
            <a:r>
              <a:rPr lang="de-DE" sz="1600" dirty="0" smtClean="0">
                <a:latin typeface="Tahoma" panose="020B0604030504040204" pitchFamily="34" charset="0"/>
                <a:ea typeface="Tahoma" panose="020B0604030504040204" pitchFamily="34" charset="0"/>
                <a:cs typeface="Tahoma" panose="020B0604030504040204" pitchFamily="34" charset="0"/>
              </a:rPr>
              <a:t>ausgeprägt </a:t>
            </a:r>
            <a:r>
              <a:rPr lang="de-DE" sz="1600" dirty="0">
                <a:latin typeface="Tahoma" panose="020B0604030504040204" pitchFamily="34" charset="0"/>
                <a:ea typeface="Tahoma" panose="020B0604030504040204" pitchFamily="34" charset="0"/>
                <a:cs typeface="Tahoma" panose="020B0604030504040204" pitchFamily="34" charset="0"/>
              </a:rPr>
              <a:t>als bei Erwachsenen </a:t>
            </a:r>
            <a:endParaRPr lang="de-DE" sz="1600" dirty="0" smtClean="0">
              <a:latin typeface="Tahoma" panose="020B0604030504040204" pitchFamily="34" charset="0"/>
              <a:ea typeface="Tahoma" panose="020B0604030504040204" pitchFamily="34" charset="0"/>
              <a:cs typeface="Tahoma" panose="020B0604030504040204" pitchFamily="34" charset="0"/>
            </a:endParaRP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Bei der Umorganisation des Gehirns in der Pubertät benötigt das Gehirn geringe Mengen körpereigenes </a:t>
            </a:r>
            <a:r>
              <a:rPr lang="de-DE" sz="1600" dirty="0" err="1" smtClean="0">
                <a:latin typeface="Tahoma" panose="020B0604030504040204" pitchFamily="34" charset="0"/>
                <a:ea typeface="Tahoma" panose="020B0604030504040204" pitchFamily="34" charset="0"/>
                <a:cs typeface="Tahoma" panose="020B0604030504040204" pitchFamily="34" charset="0"/>
              </a:rPr>
              <a:t>Cannabinoid</a:t>
            </a:r>
            <a:r>
              <a:rPr lang="de-DE" sz="1600" dirty="0" smtClean="0">
                <a:latin typeface="Tahoma" panose="020B0604030504040204" pitchFamily="34" charset="0"/>
                <a:ea typeface="Tahoma" panose="020B0604030504040204" pitchFamily="34" charset="0"/>
                <a:cs typeface="Tahoma" panose="020B0604030504040204" pitchFamily="34" charset="0"/>
              </a:rPr>
              <a:t>. Durch Cannabiskonsum wird das Gehirn mit pflanzlichem </a:t>
            </a:r>
            <a:r>
              <a:rPr lang="de-DE" sz="1600" dirty="0" err="1" smtClean="0">
                <a:latin typeface="Tahoma" panose="020B0604030504040204" pitchFamily="34" charset="0"/>
                <a:ea typeface="Tahoma" panose="020B0604030504040204" pitchFamily="34" charset="0"/>
                <a:cs typeface="Tahoma" panose="020B0604030504040204" pitchFamily="34" charset="0"/>
              </a:rPr>
              <a:t>Cannabinoiden</a:t>
            </a:r>
            <a:r>
              <a:rPr lang="de-DE" sz="1600" dirty="0" smtClean="0">
                <a:latin typeface="Tahoma" panose="020B0604030504040204" pitchFamily="34" charset="0"/>
                <a:ea typeface="Tahoma" panose="020B0604030504040204" pitchFamily="34" charset="0"/>
                <a:cs typeface="Tahoma" panose="020B0604030504040204" pitchFamily="34" charset="0"/>
              </a:rPr>
              <a:t> überschwemmt und die Umorganisation wird dadurch gestört.</a:t>
            </a:r>
            <a:endParaRPr lang="de-DE" sz="1600" dirty="0">
              <a:latin typeface="Tahoma" panose="020B0604030504040204" pitchFamily="34" charset="0"/>
              <a:ea typeface="Tahoma" panose="020B0604030504040204" pitchFamily="34" charset="0"/>
              <a:cs typeface="Tahoma" panose="020B0604030504040204" pitchFamily="34" charset="0"/>
            </a:endParaRPr>
          </a:p>
          <a:p>
            <a:pPr>
              <a:defRPr/>
            </a:pPr>
            <a:r>
              <a:rPr lang="de-DE" sz="1600" dirty="0">
                <a:latin typeface="Tahoma" panose="020B0604030504040204" pitchFamily="34" charset="0"/>
                <a:ea typeface="Tahoma" panose="020B0604030504040204" pitchFamily="34" charset="0"/>
                <a:cs typeface="Tahoma" panose="020B0604030504040204" pitchFamily="34" charset="0"/>
              </a:rPr>
              <a:t>Auch das Erinnerungsvermögen sowie der IQ leiden unwiderruflich bei dauerhaften Konsum, wie eine Neuseeländische Studie dokumentiert. </a:t>
            </a:r>
            <a:endParaRPr lang="de-DE" sz="1600" dirty="0" smtClean="0">
              <a:latin typeface="Tahoma" panose="020B0604030504040204" pitchFamily="34" charset="0"/>
              <a:ea typeface="Tahoma" panose="020B0604030504040204" pitchFamily="34" charset="0"/>
              <a:cs typeface="Tahoma" panose="020B0604030504040204" pitchFamily="34" charset="0"/>
            </a:endParaRP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Darüber </a:t>
            </a:r>
            <a:r>
              <a:rPr lang="de-DE" sz="1600" dirty="0">
                <a:latin typeface="Tahoma" panose="020B0604030504040204" pitchFamily="34" charset="0"/>
                <a:ea typeface="Tahoma" panose="020B0604030504040204" pitchFamily="34" charset="0"/>
                <a:cs typeface="Tahoma" panose="020B0604030504040204" pitchFamily="34" charset="0"/>
              </a:rPr>
              <a:t>hinaus konnten durch </a:t>
            </a:r>
            <a:r>
              <a:rPr lang="de-DE" sz="1600" dirty="0" smtClean="0">
                <a:latin typeface="Tahoma" panose="020B0604030504040204" pitchFamily="34" charset="0"/>
                <a:ea typeface="Tahoma" panose="020B0604030504040204" pitchFamily="34" charset="0"/>
                <a:cs typeface="Tahoma" panose="020B0604030504040204" pitchFamily="34" charset="0"/>
              </a:rPr>
              <a:t>MRT- </a:t>
            </a:r>
            <a:r>
              <a:rPr lang="de-DE" sz="1600" dirty="0">
                <a:latin typeface="Tahoma" panose="020B0604030504040204" pitchFamily="34" charset="0"/>
                <a:ea typeface="Tahoma" panose="020B0604030504040204" pitchFamily="34" charset="0"/>
                <a:cs typeface="Tahoma" panose="020B0604030504040204" pitchFamily="34" charset="0"/>
              </a:rPr>
              <a:t>Untersuchungen Veränderungen der Hirnstruktur belegt </a:t>
            </a:r>
            <a:r>
              <a:rPr lang="de-DE" sz="1600" dirty="0" smtClean="0">
                <a:latin typeface="Tahoma" panose="020B0604030504040204" pitchFamily="34" charset="0"/>
                <a:ea typeface="Tahoma" panose="020B0604030504040204" pitchFamily="34" charset="0"/>
                <a:cs typeface="Tahoma" panose="020B0604030504040204" pitchFamily="34" charset="0"/>
              </a:rPr>
              <a:t>werden (Abnahme der weißen Substanz, schlechtere </a:t>
            </a:r>
            <a:r>
              <a:rPr lang="de-DE" sz="1600" dirty="0" err="1" smtClean="0">
                <a:latin typeface="Tahoma" panose="020B0604030504040204" pitchFamily="34" charset="0"/>
                <a:ea typeface="Tahoma" panose="020B0604030504040204" pitchFamily="34" charset="0"/>
                <a:cs typeface="Tahoma" panose="020B0604030504040204" pitchFamily="34" charset="0"/>
              </a:rPr>
              <a:t>Myelinisierung</a:t>
            </a:r>
            <a:r>
              <a:rPr lang="de-DE" sz="1600" dirty="0" smtClean="0">
                <a:latin typeface="Tahoma" panose="020B0604030504040204" pitchFamily="34" charset="0"/>
                <a:ea typeface="Tahoma" panose="020B0604030504040204" pitchFamily="34" charset="0"/>
                <a:cs typeface="Tahoma" panose="020B0604030504040204" pitchFamily="34" charset="0"/>
              </a:rPr>
              <a:t> der Nervenbahnen, der Hippocampus ist kleiner und weniger gut über Dendriten vernetzt).</a:t>
            </a:r>
            <a:r>
              <a:rPr lang="de-DE" sz="1600" dirty="0">
                <a:latin typeface="Tahoma" panose="020B0604030504040204" pitchFamily="34" charset="0"/>
                <a:ea typeface="Tahoma" panose="020B0604030504040204" pitchFamily="34" charset="0"/>
                <a:cs typeface="Tahoma" panose="020B0604030504040204" pitchFamily="34" charset="0"/>
              </a:rPr>
              <a:t> </a:t>
            </a:r>
            <a:r>
              <a:rPr lang="de-DE" sz="1600" dirty="0" smtClean="0">
                <a:latin typeface="Tahoma" panose="020B0604030504040204" pitchFamily="34" charset="0"/>
                <a:ea typeface="Tahoma" panose="020B0604030504040204" pitchFamily="34" charset="0"/>
                <a:cs typeface="Tahoma" panose="020B0604030504040204" pitchFamily="34" charset="0"/>
              </a:rPr>
              <a:t>Diese Veränderungen bestanden auch noch 3 Jahre nach Beendigung des Konsums weiter und scheinen irreversibel.</a:t>
            </a:r>
            <a:endParaRPr lang="de-DE" sz="1600" dirty="0">
              <a:latin typeface="Tahoma" panose="020B0604030504040204" pitchFamily="34" charset="0"/>
              <a:ea typeface="Tahoma" panose="020B0604030504040204" pitchFamily="34" charset="0"/>
              <a:cs typeface="Tahoma" panose="020B0604030504040204" pitchFamily="34" charset="0"/>
            </a:endParaRP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Es gibt Studien, welche den Zusammenhang zwischen einem gesteigerten Infarkt- und Schlaganfallrisiko bereits in jungen Jahren und dauerhaften Cannabiskonsum belegen </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Auch die Todesrate bei Langzeitkonsumenten ist um ein vierfaches höher als das von abstinenten Personen</a:t>
            </a:r>
          </a:p>
          <a:p>
            <a:pPr>
              <a:defRPr/>
            </a:pPr>
            <a:endParaRPr lang="de-DE"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914835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Cannabis als neue Substanz in der Schmerztherapie</a:t>
            </a:r>
            <a:endParaRPr lang="de-DE" dirty="0"/>
          </a:p>
        </p:txBody>
      </p:sp>
      <p:sp>
        <p:nvSpPr>
          <p:cNvPr id="3" name="Untertitel 2"/>
          <p:cNvSpPr>
            <a:spLocks noGrp="1"/>
          </p:cNvSpPr>
          <p:nvPr>
            <p:ph type="subTitle" idx="1"/>
          </p:nvPr>
        </p:nvSpPr>
        <p:spPr/>
        <p:txBody>
          <a:bodyPr/>
          <a:lstStyle/>
          <a:p>
            <a:r>
              <a:rPr lang="de-DE" dirty="0" smtClean="0"/>
              <a:t>Was </a:t>
            </a:r>
            <a:r>
              <a:rPr lang="de-DE" smtClean="0"/>
              <a:t>ist bekannt</a:t>
            </a:r>
            <a:endParaRPr lang="de-DE" dirty="0"/>
          </a:p>
        </p:txBody>
      </p:sp>
    </p:spTree>
    <p:extLst>
      <p:ext uri="{BB962C8B-B14F-4D97-AF65-F5344CB8AC3E}">
        <p14:creationId xmlns:p14="http://schemas.microsoft.com/office/powerpoint/2010/main" val="8183264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el 1"/>
          <p:cNvSpPr>
            <a:spLocks noGrp="1"/>
          </p:cNvSpPr>
          <p:nvPr>
            <p:ph type="title"/>
          </p:nvPr>
        </p:nvSpPr>
        <p:spPr/>
        <p:txBody>
          <a:bodyPr/>
          <a:lstStyle/>
          <a:p>
            <a:r>
              <a:rPr lang="de-DE" altLang="de-DE" smtClean="0"/>
              <a:t>Cannabinoide</a:t>
            </a:r>
          </a:p>
        </p:txBody>
      </p:sp>
      <p:sp>
        <p:nvSpPr>
          <p:cNvPr id="5" name="Inhaltsplatzhalter 4"/>
          <p:cNvSpPr>
            <a:spLocks noGrp="1"/>
          </p:cNvSpPr>
          <p:nvPr>
            <p:ph idx="1"/>
          </p:nvPr>
        </p:nvSpPr>
        <p:spPr>
          <a:xfrm>
            <a:off x="390698" y="1603606"/>
            <a:ext cx="10076526" cy="4114800"/>
          </a:xfrm>
        </p:spPr>
        <p:txBody>
          <a:bodyPr>
            <a:noAutofit/>
          </a:bodyPr>
          <a:lstStyle/>
          <a:p>
            <a:pPr marL="0" indent="0">
              <a:buNone/>
              <a:defRPr/>
            </a:pPr>
            <a:r>
              <a:rPr lang="de-DE" dirty="0">
                <a:latin typeface="Tahoma" panose="020B0604030504040204" pitchFamily="34" charset="0"/>
                <a:ea typeface="Tahoma" panose="020B0604030504040204" pitchFamily="34" charset="0"/>
                <a:cs typeface="Tahoma" panose="020B0604030504040204" pitchFamily="34" charset="0"/>
              </a:rPr>
              <a:t>60 verschiedene </a:t>
            </a:r>
            <a:r>
              <a:rPr lang="de-DE" dirty="0" err="1">
                <a:latin typeface="Tahoma" panose="020B0604030504040204" pitchFamily="34" charset="0"/>
                <a:ea typeface="Tahoma" panose="020B0604030504040204" pitchFamily="34" charset="0"/>
                <a:cs typeface="Tahoma" panose="020B0604030504040204" pitchFamily="34" charset="0"/>
              </a:rPr>
              <a:t>Cannabinoide</a:t>
            </a:r>
            <a:r>
              <a:rPr lang="de-DE" dirty="0">
                <a:latin typeface="Tahoma" panose="020B0604030504040204" pitchFamily="34" charset="0"/>
                <a:ea typeface="Tahoma" panose="020B0604030504040204" pitchFamily="34" charset="0"/>
                <a:cs typeface="Tahoma" panose="020B0604030504040204" pitchFamily="34" charset="0"/>
              </a:rPr>
              <a:t> in der Cannabispflanze: </a:t>
            </a:r>
          </a:p>
          <a:p>
            <a:pPr>
              <a:defRPr/>
            </a:pPr>
            <a:r>
              <a:rPr lang="de-DE" b="1" dirty="0">
                <a:latin typeface="Tahoma" panose="020B0604030504040204" pitchFamily="34" charset="0"/>
                <a:ea typeface="Tahoma" panose="020B0604030504040204" pitchFamily="34" charset="0"/>
                <a:cs typeface="Tahoma" panose="020B0604030504040204" pitchFamily="34" charset="0"/>
              </a:rPr>
              <a:t>angenehm erlebte Wirkung von Cannabis</a:t>
            </a:r>
            <a:r>
              <a:rPr lang="de-DE" dirty="0">
                <a:latin typeface="Tahoma" panose="020B0604030504040204" pitchFamily="34" charset="0"/>
                <a:ea typeface="Tahoma" panose="020B0604030504040204" pitchFamily="34" charset="0"/>
                <a:cs typeface="Tahoma" panose="020B0604030504040204" pitchFamily="34" charset="0"/>
              </a:rPr>
              <a:t>:</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Anhebung der Stimmung</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Gefühl der Entspannung und des Wohlbefindens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heiteres Gefühl, verbunden mit einem gesteigerten Kommunikationsbedürfnis</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Akustische und visuelle Sinneswahrnehmungen können intensiviert </a:t>
            </a:r>
            <a:r>
              <a:rPr lang="de-DE" dirty="0" smtClean="0">
                <a:latin typeface="Tahoma" panose="020B0604030504040204" pitchFamily="34" charset="0"/>
                <a:ea typeface="Tahoma" panose="020B0604030504040204" pitchFamily="34" charset="0"/>
                <a:cs typeface="Tahoma" panose="020B0604030504040204" pitchFamily="34" charset="0"/>
              </a:rPr>
              <a:t>werden</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Wirkt auf das Belohnungszentrum und das Dopamin-System</a:t>
            </a:r>
            <a:endParaRPr lang="de-DE" dirty="0">
              <a:latin typeface="Tahoma" panose="020B0604030504040204" pitchFamily="34" charset="0"/>
              <a:ea typeface="Tahoma" panose="020B0604030504040204" pitchFamily="34" charset="0"/>
              <a:cs typeface="Tahoma" panose="020B0604030504040204" pitchFamily="34" charset="0"/>
            </a:endParaRPr>
          </a:p>
          <a:p>
            <a:pPr>
              <a:defRPr/>
            </a:pPr>
            <a:r>
              <a:rPr lang="de-DE" b="1" dirty="0">
                <a:latin typeface="Tahoma" panose="020B0604030504040204" pitchFamily="34" charset="0"/>
                <a:ea typeface="Tahoma" panose="020B0604030504040204" pitchFamily="34" charset="0"/>
                <a:cs typeface="Tahoma" panose="020B0604030504040204" pitchFamily="34" charset="0"/>
              </a:rPr>
              <a:t>als unangenehm erlebte Wirkung von Cannabis</a:t>
            </a:r>
            <a:r>
              <a:rPr lang="de-DE" dirty="0">
                <a:latin typeface="Tahoma" panose="020B0604030504040204" pitchFamily="34" charset="0"/>
                <a:ea typeface="Tahoma" panose="020B0604030504040204" pitchFamily="34" charset="0"/>
                <a:cs typeface="Tahoma" panose="020B0604030504040204" pitchFamily="34" charset="0"/>
              </a:rPr>
              <a:t>: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niedergedrückte Stimmung</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psychomotorische Erregung</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Unruhe und Angst</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Panikreaktionen und Verwirrtheit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Verfolgungsphantasien bis hin zu paranoiden Wahnvorstellungen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 schlechtere Lern- und </a:t>
            </a:r>
            <a:r>
              <a:rPr lang="de-DE" dirty="0" smtClean="0">
                <a:latin typeface="Tahoma" panose="020B0604030504040204" pitchFamily="34" charset="0"/>
                <a:ea typeface="Tahoma" panose="020B0604030504040204" pitchFamily="34" charset="0"/>
                <a:cs typeface="Tahoma" panose="020B0604030504040204" pitchFamily="34" charset="0"/>
              </a:rPr>
              <a:t>Gedächtnisleistungen</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Je nach Sorte ist die Wirkung unterschiedlich (C. </a:t>
            </a:r>
            <a:r>
              <a:rPr lang="de-DE" dirty="0" err="1" smtClean="0">
                <a:latin typeface="Tahoma" panose="020B0604030504040204" pitchFamily="34" charset="0"/>
                <a:ea typeface="Tahoma" panose="020B0604030504040204" pitchFamily="34" charset="0"/>
                <a:cs typeface="Tahoma" panose="020B0604030504040204" pitchFamily="34" charset="0"/>
              </a:rPr>
              <a:t>indica</a:t>
            </a:r>
            <a:r>
              <a:rPr lang="de-DE" dirty="0" smtClean="0">
                <a:latin typeface="Tahoma" panose="020B0604030504040204" pitchFamily="34" charset="0"/>
                <a:ea typeface="Tahoma" panose="020B0604030504040204" pitchFamily="34" charset="0"/>
                <a:cs typeface="Tahoma" panose="020B0604030504040204" pitchFamily="34" charset="0"/>
              </a:rPr>
              <a:t> hat mehr </a:t>
            </a:r>
            <a:r>
              <a:rPr lang="de-DE" dirty="0" err="1" smtClean="0">
                <a:latin typeface="Tahoma" panose="020B0604030504040204" pitchFamily="34" charset="0"/>
                <a:ea typeface="Tahoma" panose="020B0604030504040204" pitchFamily="34" charset="0"/>
                <a:cs typeface="Tahoma" panose="020B0604030504040204" pitchFamily="34" charset="0"/>
              </a:rPr>
              <a:t>Cannabidiol</a:t>
            </a:r>
            <a:r>
              <a:rPr lang="de-DE" dirty="0" smtClean="0">
                <a:latin typeface="Tahoma" panose="020B0604030504040204" pitchFamily="34" charset="0"/>
                <a:ea typeface="Tahoma" panose="020B0604030504040204" pitchFamily="34" charset="0"/>
                <a:cs typeface="Tahoma" panose="020B0604030504040204" pitchFamily="34" charset="0"/>
              </a:rPr>
              <a:t>, C. </a:t>
            </a:r>
            <a:r>
              <a:rPr lang="de-DE" dirty="0" err="1" smtClean="0">
                <a:latin typeface="Tahoma" panose="020B0604030504040204" pitchFamily="34" charset="0"/>
                <a:ea typeface="Tahoma" panose="020B0604030504040204" pitchFamily="34" charset="0"/>
                <a:cs typeface="Tahoma" panose="020B0604030504040204" pitchFamily="34" charset="0"/>
              </a:rPr>
              <a:t>sativa</a:t>
            </a:r>
            <a:r>
              <a:rPr lang="de-DE" dirty="0" smtClean="0">
                <a:latin typeface="Tahoma" panose="020B0604030504040204" pitchFamily="34" charset="0"/>
                <a:ea typeface="Tahoma" panose="020B0604030504040204" pitchFamily="34" charset="0"/>
                <a:cs typeface="Tahoma" panose="020B0604030504040204" pitchFamily="34" charset="0"/>
              </a:rPr>
              <a:t> mehr THC) männliche Pflanzen weniger THC als weibliche Pflanzen) THC entsteht erst durch Erhitzen aus THCA.</a:t>
            </a:r>
            <a:endParaRPr lang="de-DE" dirty="0">
              <a:latin typeface="Tahoma" panose="020B0604030504040204" pitchFamily="34" charset="0"/>
              <a:ea typeface="Tahoma" panose="020B0604030504040204" pitchFamily="34" charset="0"/>
              <a:cs typeface="Tahoma" panose="020B0604030504040204" pitchFamily="34" charset="0"/>
            </a:endParaRPr>
          </a:p>
          <a:p>
            <a:pPr>
              <a:defRPr/>
            </a:pPr>
            <a:endParaRPr lang="de-D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460221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Wo wirkt Cannabis</a:t>
            </a:r>
            <a:endParaRPr lang="de-DE" dirty="0"/>
          </a:p>
        </p:txBody>
      </p:sp>
      <p:sp>
        <p:nvSpPr>
          <p:cNvPr id="3" name="Inhaltsplatzhalter 2"/>
          <p:cNvSpPr>
            <a:spLocks noGrp="1"/>
          </p:cNvSpPr>
          <p:nvPr>
            <p:ph idx="1"/>
          </p:nvPr>
        </p:nvSpPr>
        <p:spPr/>
        <p:txBody>
          <a:bodyPr>
            <a:normAutofit lnSpcReduction="10000"/>
          </a:bodyPr>
          <a:lstStyle/>
          <a:p>
            <a:r>
              <a:rPr lang="de-DE" dirty="0" smtClean="0"/>
              <a:t>THC bindet am CB1-Rezeptor im Gehirn (Frontalhirn, Hippocampus)</a:t>
            </a:r>
          </a:p>
          <a:p>
            <a:r>
              <a:rPr lang="de-DE" dirty="0" smtClean="0"/>
              <a:t>Verdrängt die körpereigenen </a:t>
            </a:r>
            <a:r>
              <a:rPr lang="de-DE" dirty="0" err="1" smtClean="0"/>
              <a:t>Endocannabinoide</a:t>
            </a:r>
            <a:r>
              <a:rPr lang="de-DE" dirty="0" smtClean="0"/>
              <a:t> wie </a:t>
            </a:r>
            <a:r>
              <a:rPr lang="de-DE" dirty="0" err="1" smtClean="0"/>
              <a:t>Anandamin</a:t>
            </a:r>
            <a:endParaRPr lang="de-DE" dirty="0" smtClean="0"/>
          </a:p>
          <a:p>
            <a:r>
              <a:rPr lang="de-DE" dirty="0" smtClean="0"/>
              <a:t>Über den CB1-Rezeptor werden die Neurotransmitter GABA (Angsthemmung), Glutamat und das Glückshormon Dopamin aktiviert</a:t>
            </a:r>
          </a:p>
          <a:p>
            <a:r>
              <a:rPr lang="de-DE" dirty="0" smtClean="0"/>
              <a:t>CB2-Rezeptor im Immunsystem spielen wohl bei Immunreaktionen wie Entzündungen eine Rolle (ist noch unklar)</a:t>
            </a:r>
          </a:p>
          <a:p>
            <a:r>
              <a:rPr lang="de-DE" dirty="0"/>
              <a:t>„Überangebot“ vermindert Produktion körpereigener Substanzen z.B. Dopamin und körpereigene </a:t>
            </a:r>
            <a:r>
              <a:rPr lang="de-DE" dirty="0" err="1"/>
              <a:t>Cannabinoide</a:t>
            </a:r>
            <a:r>
              <a:rPr lang="de-DE" dirty="0"/>
              <a:t> (</a:t>
            </a:r>
            <a:r>
              <a:rPr lang="de-DE" dirty="0" err="1"/>
              <a:t>Anandamide</a:t>
            </a:r>
            <a:r>
              <a:rPr lang="de-DE" dirty="0"/>
              <a:t>) </a:t>
            </a:r>
          </a:p>
          <a:p>
            <a:pPr marL="0" indent="0">
              <a:buNone/>
            </a:pPr>
            <a:r>
              <a:rPr lang="de-DE" b="1" dirty="0">
                <a:solidFill>
                  <a:srgbClr val="C00000"/>
                </a:solidFill>
              </a:rPr>
              <a:t>Mit </a:t>
            </a:r>
            <a:r>
              <a:rPr lang="de-DE" b="1" dirty="0" err="1">
                <a:solidFill>
                  <a:srgbClr val="C00000"/>
                </a:solidFill>
              </a:rPr>
              <a:t>Cannabinoiden</a:t>
            </a:r>
            <a:r>
              <a:rPr lang="de-DE" b="1" dirty="0">
                <a:solidFill>
                  <a:srgbClr val="C00000"/>
                </a:solidFill>
              </a:rPr>
              <a:t> werden Symptome behandelt, nicht eine Grunderkrankung.</a:t>
            </a:r>
          </a:p>
          <a:p>
            <a:pPr marL="0" indent="0">
              <a:buNone/>
            </a:pPr>
            <a:r>
              <a:rPr lang="de-DE" b="1" dirty="0">
                <a:solidFill>
                  <a:srgbClr val="C00000"/>
                </a:solidFill>
              </a:rPr>
              <a:t>Eine Monotherapie mit </a:t>
            </a:r>
            <a:r>
              <a:rPr lang="de-DE" b="1" dirty="0" err="1">
                <a:solidFill>
                  <a:srgbClr val="C00000"/>
                </a:solidFill>
              </a:rPr>
              <a:t>Cannabinoiden</a:t>
            </a:r>
            <a:r>
              <a:rPr lang="de-DE" b="1" dirty="0">
                <a:solidFill>
                  <a:srgbClr val="C00000"/>
                </a:solidFill>
              </a:rPr>
              <a:t> wird nicht empfohlen, sondern es handelt sich regelhaft um eine additive Therapie in der laufenden Medikation</a:t>
            </a:r>
            <a:endParaRPr lang="de-DE" dirty="0"/>
          </a:p>
          <a:p>
            <a:endParaRPr lang="de-DE" dirty="0"/>
          </a:p>
        </p:txBody>
      </p:sp>
    </p:spTree>
    <p:extLst>
      <p:ext uri="{BB962C8B-B14F-4D97-AF65-F5344CB8AC3E}">
        <p14:creationId xmlns:p14="http://schemas.microsoft.com/office/powerpoint/2010/main" val="16716249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Cannabis</a:t>
            </a:r>
            <a:endParaRPr lang="de-DE" dirty="0"/>
          </a:p>
        </p:txBody>
      </p:sp>
      <p:sp>
        <p:nvSpPr>
          <p:cNvPr id="3" name="Inhaltsplatzhalter 2"/>
          <p:cNvSpPr>
            <a:spLocks noGrp="1"/>
          </p:cNvSpPr>
          <p:nvPr>
            <p:ph sz="half" idx="1"/>
          </p:nvPr>
        </p:nvSpPr>
        <p:spPr/>
        <p:txBody>
          <a:bodyPr>
            <a:normAutofit lnSpcReduction="10000"/>
          </a:bodyPr>
          <a:lstStyle/>
          <a:p>
            <a:r>
              <a:rPr lang="de-DE" dirty="0"/>
              <a:t>Die Firmen haben bei Cannabisgebrauch nur Studien bis zu 5 Tagen gemacht und dabei keine körperliche  Abhängigkeit gesehen. Psych. Abhängigkeit wurde nicht geprüft. Ansonsten wird das Abhängigkeitspotential als „nicht bekannt“ angegeben</a:t>
            </a:r>
          </a:p>
          <a:p>
            <a:endParaRPr lang="de-DE" dirty="0"/>
          </a:p>
        </p:txBody>
      </p:sp>
      <p:sp>
        <p:nvSpPr>
          <p:cNvPr id="4" name="Inhaltsplatzhalter 3"/>
          <p:cNvSpPr>
            <a:spLocks noGrp="1"/>
          </p:cNvSpPr>
          <p:nvPr>
            <p:ph sz="half" idx="2"/>
          </p:nvPr>
        </p:nvSpPr>
        <p:spPr/>
        <p:txBody>
          <a:bodyPr>
            <a:normAutofit lnSpcReduction="10000"/>
          </a:bodyPr>
          <a:lstStyle/>
          <a:p>
            <a:r>
              <a:rPr lang="de-DE" dirty="0"/>
              <a:t>Studien der WHO haben vielfältige</a:t>
            </a:r>
            <a:br>
              <a:rPr lang="de-DE" dirty="0"/>
            </a:br>
            <a:r>
              <a:rPr lang="de-DE" dirty="0" smtClean="0"/>
              <a:t>Probleme </a:t>
            </a:r>
            <a:r>
              <a:rPr lang="de-DE" dirty="0"/>
              <a:t>bei Jugendlichen und jungen </a:t>
            </a:r>
            <a:r>
              <a:rPr lang="de-DE" dirty="0" smtClean="0"/>
              <a:t>Erwachsenen </a:t>
            </a:r>
            <a:r>
              <a:rPr lang="de-DE" dirty="0"/>
              <a:t>bzgl. Gehirnstruktur und </a:t>
            </a:r>
            <a:r>
              <a:rPr lang="de-DE" dirty="0" smtClean="0"/>
              <a:t>– </a:t>
            </a:r>
            <a:r>
              <a:rPr lang="de-DE" dirty="0" err="1" smtClean="0"/>
              <a:t>funktion</a:t>
            </a:r>
            <a:r>
              <a:rPr lang="de-DE" dirty="0" smtClean="0"/>
              <a:t> </a:t>
            </a:r>
            <a:r>
              <a:rPr lang="de-DE" dirty="0"/>
              <a:t>gesehen, </a:t>
            </a:r>
            <a:r>
              <a:rPr lang="de-DE" dirty="0" smtClean="0"/>
              <a:t>bei </a:t>
            </a:r>
            <a:r>
              <a:rPr lang="de-DE" dirty="0"/>
              <a:t>Erwachsenen eher der </a:t>
            </a:r>
            <a:r>
              <a:rPr lang="de-DE" dirty="0" smtClean="0"/>
              <a:t>Gehirnfunktion </a:t>
            </a:r>
            <a:br>
              <a:rPr lang="de-DE" dirty="0" smtClean="0"/>
            </a:br>
            <a:r>
              <a:rPr lang="de-DE" dirty="0"/>
              <a:t/>
            </a:r>
            <a:br>
              <a:rPr lang="de-DE" dirty="0"/>
            </a:br>
            <a:r>
              <a:rPr lang="de-DE" dirty="0" smtClean="0"/>
              <a:t>Das Abhängigkeitspotential </a:t>
            </a:r>
            <a:r>
              <a:rPr lang="de-DE" dirty="0"/>
              <a:t>lag bei 1x-ligem </a:t>
            </a:r>
            <a:r>
              <a:rPr lang="de-DE" dirty="0" smtClean="0"/>
              <a:t>Gebrauch </a:t>
            </a:r>
            <a:r>
              <a:rPr lang="de-DE" dirty="0"/>
              <a:t>bei 10%, sonst bei 33</a:t>
            </a:r>
            <a:r>
              <a:rPr lang="de-DE" dirty="0" smtClean="0"/>
              <a:t>%</a:t>
            </a:r>
            <a:br>
              <a:rPr lang="de-DE" dirty="0" smtClean="0"/>
            </a:br>
            <a:r>
              <a:rPr lang="de-DE" dirty="0" smtClean="0"/>
              <a:t/>
            </a:r>
            <a:br>
              <a:rPr lang="de-DE" dirty="0" smtClean="0"/>
            </a:br>
            <a:r>
              <a:rPr lang="de-DE" dirty="0" smtClean="0"/>
              <a:t>Vor allem das THC wird für die Wirkung auf das Gehirn verantwortlich gemacht</a:t>
            </a:r>
            <a:endParaRPr lang="de-DE" dirty="0"/>
          </a:p>
          <a:p>
            <a:endParaRPr lang="de-DE" dirty="0"/>
          </a:p>
        </p:txBody>
      </p:sp>
    </p:spTree>
    <p:extLst>
      <p:ext uri="{BB962C8B-B14F-4D97-AF65-F5344CB8AC3E}">
        <p14:creationId xmlns:p14="http://schemas.microsoft.com/office/powerpoint/2010/main" val="10607844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el 1"/>
          <p:cNvSpPr>
            <a:spLocks noGrp="1"/>
          </p:cNvSpPr>
          <p:nvPr>
            <p:ph type="title"/>
          </p:nvPr>
        </p:nvSpPr>
        <p:spPr/>
        <p:txBody>
          <a:bodyPr/>
          <a:lstStyle/>
          <a:p>
            <a:r>
              <a:rPr lang="de-DE" altLang="de-DE" dirty="0" smtClean="0"/>
              <a:t>Studie der WHO zu Cannabisgebrauch</a:t>
            </a:r>
          </a:p>
        </p:txBody>
      </p:sp>
      <p:sp>
        <p:nvSpPr>
          <p:cNvPr id="3" name="Inhaltsplatzhalter 2"/>
          <p:cNvSpPr>
            <a:spLocks noGrp="1"/>
          </p:cNvSpPr>
          <p:nvPr>
            <p:ph idx="1"/>
          </p:nvPr>
        </p:nvSpPr>
        <p:spPr>
          <a:xfrm>
            <a:off x="677334" y="1704109"/>
            <a:ext cx="8596668" cy="4987636"/>
          </a:xfrm>
        </p:spPr>
        <p:txBody>
          <a:bodyPr>
            <a:normAutofit/>
          </a:bodyPr>
          <a:lstStyle/>
          <a:p>
            <a:pPr marL="0" indent="0">
              <a:buNone/>
              <a:defRPr/>
            </a:pPr>
            <a:r>
              <a:rPr lang="de-DE" b="1" dirty="0">
                <a:latin typeface="Tahoma" panose="020B0604030504040204" pitchFamily="34" charset="0"/>
                <a:ea typeface="Tahoma" panose="020B0604030504040204" pitchFamily="34" charset="0"/>
                <a:cs typeface="Tahoma" panose="020B0604030504040204" pitchFamily="34" charset="0"/>
              </a:rPr>
              <a:t>Kurzzeitfolgen:</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Panikattacken </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kurzzeitige Euphorie </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Halluzinationen </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Brechreiz </a:t>
            </a:r>
            <a:endParaRPr lang="de-DE" dirty="0">
              <a:latin typeface="Tahoma" panose="020B0604030504040204" pitchFamily="34" charset="0"/>
              <a:ea typeface="Tahoma" panose="020B0604030504040204" pitchFamily="34" charset="0"/>
              <a:cs typeface="Tahoma" panose="020B0604030504040204" pitchFamily="34" charset="0"/>
            </a:endParaRPr>
          </a:p>
          <a:p>
            <a:pPr>
              <a:defRPr/>
            </a:pPr>
            <a:r>
              <a:rPr lang="de-DE" dirty="0">
                <a:latin typeface="Tahoma" panose="020B0604030504040204" pitchFamily="34" charset="0"/>
                <a:ea typeface="Tahoma" panose="020B0604030504040204" pitchFamily="34" charset="0"/>
                <a:cs typeface="Tahoma" panose="020B0604030504040204" pitchFamily="34" charset="0"/>
              </a:rPr>
              <a:t>Bewusstseins-, Verhaltens- und </a:t>
            </a:r>
            <a:r>
              <a:rPr lang="de-DE" dirty="0" smtClean="0">
                <a:latin typeface="Tahoma" panose="020B0604030504040204" pitchFamily="34" charset="0"/>
                <a:ea typeface="Tahoma" panose="020B0604030504040204" pitchFamily="34" charset="0"/>
                <a:cs typeface="Tahoma" panose="020B0604030504040204" pitchFamily="34" charset="0"/>
              </a:rPr>
              <a:t>Wahrnehmungsstörungen </a:t>
            </a:r>
          </a:p>
          <a:p>
            <a:pPr>
              <a:defRPr/>
            </a:pPr>
            <a:r>
              <a:rPr lang="de-DE" dirty="0" smtClean="0">
                <a:latin typeface="Tahoma" panose="020B0604030504040204" pitchFamily="34" charset="0"/>
                <a:ea typeface="Tahoma" panose="020B0604030504040204" pitchFamily="34" charset="0"/>
                <a:cs typeface="Tahoma" panose="020B0604030504040204" pitchFamily="34" charset="0"/>
              </a:rPr>
              <a:t>verzögerte Reaktionszeiten</a:t>
            </a:r>
            <a:endParaRPr lang="de-DE" dirty="0">
              <a:latin typeface="Tahoma" panose="020B0604030504040204" pitchFamily="34" charset="0"/>
              <a:ea typeface="Tahoma" panose="020B0604030504040204" pitchFamily="34" charset="0"/>
              <a:cs typeface="Tahoma" panose="020B0604030504040204" pitchFamily="34" charset="0"/>
            </a:endParaRPr>
          </a:p>
          <a:p>
            <a:pPr marL="0" indent="0">
              <a:buNone/>
              <a:defRPr/>
            </a:pPr>
            <a:endParaRPr lang="de-D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87568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el 1"/>
          <p:cNvSpPr>
            <a:spLocks noGrp="1"/>
          </p:cNvSpPr>
          <p:nvPr>
            <p:ph type="title"/>
          </p:nvPr>
        </p:nvSpPr>
        <p:spPr/>
        <p:txBody>
          <a:bodyPr/>
          <a:lstStyle/>
          <a:p>
            <a:r>
              <a:rPr lang="de-DE" altLang="de-DE" dirty="0" smtClean="0"/>
              <a:t>Studie der WHO zu Cannabisgebrauch</a:t>
            </a:r>
          </a:p>
        </p:txBody>
      </p:sp>
      <p:sp>
        <p:nvSpPr>
          <p:cNvPr id="3" name="Inhaltsplatzhalter 2"/>
          <p:cNvSpPr>
            <a:spLocks noGrp="1"/>
          </p:cNvSpPr>
          <p:nvPr>
            <p:ph idx="1"/>
          </p:nvPr>
        </p:nvSpPr>
        <p:spPr>
          <a:xfrm>
            <a:off x="677334" y="1704109"/>
            <a:ext cx="8596668" cy="4987636"/>
          </a:xfrm>
        </p:spPr>
        <p:txBody>
          <a:bodyPr>
            <a:normAutofit/>
          </a:bodyPr>
          <a:lstStyle/>
          <a:p>
            <a:pPr marL="0" indent="0">
              <a:buNone/>
              <a:defRPr/>
            </a:pPr>
            <a:r>
              <a:rPr lang="de-DE" sz="16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Langzeitfolgen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Cannabis </a:t>
            </a:r>
            <a:r>
              <a:rPr lang="de-DE" sz="1600" dirty="0">
                <a:latin typeface="Tahoma" panose="020B0604030504040204" pitchFamily="34" charset="0"/>
                <a:ea typeface="Tahoma" panose="020B0604030504040204" pitchFamily="34" charset="0"/>
                <a:cs typeface="Tahoma" panose="020B0604030504040204" pitchFamily="34" charset="0"/>
              </a:rPr>
              <a:t>kann eine Abhängigkeit verursachen. Bei Personen, die erstmalig Cannabis konsumieren, liegt das Abhängigkeitsrisiko bei 1:10, bei einem tägl. Konsum bei 1:3 </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Rückzug </a:t>
            </a:r>
            <a:r>
              <a:rPr lang="de-DE" sz="1600" dirty="0">
                <a:latin typeface="Tahoma" panose="020B0604030504040204" pitchFamily="34" charset="0"/>
                <a:ea typeface="Tahoma" panose="020B0604030504040204" pitchFamily="34" charset="0"/>
                <a:cs typeface="Tahoma" panose="020B0604030504040204" pitchFamily="34" charset="0"/>
              </a:rPr>
              <a:t>aus dem alltäglichen </a:t>
            </a:r>
            <a:r>
              <a:rPr lang="de-DE" sz="1600" dirty="0" smtClean="0">
                <a:latin typeface="Tahoma" panose="020B0604030504040204" pitchFamily="34" charset="0"/>
                <a:ea typeface="Tahoma" panose="020B0604030504040204" pitchFamily="34" charset="0"/>
                <a:cs typeface="Tahoma" panose="020B0604030504040204" pitchFamily="34" charset="0"/>
              </a:rPr>
              <a:t>Leben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Depressionen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Psychosen </a:t>
            </a:r>
            <a:r>
              <a:rPr lang="de-DE" sz="1600" dirty="0">
                <a:latin typeface="Tahoma" panose="020B0604030504040204" pitchFamily="34" charset="0"/>
                <a:ea typeface="Tahoma" panose="020B0604030504040204" pitchFamily="34" charset="0"/>
                <a:cs typeface="Tahoma" panose="020B0604030504040204" pitchFamily="34" charset="0"/>
              </a:rPr>
              <a:t>/ </a:t>
            </a:r>
            <a:r>
              <a:rPr lang="de-DE" sz="1600" dirty="0" smtClean="0">
                <a:latin typeface="Tahoma" panose="020B0604030504040204" pitchFamily="34" charset="0"/>
                <a:ea typeface="Tahoma" panose="020B0604030504040204" pitchFamily="34" charset="0"/>
                <a:cs typeface="Tahoma" panose="020B0604030504040204" pitchFamily="34" charset="0"/>
              </a:rPr>
              <a:t>Wahnvorstellungen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allg</a:t>
            </a:r>
            <a:r>
              <a:rPr lang="de-DE" sz="1600" dirty="0">
                <a:latin typeface="Tahoma" panose="020B0604030504040204" pitchFamily="34" charset="0"/>
                <a:ea typeface="Tahoma" panose="020B0604030504040204" pitchFamily="34" charset="0"/>
                <a:cs typeface="Tahoma" panose="020B0604030504040204" pitchFamily="34" charset="0"/>
              </a:rPr>
              <a:t>. </a:t>
            </a:r>
            <a:r>
              <a:rPr lang="de-DE" sz="1600" dirty="0" smtClean="0">
                <a:latin typeface="Tahoma" panose="020B0604030504040204" pitchFamily="34" charset="0"/>
                <a:ea typeface="Tahoma" panose="020B0604030504040204" pitchFamily="34" charset="0"/>
                <a:cs typeface="Tahoma" panose="020B0604030504040204" pitchFamily="34" charset="0"/>
              </a:rPr>
              <a:t>Anspannung</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erhöhte Selbstmordgefährdung</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Krebsrisiken</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chronisch-obstruktive </a:t>
            </a:r>
            <a:r>
              <a:rPr lang="de-DE" sz="1600" dirty="0">
                <a:latin typeface="Tahoma" panose="020B0604030504040204" pitchFamily="34" charset="0"/>
                <a:ea typeface="Tahoma" panose="020B0604030504040204" pitchFamily="34" charset="0"/>
                <a:cs typeface="Tahoma" panose="020B0604030504040204" pitchFamily="34" charset="0"/>
              </a:rPr>
              <a:t>Bronchitis / Lungenerkrankungen </a:t>
            </a:r>
          </a:p>
          <a:p>
            <a:pPr>
              <a:defRPr/>
            </a:pPr>
            <a:endParaRPr lang="de-DE"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226897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el 1"/>
          <p:cNvSpPr>
            <a:spLocks noGrp="1"/>
          </p:cNvSpPr>
          <p:nvPr>
            <p:ph type="title"/>
          </p:nvPr>
        </p:nvSpPr>
        <p:spPr/>
        <p:txBody>
          <a:bodyPr/>
          <a:lstStyle/>
          <a:p>
            <a:r>
              <a:rPr lang="de-DE" altLang="de-DE" dirty="0" smtClean="0"/>
              <a:t>Studie der WHO zu Cannabisgebrauch</a:t>
            </a:r>
          </a:p>
        </p:txBody>
      </p:sp>
      <p:sp>
        <p:nvSpPr>
          <p:cNvPr id="3" name="Inhaltsplatzhalter 2"/>
          <p:cNvSpPr>
            <a:spLocks noGrp="1"/>
          </p:cNvSpPr>
          <p:nvPr>
            <p:ph idx="1"/>
          </p:nvPr>
        </p:nvSpPr>
        <p:spPr>
          <a:xfrm>
            <a:off x="677334" y="1704109"/>
            <a:ext cx="8596668" cy="4987636"/>
          </a:xfrm>
        </p:spPr>
        <p:txBody>
          <a:bodyPr>
            <a:normAutofit/>
          </a:bodyPr>
          <a:lstStyle/>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Besonders </a:t>
            </a:r>
            <a:r>
              <a:rPr lang="de-DE" sz="1600" dirty="0">
                <a:latin typeface="Tahoma" panose="020B0604030504040204" pitchFamily="34" charset="0"/>
                <a:ea typeface="Tahoma" panose="020B0604030504040204" pitchFamily="34" charset="0"/>
                <a:cs typeface="Tahoma" panose="020B0604030504040204" pitchFamily="34" charset="0"/>
              </a:rPr>
              <a:t>bei Jugendlichen (14-16 Jahre) sind die negativen Folgen eines regelmäßigen Cannabiskonsums und die daraus resultierende Suchtgefährdung weitaus stärker </a:t>
            </a:r>
            <a:r>
              <a:rPr lang="de-DE" sz="1600" dirty="0" smtClean="0">
                <a:latin typeface="Tahoma" panose="020B0604030504040204" pitchFamily="34" charset="0"/>
                <a:ea typeface="Tahoma" panose="020B0604030504040204" pitchFamily="34" charset="0"/>
                <a:cs typeface="Tahoma" panose="020B0604030504040204" pitchFamily="34" charset="0"/>
              </a:rPr>
              <a:t>ausgeprägt </a:t>
            </a:r>
            <a:r>
              <a:rPr lang="de-DE" sz="1600" dirty="0">
                <a:latin typeface="Tahoma" panose="020B0604030504040204" pitchFamily="34" charset="0"/>
                <a:ea typeface="Tahoma" panose="020B0604030504040204" pitchFamily="34" charset="0"/>
                <a:cs typeface="Tahoma" panose="020B0604030504040204" pitchFamily="34" charset="0"/>
              </a:rPr>
              <a:t>als bei Erwachsenen </a:t>
            </a:r>
            <a:endParaRPr lang="de-DE" sz="1600" dirty="0" smtClean="0">
              <a:latin typeface="Tahoma" panose="020B0604030504040204" pitchFamily="34" charset="0"/>
              <a:ea typeface="Tahoma" panose="020B0604030504040204" pitchFamily="34" charset="0"/>
              <a:cs typeface="Tahoma" panose="020B0604030504040204" pitchFamily="34" charset="0"/>
            </a:endParaRP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Bei der Umorganisation des Gehirns in der Pubertät benötigt das Gehirn geringe Mengen körpereigenes </a:t>
            </a:r>
            <a:r>
              <a:rPr lang="de-DE" sz="1600" dirty="0" err="1" smtClean="0">
                <a:latin typeface="Tahoma" panose="020B0604030504040204" pitchFamily="34" charset="0"/>
                <a:ea typeface="Tahoma" panose="020B0604030504040204" pitchFamily="34" charset="0"/>
                <a:cs typeface="Tahoma" panose="020B0604030504040204" pitchFamily="34" charset="0"/>
              </a:rPr>
              <a:t>Cannabinoid</a:t>
            </a:r>
            <a:r>
              <a:rPr lang="de-DE" sz="1600" dirty="0" smtClean="0">
                <a:latin typeface="Tahoma" panose="020B0604030504040204" pitchFamily="34" charset="0"/>
                <a:ea typeface="Tahoma" panose="020B0604030504040204" pitchFamily="34" charset="0"/>
                <a:cs typeface="Tahoma" panose="020B0604030504040204" pitchFamily="34" charset="0"/>
              </a:rPr>
              <a:t>. Durch Cannabiskonsum wird das Gehirn mit pflanzlichem </a:t>
            </a:r>
            <a:r>
              <a:rPr lang="de-DE" sz="1600" dirty="0" err="1" smtClean="0">
                <a:latin typeface="Tahoma" panose="020B0604030504040204" pitchFamily="34" charset="0"/>
                <a:ea typeface="Tahoma" panose="020B0604030504040204" pitchFamily="34" charset="0"/>
                <a:cs typeface="Tahoma" panose="020B0604030504040204" pitchFamily="34" charset="0"/>
              </a:rPr>
              <a:t>Cannabinoiden</a:t>
            </a:r>
            <a:r>
              <a:rPr lang="de-DE" sz="1600" dirty="0" smtClean="0">
                <a:latin typeface="Tahoma" panose="020B0604030504040204" pitchFamily="34" charset="0"/>
                <a:ea typeface="Tahoma" panose="020B0604030504040204" pitchFamily="34" charset="0"/>
                <a:cs typeface="Tahoma" panose="020B0604030504040204" pitchFamily="34" charset="0"/>
              </a:rPr>
              <a:t> überschwemmt und die Umorganisation wird dadurch gestört.</a:t>
            </a:r>
            <a:endParaRPr lang="de-DE" sz="1600" dirty="0">
              <a:latin typeface="Tahoma" panose="020B0604030504040204" pitchFamily="34" charset="0"/>
              <a:ea typeface="Tahoma" panose="020B0604030504040204" pitchFamily="34" charset="0"/>
              <a:cs typeface="Tahoma" panose="020B0604030504040204" pitchFamily="34" charset="0"/>
            </a:endParaRPr>
          </a:p>
          <a:p>
            <a:pPr>
              <a:defRPr/>
            </a:pPr>
            <a:r>
              <a:rPr lang="de-DE" sz="1600" dirty="0">
                <a:latin typeface="Tahoma" panose="020B0604030504040204" pitchFamily="34" charset="0"/>
                <a:ea typeface="Tahoma" panose="020B0604030504040204" pitchFamily="34" charset="0"/>
                <a:cs typeface="Tahoma" panose="020B0604030504040204" pitchFamily="34" charset="0"/>
              </a:rPr>
              <a:t>Auch das Erinnerungsvermögen sowie der IQ leiden unwiderruflich bei dauerhaften Konsum, wie eine Neuseeländische Studie dokumentiert. </a:t>
            </a:r>
            <a:endParaRPr lang="de-DE" sz="1600" dirty="0" smtClean="0">
              <a:latin typeface="Tahoma" panose="020B0604030504040204" pitchFamily="34" charset="0"/>
              <a:ea typeface="Tahoma" panose="020B0604030504040204" pitchFamily="34" charset="0"/>
              <a:cs typeface="Tahoma" panose="020B0604030504040204" pitchFamily="34" charset="0"/>
            </a:endParaRP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Darüber </a:t>
            </a:r>
            <a:r>
              <a:rPr lang="de-DE" sz="1600" dirty="0">
                <a:latin typeface="Tahoma" panose="020B0604030504040204" pitchFamily="34" charset="0"/>
                <a:ea typeface="Tahoma" panose="020B0604030504040204" pitchFamily="34" charset="0"/>
                <a:cs typeface="Tahoma" panose="020B0604030504040204" pitchFamily="34" charset="0"/>
              </a:rPr>
              <a:t>hinaus konnten durch </a:t>
            </a:r>
            <a:r>
              <a:rPr lang="de-DE" sz="1600" dirty="0" smtClean="0">
                <a:latin typeface="Tahoma" panose="020B0604030504040204" pitchFamily="34" charset="0"/>
                <a:ea typeface="Tahoma" panose="020B0604030504040204" pitchFamily="34" charset="0"/>
                <a:cs typeface="Tahoma" panose="020B0604030504040204" pitchFamily="34" charset="0"/>
              </a:rPr>
              <a:t>MRT- </a:t>
            </a:r>
            <a:r>
              <a:rPr lang="de-DE" sz="1600" dirty="0">
                <a:latin typeface="Tahoma" panose="020B0604030504040204" pitchFamily="34" charset="0"/>
                <a:ea typeface="Tahoma" panose="020B0604030504040204" pitchFamily="34" charset="0"/>
                <a:cs typeface="Tahoma" panose="020B0604030504040204" pitchFamily="34" charset="0"/>
              </a:rPr>
              <a:t>Untersuchungen Veränderungen der Hirnstruktur belegt </a:t>
            </a:r>
            <a:r>
              <a:rPr lang="de-DE" sz="1600" dirty="0" smtClean="0">
                <a:latin typeface="Tahoma" panose="020B0604030504040204" pitchFamily="34" charset="0"/>
                <a:ea typeface="Tahoma" panose="020B0604030504040204" pitchFamily="34" charset="0"/>
                <a:cs typeface="Tahoma" panose="020B0604030504040204" pitchFamily="34" charset="0"/>
              </a:rPr>
              <a:t>werden (Abnahme der weißen Substanz, schlechtere </a:t>
            </a:r>
            <a:r>
              <a:rPr lang="de-DE" sz="1600" dirty="0" err="1" smtClean="0">
                <a:latin typeface="Tahoma" panose="020B0604030504040204" pitchFamily="34" charset="0"/>
                <a:ea typeface="Tahoma" panose="020B0604030504040204" pitchFamily="34" charset="0"/>
                <a:cs typeface="Tahoma" panose="020B0604030504040204" pitchFamily="34" charset="0"/>
              </a:rPr>
              <a:t>Myelinisierung</a:t>
            </a:r>
            <a:r>
              <a:rPr lang="de-DE" sz="1600" dirty="0" smtClean="0">
                <a:latin typeface="Tahoma" panose="020B0604030504040204" pitchFamily="34" charset="0"/>
                <a:ea typeface="Tahoma" panose="020B0604030504040204" pitchFamily="34" charset="0"/>
                <a:cs typeface="Tahoma" panose="020B0604030504040204" pitchFamily="34" charset="0"/>
              </a:rPr>
              <a:t> der Nervenbahnen, der Hippocampus ist kleiner und weniger gut über Dendriten vernetzt).</a:t>
            </a:r>
            <a:r>
              <a:rPr lang="de-DE" sz="1600" dirty="0">
                <a:latin typeface="Tahoma" panose="020B0604030504040204" pitchFamily="34" charset="0"/>
                <a:ea typeface="Tahoma" panose="020B0604030504040204" pitchFamily="34" charset="0"/>
                <a:cs typeface="Tahoma" panose="020B0604030504040204" pitchFamily="34" charset="0"/>
              </a:rPr>
              <a:t> </a:t>
            </a:r>
            <a:r>
              <a:rPr lang="de-DE" sz="1600" dirty="0" smtClean="0">
                <a:latin typeface="Tahoma" panose="020B0604030504040204" pitchFamily="34" charset="0"/>
                <a:ea typeface="Tahoma" panose="020B0604030504040204" pitchFamily="34" charset="0"/>
                <a:cs typeface="Tahoma" panose="020B0604030504040204" pitchFamily="34" charset="0"/>
              </a:rPr>
              <a:t>Diese Veränderungen bestanden auch noch 3 Jahre nach Beendigung des Konsums weiter und scheinen irreversibel.</a:t>
            </a:r>
            <a:endParaRPr lang="de-DE" sz="1600" dirty="0">
              <a:latin typeface="Tahoma" panose="020B0604030504040204" pitchFamily="34" charset="0"/>
              <a:ea typeface="Tahoma" panose="020B0604030504040204" pitchFamily="34" charset="0"/>
              <a:cs typeface="Tahoma" panose="020B0604030504040204" pitchFamily="34" charset="0"/>
            </a:endParaRP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Es gibt Studien, welche den Zusammenhang zwischen einem gesteigerten Infarkt- und Schlaganfallrisiko bereits in jungen Jahren und dauerhaften Cannabiskonsum belegen </a:t>
            </a:r>
          </a:p>
          <a:p>
            <a:pPr>
              <a:defRPr/>
            </a:pPr>
            <a:r>
              <a:rPr lang="de-DE" sz="1600" dirty="0" smtClean="0">
                <a:latin typeface="Tahoma" panose="020B0604030504040204" pitchFamily="34" charset="0"/>
                <a:ea typeface="Tahoma" panose="020B0604030504040204" pitchFamily="34" charset="0"/>
                <a:cs typeface="Tahoma" panose="020B0604030504040204" pitchFamily="34" charset="0"/>
              </a:rPr>
              <a:t>Auch die Todesrate bei Langzeitkonsumenten ist um ein vierfaches höher als das von abstinenten Personen</a:t>
            </a:r>
          </a:p>
          <a:p>
            <a:pPr>
              <a:defRPr/>
            </a:pPr>
            <a:endParaRPr lang="de-DE"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2374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el 1"/>
          <p:cNvSpPr>
            <a:spLocks noGrp="1"/>
          </p:cNvSpPr>
          <p:nvPr>
            <p:ph type="title"/>
          </p:nvPr>
        </p:nvSpPr>
        <p:spPr/>
        <p:txBody>
          <a:bodyPr/>
          <a:lstStyle/>
          <a:p>
            <a:r>
              <a:rPr lang="de-DE" altLang="de-DE" smtClean="0"/>
              <a:t>Cannabinoide</a:t>
            </a:r>
          </a:p>
        </p:txBody>
      </p:sp>
      <p:sp>
        <p:nvSpPr>
          <p:cNvPr id="5" name="Inhaltsplatzhalter 4"/>
          <p:cNvSpPr>
            <a:spLocks noGrp="1"/>
          </p:cNvSpPr>
          <p:nvPr>
            <p:ph idx="1"/>
          </p:nvPr>
        </p:nvSpPr>
        <p:spPr>
          <a:xfrm>
            <a:off x="407324" y="1844675"/>
            <a:ext cx="10076526" cy="4114800"/>
          </a:xfrm>
        </p:spPr>
        <p:txBody>
          <a:bodyPr>
            <a:noAutofit/>
          </a:bodyPr>
          <a:lstStyle/>
          <a:p>
            <a:pPr>
              <a:defRPr/>
            </a:pPr>
            <a:r>
              <a:rPr lang="de-DE" b="1" dirty="0" smtClean="0">
                <a:latin typeface="Tahoma" panose="020B0604030504040204" pitchFamily="34" charset="0"/>
                <a:ea typeface="Tahoma" panose="020B0604030504040204" pitchFamily="34" charset="0"/>
                <a:cs typeface="Tahoma" panose="020B0604030504040204" pitchFamily="34" charset="0"/>
              </a:rPr>
              <a:t>früher </a:t>
            </a:r>
            <a:r>
              <a:rPr lang="de-DE" b="1" dirty="0">
                <a:latin typeface="Tahoma" panose="020B0604030504040204" pitchFamily="34" charset="0"/>
                <a:ea typeface="Tahoma" panose="020B0604030504040204" pitchFamily="34" charset="0"/>
                <a:cs typeface="Tahoma" panose="020B0604030504040204" pitchFamily="34" charset="0"/>
              </a:rPr>
              <a:t>Einstieg in den Konsum:</a:t>
            </a:r>
            <a:r>
              <a:rPr lang="de-DE" dirty="0">
                <a:latin typeface="Tahoma" panose="020B0604030504040204" pitchFamily="34" charset="0"/>
                <a:ea typeface="Tahoma" panose="020B0604030504040204" pitchFamily="34" charset="0"/>
                <a:cs typeface="Tahoma" panose="020B0604030504040204" pitchFamily="34" charset="0"/>
              </a:rPr>
              <a:t> </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nachhaltige Beeinträchtigungen der kognitiven Leistungsfähigkeit (Erinnerungsgedächtnis, Arbeitsgedächtnis, Wahrnehmungslogik und Hemmungen)</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Hypocampus 11% kleiner, weiße Substanz im Gehirn </a:t>
            </a:r>
            <a:r>
              <a:rPr lang="de-DE" dirty="0" smtClean="0">
                <a:latin typeface="Tahoma" panose="020B0604030504040204" pitchFamily="34" charset="0"/>
                <a:ea typeface="Tahoma" panose="020B0604030504040204" pitchFamily="34" charset="0"/>
                <a:cs typeface="Tahoma" panose="020B0604030504040204" pitchFamily="34" charset="0"/>
              </a:rPr>
              <a:t>unterentwickelt</a:t>
            </a:r>
            <a:br>
              <a:rPr lang="de-DE" dirty="0" smtClean="0">
                <a:latin typeface="Tahoma" panose="020B0604030504040204" pitchFamily="34" charset="0"/>
                <a:ea typeface="Tahoma" panose="020B0604030504040204" pitchFamily="34" charset="0"/>
                <a:cs typeface="Tahoma" panose="020B0604030504040204" pitchFamily="34" charset="0"/>
              </a:rPr>
            </a:br>
            <a:endParaRPr lang="de-DE" dirty="0">
              <a:latin typeface="Tahoma" panose="020B0604030504040204" pitchFamily="34" charset="0"/>
              <a:ea typeface="Tahoma" panose="020B0604030504040204" pitchFamily="34" charset="0"/>
              <a:cs typeface="Tahoma" panose="020B0604030504040204" pitchFamily="34" charset="0"/>
            </a:endParaRPr>
          </a:p>
          <a:p>
            <a:pPr>
              <a:defRPr/>
            </a:pPr>
            <a:r>
              <a:rPr lang="de-DE" b="1" dirty="0" smtClean="0">
                <a:latin typeface="Tahoma" panose="020B0604030504040204" pitchFamily="34" charset="0"/>
                <a:ea typeface="Tahoma" panose="020B0604030504040204" pitchFamily="34" charset="0"/>
                <a:cs typeface="Tahoma" panose="020B0604030504040204" pitchFamily="34" charset="0"/>
              </a:rPr>
              <a:t>Unabhängig vom Alter</a:t>
            </a:r>
            <a:r>
              <a:rPr lang="de-DE" dirty="0" smtClean="0">
                <a:latin typeface="Tahoma" panose="020B0604030504040204" pitchFamily="34" charset="0"/>
                <a:ea typeface="Tahoma" panose="020B0604030504040204" pitchFamily="34" charset="0"/>
                <a:cs typeface="Tahoma" panose="020B0604030504040204" pitchFamily="34" charset="0"/>
              </a:rPr>
              <a:t>: </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Unfruchtbarkeit bei Männern (Spermien werden kleiner)</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erhöhtes Herzinfarktrisiko durch Gefäßschädigung</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Cannabis kann Auslöser einer bislang verborgenen Schizophrenie sein (Risiko verdoppelt </a:t>
            </a:r>
            <a:r>
              <a:rPr lang="de-DE" dirty="0" smtClean="0">
                <a:latin typeface="Tahoma" panose="020B0604030504040204" pitchFamily="34" charset="0"/>
                <a:ea typeface="Tahoma" panose="020B0604030504040204" pitchFamily="34" charset="0"/>
                <a:cs typeface="Tahoma" panose="020B0604030504040204" pitchFamily="34" charset="0"/>
              </a:rPr>
              <a:t> </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sich</a:t>
            </a:r>
            <a:r>
              <a:rPr lang="de-DE" dirty="0" smtClean="0">
                <a:latin typeface="Tahoma" panose="020B0604030504040204" pitchFamily="34" charset="0"/>
                <a:ea typeface="Tahoma" panose="020B0604030504040204" pitchFamily="34" charset="0"/>
                <a:cs typeface="Tahoma" panose="020B0604030504040204" pitchFamily="34" charset="0"/>
              </a:rPr>
              <a:t>), im Liquor findet sich bei den Pat. eine erhöhte Konzentration an </a:t>
            </a:r>
            <a:r>
              <a:rPr lang="de-DE" dirty="0" err="1"/>
              <a:t>Anandamide</a:t>
            </a:r>
            <a:r>
              <a:rPr lang="de-DE" dirty="0" smtClean="0">
                <a:latin typeface="Tahoma" panose="020B0604030504040204" pitchFamily="34" charset="0"/>
                <a:ea typeface="Tahoma" panose="020B0604030504040204" pitchFamily="34" charset="0"/>
                <a:cs typeface="Tahoma" panose="020B0604030504040204" pitchFamily="34" charset="0"/>
              </a:rPr>
              <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Leistungseinbußen in der Wahrnehmung, der Aufmerksamkeit und dem </a:t>
            </a:r>
            <a:r>
              <a:rPr lang="de-DE" dirty="0" smtClean="0">
                <a:latin typeface="Tahoma" panose="020B0604030504040204" pitchFamily="34" charset="0"/>
                <a:ea typeface="Tahoma" panose="020B0604030504040204" pitchFamily="34" charset="0"/>
                <a:cs typeface="Tahoma" panose="020B0604030504040204" pitchFamily="34" charset="0"/>
              </a:rPr>
              <a:t>Reaktionsvermögen</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smtClean="0">
                <a:latin typeface="Tahoma" panose="020B0604030504040204" pitchFamily="34" charset="0"/>
                <a:ea typeface="Tahoma" panose="020B0604030504040204" pitchFamily="34" charset="0"/>
                <a:cs typeface="Tahoma" panose="020B0604030504040204" pitchFamily="34" charset="0"/>
              </a:rPr>
              <a:t>(Fahruntüchtigkeit)</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 </a:t>
            </a:r>
            <a:r>
              <a:rPr lang="de-DE" dirty="0"/>
              <a:t>bei Konsum von </a:t>
            </a:r>
            <a:r>
              <a:rPr lang="de-DE" dirty="0" smtClean="0"/>
              <a:t>THC wird fünf </a:t>
            </a:r>
            <a:r>
              <a:rPr lang="de-DE" dirty="0"/>
              <a:t>Mal häufiger zu Kokain, Halluzinogene oder </a:t>
            </a:r>
            <a:r>
              <a:rPr lang="de-DE" dirty="0" smtClean="0"/>
              <a:t>Opiate </a:t>
            </a:r>
            <a:r>
              <a:rPr lang="de-DE" dirty="0" smtClean="0">
                <a:latin typeface="Tahoma" panose="020B0604030504040204" pitchFamily="34" charset="0"/>
                <a:ea typeface="Tahoma" panose="020B0604030504040204" pitchFamily="34" charset="0"/>
                <a:cs typeface="Tahoma" panose="020B0604030504040204" pitchFamily="34" charset="0"/>
              </a:rPr>
              <a:t>gegriffen</a:t>
            </a:r>
          </a:p>
          <a:p>
            <a:pPr>
              <a:defRPr/>
            </a:pPr>
            <a:endParaRPr lang="de-D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761242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Cannabinoide</a:t>
            </a:r>
            <a:endParaRPr lang="de-DE" dirty="0"/>
          </a:p>
        </p:txBody>
      </p:sp>
      <p:sp>
        <p:nvSpPr>
          <p:cNvPr id="3" name="Inhaltsplatzhalter 2"/>
          <p:cNvSpPr>
            <a:spLocks noGrp="1"/>
          </p:cNvSpPr>
          <p:nvPr>
            <p:ph idx="1"/>
          </p:nvPr>
        </p:nvSpPr>
        <p:spPr/>
        <p:txBody>
          <a:bodyPr/>
          <a:lstStyle/>
          <a:p>
            <a:pPr marL="0" indent="0">
              <a:buNone/>
            </a:pPr>
            <a:r>
              <a:rPr lang="de-DE" dirty="0"/>
              <a:t>MRT-Messungen </a:t>
            </a:r>
            <a:r>
              <a:rPr lang="de-DE" dirty="0" smtClean="0"/>
              <a:t>des Frontallappens </a:t>
            </a:r>
            <a:r>
              <a:rPr lang="de-DE" dirty="0"/>
              <a:t>der </a:t>
            </a:r>
            <a:r>
              <a:rPr lang="de-DE" dirty="0" smtClean="0"/>
              <a:t>Großhirnrinde (enthält besonders </a:t>
            </a:r>
            <a:r>
              <a:rPr lang="de-DE" dirty="0"/>
              <a:t>viele </a:t>
            </a:r>
            <a:r>
              <a:rPr lang="de-DE" dirty="0" smtClean="0"/>
              <a:t>CB1-Rezeptoren): </a:t>
            </a:r>
          </a:p>
          <a:p>
            <a:r>
              <a:rPr lang="de-DE" dirty="0" smtClean="0"/>
              <a:t>Die </a:t>
            </a:r>
            <a:r>
              <a:rPr lang="de-DE" dirty="0"/>
              <a:t>Cannabis-Konsumenten hatten im Vergleich zur Kontrollgruppe etwas weniger graue Hirnsubstanz, dafür war die weiße jedoch besser verknüpft. </a:t>
            </a:r>
            <a:r>
              <a:rPr lang="de-DE" dirty="0" smtClean="0"/>
              <a:t>Dieser Effekt </a:t>
            </a:r>
            <a:r>
              <a:rPr lang="de-DE" dirty="0"/>
              <a:t>nahm allerdings bei regelmäßigem Cannabiskonsum über einen längeren Zeitraum ebenfalls ab.</a:t>
            </a:r>
          </a:p>
          <a:p>
            <a:r>
              <a:rPr lang="de-DE" dirty="0"/>
              <a:t>Die Forscher vermuten, dass das Gehirn versucht, den Verlust der grauen Substanz auszugleichen. Dabei sprechen sie von „neuroadaptiven“ Prozessen und wollen überprüfen, ob die Veränderungen dauerhaft </a:t>
            </a:r>
            <a:r>
              <a:rPr lang="de-DE" dirty="0" smtClean="0"/>
              <a:t>sind </a:t>
            </a:r>
            <a:r>
              <a:rPr lang="de-DE" dirty="0"/>
              <a:t>oder nicht</a:t>
            </a:r>
            <a:r>
              <a:rPr lang="de-DE" dirty="0" smtClean="0"/>
              <a:t>.</a:t>
            </a:r>
          </a:p>
          <a:p>
            <a:r>
              <a:rPr lang="de-DE" dirty="0" smtClean="0"/>
              <a:t>Alkohol reduziert sowohl die graue als auch die weiße Substanz im Gehirn</a:t>
            </a:r>
            <a:endParaRPr lang="de-DE" dirty="0"/>
          </a:p>
          <a:p>
            <a:endParaRPr lang="de-DE" dirty="0"/>
          </a:p>
        </p:txBody>
      </p:sp>
    </p:spTree>
    <p:extLst>
      <p:ext uri="{BB962C8B-B14F-4D97-AF65-F5344CB8AC3E}">
        <p14:creationId xmlns:p14="http://schemas.microsoft.com/office/powerpoint/2010/main" val="13004732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el 1"/>
          <p:cNvSpPr>
            <a:spLocks noGrp="1"/>
          </p:cNvSpPr>
          <p:nvPr>
            <p:ph type="title"/>
          </p:nvPr>
        </p:nvSpPr>
        <p:spPr/>
        <p:txBody>
          <a:bodyPr/>
          <a:lstStyle/>
          <a:p>
            <a:r>
              <a:rPr lang="de-DE" altLang="de-DE" smtClean="0"/>
              <a:t>Cannabis</a:t>
            </a:r>
          </a:p>
        </p:txBody>
      </p:sp>
      <p:sp>
        <p:nvSpPr>
          <p:cNvPr id="3" name="Inhaltsplatzhalter 2"/>
          <p:cNvSpPr>
            <a:spLocks noGrp="1"/>
          </p:cNvSpPr>
          <p:nvPr>
            <p:ph idx="1"/>
          </p:nvPr>
        </p:nvSpPr>
        <p:spPr>
          <a:xfrm>
            <a:off x="677334" y="1687484"/>
            <a:ext cx="8596668" cy="4738253"/>
          </a:xfrm>
        </p:spPr>
        <p:txBody>
          <a:bodyPr>
            <a:normAutofit fontScale="92500" lnSpcReduction="10000"/>
          </a:bodyPr>
          <a:lstStyle/>
          <a:p>
            <a:pPr marL="0" indent="0">
              <a:buNone/>
              <a:defRPr/>
            </a:pPr>
            <a:r>
              <a:rPr lang="de-DE" dirty="0">
                <a:latin typeface="Tahoma" panose="020B0604030504040204" pitchFamily="34" charset="0"/>
                <a:ea typeface="Tahoma" panose="020B0604030504040204" pitchFamily="34" charset="0"/>
                <a:cs typeface="Tahoma" panose="020B0604030504040204" pitchFamily="34" charset="0"/>
              </a:rPr>
              <a:t>Hauptbestandteile:</a:t>
            </a:r>
          </a:p>
          <a:p>
            <a:pPr>
              <a:defRPr/>
            </a:pPr>
            <a:r>
              <a:rPr lang="de-DE" dirty="0" err="1">
                <a:latin typeface="Tahoma" panose="020B0604030504040204" pitchFamily="34" charset="0"/>
                <a:ea typeface="Tahoma" panose="020B0604030504040204" pitchFamily="34" charset="0"/>
                <a:cs typeface="Tahoma" panose="020B0604030504040204" pitchFamily="34" charset="0"/>
              </a:rPr>
              <a:t>Tetrahydrocannabinol</a:t>
            </a:r>
            <a:r>
              <a:rPr lang="de-DE" dirty="0">
                <a:latin typeface="Tahoma" panose="020B0604030504040204" pitchFamily="34" charset="0"/>
                <a:ea typeface="Tahoma" panose="020B0604030504040204" pitchFamily="34" charset="0"/>
                <a:cs typeface="Tahoma" panose="020B0604030504040204" pitchFamily="34" charset="0"/>
              </a:rPr>
              <a:t> [</a:t>
            </a:r>
            <a:r>
              <a:rPr lang="de-DE" b="1" dirty="0">
                <a:latin typeface="Tahoma" panose="020B0604030504040204" pitchFamily="34" charset="0"/>
                <a:ea typeface="Tahoma" panose="020B0604030504040204" pitchFamily="34" charset="0"/>
                <a:cs typeface="Tahoma" panose="020B0604030504040204" pitchFamily="34" charset="0"/>
              </a:rPr>
              <a:t>THC</a:t>
            </a:r>
            <a:r>
              <a:rPr lang="de-DE" dirty="0">
                <a:latin typeface="Tahoma" panose="020B0604030504040204" pitchFamily="34" charset="0"/>
                <a:ea typeface="Tahoma" panose="020B0604030504040204" pitchFamily="34" charset="0"/>
                <a:cs typeface="Tahoma" panose="020B0604030504040204" pitchFamily="34" charset="0"/>
              </a:rPr>
              <a:t>, genauer-Δ⁹-trans-</a:t>
            </a:r>
            <a:r>
              <a:rPr lang="de-DE" dirty="0" err="1">
                <a:latin typeface="Tahoma" panose="020B0604030504040204" pitchFamily="34" charset="0"/>
                <a:ea typeface="Tahoma" panose="020B0604030504040204" pitchFamily="34" charset="0"/>
                <a:cs typeface="Tahoma" panose="020B0604030504040204" pitchFamily="34" charset="0"/>
              </a:rPr>
              <a:t>Tetrahydrocannabinol</a:t>
            </a:r>
            <a:r>
              <a:rPr lang="de-DE" dirty="0">
                <a:latin typeface="Tahoma" panose="020B0604030504040204" pitchFamily="34" charset="0"/>
                <a:ea typeface="Tahoma" panose="020B0604030504040204" pitchFamily="34" charset="0"/>
                <a:cs typeface="Tahoma" panose="020B0604030504040204" pitchFamily="34" charset="0"/>
              </a:rPr>
              <a:t>] ist eine psychoaktive Substanz, die zu den </a:t>
            </a:r>
            <a:r>
              <a:rPr lang="de-DE" dirty="0" err="1">
                <a:latin typeface="Tahoma" panose="020B0604030504040204" pitchFamily="34" charset="0"/>
                <a:ea typeface="Tahoma" panose="020B0604030504040204" pitchFamily="34" charset="0"/>
                <a:cs typeface="Tahoma" panose="020B0604030504040204" pitchFamily="34" charset="0"/>
              </a:rPr>
              <a:t>Cannabinoiden</a:t>
            </a:r>
            <a:r>
              <a:rPr lang="de-DE" dirty="0">
                <a:latin typeface="Tahoma" panose="020B0604030504040204" pitchFamily="34" charset="0"/>
                <a:ea typeface="Tahoma" panose="020B0604030504040204" pitchFamily="34" charset="0"/>
                <a:cs typeface="Tahoma" panose="020B0604030504040204" pitchFamily="34" charset="0"/>
              </a:rPr>
              <a:t> zählt. </a:t>
            </a:r>
            <a:r>
              <a:rPr lang="de-DE" dirty="0" smtClean="0">
                <a:latin typeface="Tahoma" panose="020B0604030504040204" pitchFamily="34" charset="0"/>
                <a:ea typeface="Tahoma" panose="020B0604030504040204" pitchFamily="34" charset="0"/>
                <a:cs typeface="Tahoma" panose="020B0604030504040204" pitchFamily="34" charset="0"/>
              </a:rPr>
              <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Die </a:t>
            </a:r>
            <a:r>
              <a:rPr lang="de-DE" dirty="0">
                <a:latin typeface="Tahoma" panose="020B0604030504040204" pitchFamily="34" charset="0"/>
                <a:ea typeface="Tahoma" panose="020B0604030504040204" pitchFamily="34" charset="0"/>
                <a:cs typeface="Tahoma" panose="020B0604030504040204" pitchFamily="34" charset="0"/>
              </a:rPr>
              <a:t>Substanz kommt in Pflanzen der Gattung Hanf vor und ihr wird der Hauptanteil der berauschenden Wirkung zugesprochen.</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Wirkt entkrampfend, euphorisierend, steigert den Appetit, wirkt gegen Übelkeit</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Weiterhin Wirkung auf Koordination, </a:t>
            </a:r>
            <a:r>
              <a:rPr lang="de-DE" dirty="0" smtClean="0">
                <a:latin typeface="Tahoma" panose="020B0604030504040204" pitchFamily="34" charset="0"/>
                <a:ea typeface="Tahoma" panose="020B0604030504040204" pitchFamily="34" charset="0"/>
                <a:cs typeface="Tahoma" panose="020B0604030504040204" pitchFamily="34" charset="0"/>
              </a:rPr>
              <a:t>Stimmung </a:t>
            </a:r>
            <a:r>
              <a:rPr lang="de-DE" dirty="0">
                <a:latin typeface="Tahoma" panose="020B0604030504040204" pitchFamily="34" charset="0"/>
                <a:ea typeface="Tahoma" panose="020B0604030504040204" pitchFamily="34" charset="0"/>
                <a:cs typeface="Tahoma" panose="020B0604030504040204" pitchFamily="34" charset="0"/>
              </a:rPr>
              <a:t>und kognitive Fähigkeiten</a:t>
            </a:r>
            <a:br>
              <a:rPr lang="de-DE" dirty="0">
                <a:latin typeface="Tahoma" panose="020B0604030504040204" pitchFamily="34" charset="0"/>
                <a:ea typeface="Tahoma" panose="020B0604030504040204" pitchFamily="34" charset="0"/>
                <a:cs typeface="Tahoma" panose="020B0604030504040204" pitchFamily="34" charset="0"/>
              </a:rPr>
            </a:br>
            <a:r>
              <a:rPr lang="de-DE" dirty="0">
                <a:latin typeface="Tahoma" panose="020B0604030504040204" pitchFamily="34" charset="0"/>
                <a:ea typeface="Tahoma" panose="020B0604030504040204" pitchFamily="34" charset="0"/>
                <a:cs typeface="Tahoma" panose="020B0604030504040204" pitchFamily="34" charset="0"/>
              </a:rPr>
              <a:t>Problem: </a:t>
            </a:r>
            <a:r>
              <a:rPr lang="de-DE" dirty="0">
                <a:solidFill>
                  <a:srgbClr val="C00000"/>
                </a:solidFill>
                <a:latin typeface="Tahoma" panose="020B0604030504040204" pitchFamily="34" charset="0"/>
                <a:ea typeface="Tahoma" panose="020B0604030504040204" pitchFamily="34" charset="0"/>
                <a:cs typeface="Tahoma" panose="020B0604030504040204" pitchFamily="34" charset="0"/>
              </a:rPr>
              <a:t>kann Psychosen, paranoide Symptome, Erbrechen und Schwindel auslösen</a:t>
            </a:r>
            <a:r>
              <a:rPr lang="de-DE" dirty="0">
                <a:latin typeface="Tahoma" panose="020B0604030504040204" pitchFamily="34" charset="0"/>
                <a:ea typeface="Tahoma" panose="020B0604030504040204" pitchFamily="34" charset="0"/>
                <a:cs typeface="Tahoma" panose="020B0604030504040204" pitchFamily="34" charset="0"/>
              </a:rPr>
              <a:t/>
            </a:r>
            <a:br>
              <a:rPr lang="de-DE" dirty="0">
                <a:latin typeface="Tahoma" panose="020B0604030504040204" pitchFamily="34" charset="0"/>
                <a:ea typeface="Tahoma" panose="020B0604030504040204" pitchFamily="34" charset="0"/>
                <a:cs typeface="Tahoma" panose="020B0604030504040204" pitchFamily="34" charset="0"/>
              </a:rPr>
            </a:br>
            <a:endParaRPr lang="de-DE" dirty="0">
              <a:latin typeface="Tahoma" panose="020B0604030504040204" pitchFamily="34" charset="0"/>
              <a:ea typeface="Tahoma" panose="020B0604030504040204" pitchFamily="34" charset="0"/>
              <a:cs typeface="Tahoma" panose="020B0604030504040204" pitchFamily="34" charset="0"/>
            </a:endParaRPr>
          </a:p>
          <a:p>
            <a:pPr>
              <a:defRPr/>
            </a:pPr>
            <a:r>
              <a:rPr lang="de-DE" dirty="0" err="1">
                <a:latin typeface="Tahoma" panose="020B0604030504040204" pitchFamily="34" charset="0"/>
                <a:ea typeface="Tahoma" panose="020B0604030504040204" pitchFamily="34" charset="0"/>
                <a:cs typeface="Tahoma" panose="020B0604030504040204" pitchFamily="34" charset="0"/>
              </a:rPr>
              <a:t>Cannabidiol</a:t>
            </a:r>
            <a:r>
              <a:rPr lang="de-DE" dirty="0">
                <a:latin typeface="Tahoma" panose="020B0604030504040204" pitchFamily="34" charset="0"/>
                <a:ea typeface="Tahoma" panose="020B0604030504040204" pitchFamily="34" charset="0"/>
                <a:cs typeface="Tahoma" panose="020B0604030504040204" pitchFamily="34" charset="0"/>
              </a:rPr>
              <a:t> (</a:t>
            </a:r>
            <a:r>
              <a:rPr lang="de-DE" b="1" dirty="0">
                <a:latin typeface="Tahoma" panose="020B0604030504040204" pitchFamily="34" charset="0"/>
                <a:ea typeface="Tahoma" panose="020B0604030504040204" pitchFamily="34" charset="0"/>
                <a:cs typeface="Tahoma" panose="020B0604030504040204" pitchFamily="34" charset="0"/>
              </a:rPr>
              <a:t>CBD</a:t>
            </a:r>
            <a:r>
              <a:rPr lang="de-DE" dirty="0">
                <a:latin typeface="Tahoma" panose="020B0604030504040204" pitchFamily="34" charset="0"/>
                <a:ea typeface="Tahoma" panose="020B0604030504040204" pitchFamily="34" charset="0"/>
                <a:cs typeface="Tahoma" panose="020B0604030504040204" pitchFamily="34" charset="0"/>
              </a:rPr>
              <a:t>) ist ein kaum psychoaktives </a:t>
            </a:r>
            <a:r>
              <a:rPr lang="de-DE" dirty="0" err="1">
                <a:latin typeface="Tahoma" panose="020B0604030504040204" pitchFamily="34" charset="0"/>
                <a:ea typeface="Tahoma" panose="020B0604030504040204" pitchFamily="34" charset="0"/>
                <a:cs typeface="Tahoma" panose="020B0604030504040204" pitchFamily="34" charset="0"/>
              </a:rPr>
              <a:t>Cannabinoid</a:t>
            </a:r>
            <a:r>
              <a:rPr lang="de-DE" dirty="0">
                <a:latin typeface="Tahoma" panose="020B0604030504040204" pitchFamily="34" charset="0"/>
                <a:ea typeface="Tahoma" panose="020B0604030504040204" pitchFamily="34" charset="0"/>
                <a:cs typeface="Tahoma" panose="020B0604030504040204" pitchFamily="34" charset="0"/>
              </a:rPr>
              <a:t> aus dem weiblichen Hanf. </a:t>
            </a:r>
            <a:r>
              <a:rPr lang="de-DE" dirty="0" smtClean="0">
                <a:latin typeface="Tahoma" panose="020B0604030504040204" pitchFamily="34" charset="0"/>
                <a:ea typeface="Tahoma" panose="020B0604030504040204" pitchFamily="34" charset="0"/>
                <a:cs typeface="Tahoma" panose="020B0604030504040204" pitchFamily="34" charset="0"/>
              </a:rPr>
              <a:t/>
            </a:r>
            <a:br>
              <a:rPr lang="de-DE" dirty="0" smtClean="0">
                <a:latin typeface="Tahoma" panose="020B0604030504040204" pitchFamily="34" charset="0"/>
                <a:ea typeface="Tahoma" panose="020B0604030504040204" pitchFamily="34" charset="0"/>
                <a:cs typeface="Tahoma" panose="020B0604030504040204" pitchFamily="34" charset="0"/>
              </a:rPr>
            </a:br>
            <a:r>
              <a:rPr lang="de-DE" dirty="0" smtClean="0">
                <a:latin typeface="Tahoma" panose="020B0604030504040204" pitchFamily="34" charset="0"/>
                <a:ea typeface="Tahoma" panose="020B0604030504040204" pitchFamily="34" charset="0"/>
                <a:cs typeface="Tahoma" panose="020B0604030504040204" pitchFamily="34" charset="0"/>
              </a:rPr>
              <a:t>Medizinisch </a:t>
            </a:r>
            <a:r>
              <a:rPr lang="de-DE" dirty="0">
                <a:latin typeface="Tahoma" panose="020B0604030504040204" pitchFamily="34" charset="0"/>
                <a:ea typeface="Tahoma" panose="020B0604030504040204" pitchFamily="34" charset="0"/>
                <a:cs typeface="Tahoma" panose="020B0604030504040204" pitchFamily="34" charset="0"/>
              </a:rPr>
              <a:t>wirkt es entkrampfend, entzündungshemmend, angstlösend und gegen Übelkeit. </a:t>
            </a:r>
            <a:r>
              <a:rPr lang="de-DE" dirty="0" smtClean="0">
                <a:latin typeface="Tahoma" panose="020B0604030504040204" pitchFamily="34" charset="0"/>
                <a:ea typeface="Tahoma" panose="020B0604030504040204" pitchFamily="34" charset="0"/>
                <a:cs typeface="Tahoma" panose="020B0604030504040204" pitchFamily="34" charset="0"/>
              </a:rPr>
              <a:t/>
            </a:r>
            <a:br>
              <a:rPr lang="de-DE" dirty="0" smtClean="0">
                <a:latin typeface="Tahoma" panose="020B0604030504040204" pitchFamily="34" charset="0"/>
                <a:ea typeface="Tahoma" panose="020B0604030504040204" pitchFamily="34" charset="0"/>
                <a:cs typeface="Tahoma" panose="020B0604030504040204" pitchFamily="34" charset="0"/>
              </a:rPr>
            </a:br>
            <a:endParaRPr lang="de-DE" dirty="0" smtClean="0">
              <a:latin typeface="Tahoma" panose="020B0604030504040204" pitchFamily="34" charset="0"/>
              <a:ea typeface="Tahoma" panose="020B0604030504040204" pitchFamily="34" charset="0"/>
              <a:cs typeface="Tahoma" panose="020B0604030504040204" pitchFamily="34" charset="0"/>
            </a:endParaRPr>
          </a:p>
          <a:p>
            <a:pPr>
              <a:defRPr/>
            </a:pPr>
            <a:r>
              <a:rPr lang="de-DE" dirty="0" smtClean="0">
                <a:latin typeface="Tahoma" panose="020B0604030504040204" pitchFamily="34" charset="0"/>
                <a:ea typeface="Tahoma" panose="020B0604030504040204" pitchFamily="34" charset="0"/>
                <a:cs typeface="Tahoma" panose="020B0604030504040204" pitchFamily="34" charset="0"/>
              </a:rPr>
              <a:t>THC wird in der Schmerztherapie eingesetzt und ist nicht frei </a:t>
            </a:r>
            <a:r>
              <a:rPr lang="de-DE" dirty="0" smtClean="0">
                <a:latin typeface="Tahoma" panose="020B0604030504040204" pitchFamily="34" charset="0"/>
                <a:ea typeface="Tahoma" panose="020B0604030504040204" pitchFamily="34" charset="0"/>
                <a:cs typeface="Tahoma" panose="020B0604030504040204" pitchFamily="34" charset="0"/>
              </a:rPr>
              <a:t>verkäuflich, kein Analgetikum, keine Verbesserung der MS-Symptome objektiv, wohl aber subjektiv </a:t>
            </a:r>
            <a:endParaRPr lang="de-DE" dirty="0" smtClean="0">
              <a:latin typeface="Tahoma" panose="020B0604030504040204" pitchFamily="34" charset="0"/>
              <a:ea typeface="Tahoma" panose="020B0604030504040204" pitchFamily="34" charset="0"/>
              <a:cs typeface="Tahoma" panose="020B0604030504040204" pitchFamily="34" charset="0"/>
            </a:endParaRPr>
          </a:p>
          <a:p>
            <a:pPr>
              <a:defRPr/>
            </a:pPr>
            <a:r>
              <a:rPr lang="de-DE" dirty="0" smtClean="0">
                <a:latin typeface="Tahoma" panose="020B0604030504040204" pitchFamily="34" charset="0"/>
                <a:ea typeface="Tahoma" panose="020B0604030504040204" pitchFamily="34" charset="0"/>
                <a:cs typeface="Tahoma" panose="020B0604030504040204" pitchFamily="34" charset="0"/>
              </a:rPr>
              <a:t>CBD gibt es als Öl im Internet, hat </a:t>
            </a:r>
            <a:r>
              <a:rPr lang="de-DE" dirty="0" smtClean="0">
                <a:latin typeface="Tahoma" panose="020B0604030504040204" pitchFamily="34" charset="0"/>
                <a:ea typeface="Tahoma" panose="020B0604030504040204" pitchFamily="34" charset="0"/>
                <a:cs typeface="Tahoma" panose="020B0604030504040204" pitchFamily="34" charset="0"/>
              </a:rPr>
              <a:t>keine </a:t>
            </a:r>
            <a:r>
              <a:rPr lang="de-DE" dirty="0" smtClean="0">
                <a:latin typeface="Tahoma" panose="020B0604030504040204" pitchFamily="34" charset="0"/>
                <a:ea typeface="Tahoma" panose="020B0604030504040204" pitchFamily="34" charset="0"/>
                <a:cs typeface="Tahoma" panose="020B0604030504040204" pitchFamily="34" charset="0"/>
              </a:rPr>
              <a:t>schmerzlindernde Wirkung</a:t>
            </a:r>
            <a:endParaRPr lang="de-DE"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874813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Anwendung</a:t>
            </a:r>
            <a:endParaRPr lang="de-DE" dirty="0"/>
          </a:p>
        </p:txBody>
      </p:sp>
      <p:sp>
        <p:nvSpPr>
          <p:cNvPr id="3" name="Inhaltsplatzhalter 2"/>
          <p:cNvSpPr>
            <a:spLocks noGrp="1"/>
          </p:cNvSpPr>
          <p:nvPr>
            <p:ph idx="1"/>
          </p:nvPr>
        </p:nvSpPr>
        <p:spPr/>
        <p:txBody>
          <a:bodyPr>
            <a:normAutofit fontScale="92500" lnSpcReduction="20000"/>
          </a:bodyPr>
          <a:lstStyle/>
          <a:p>
            <a:pPr marL="0" indent="0">
              <a:buNone/>
            </a:pPr>
            <a:r>
              <a:rPr lang="de-DE" dirty="0"/>
              <a:t>Durch klinische Studien belegt (Evidenzlevel </a:t>
            </a:r>
            <a:r>
              <a:rPr lang="de-DE" dirty="0" err="1"/>
              <a:t>Ia</a:t>
            </a:r>
            <a:r>
              <a:rPr lang="de-DE" dirty="0"/>
              <a:t> oder </a:t>
            </a:r>
            <a:r>
              <a:rPr lang="de-DE" dirty="0" err="1"/>
              <a:t>Ib</a:t>
            </a:r>
            <a:r>
              <a:rPr lang="de-DE" dirty="0"/>
              <a:t>) </a:t>
            </a:r>
            <a:endParaRPr lang="de-DE" dirty="0" smtClean="0"/>
          </a:p>
          <a:p>
            <a:r>
              <a:rPr lang="de-DE" dirty="0" smtClean="0"/>
              <a:t>Übelkeit </a:t>
            </a:r>
            <a:r>
              <a:rPr lang="de-DE" dirty="0"/>
              <a:t>und Erbrechen insbesondere bei Patienten unter Chemotherapie </a:t>
            </a:r>
            <a:endParaRPr lang="de-DE" dirty="0" smtClean="0"/>
          </a:p>
          <a:p>
            <a:r>
              <a:rPr lang="de-DE" dirty="0" smtClean="0"/>
              <a:t>Kachexie </a:t>
            </a:r>
            <a:r>
              <a:rPr lang="de-DE" dirty="0"/>
              <a:t>und Appetitverlust bei HIV- und Krebspatienten </a:t>
            </a:r>
            <a:endParaRPr lang="de-DE" dirty="0" smtClean="0"/>
          </a:p>
          <a:p>
            <a:r>
              <a:rPr lang="de-DE" dirty="0" smtClean="0"/>
              <a:t>Spastik </a:t>
            </a:r>
            <a:r>
              <a:rPr lang="de-DE" dirty="0"/>
              <a:t>und neuropathischer Schmerz bei Multipler Sklerose </a:t>
            </a:r>
            <a:endParaRPr lang="de-DE" dirty="0" smtClean="0"/>
          </a:p>
          <a:p>
            <a:r>
              <a:rPr lang="de-DE" dirty="0" smtClean="0"/>
              <a:t>Spastische </a:t>
            </a:r>
            <a:r>
              <a:rPr lang="de-DE" dirty="0"/>
              <a:t>Blasenstörung bei Multipler Sklerose oder Querschnitt </a:t>
            </a:r>
            <a:endParaRPr lang="de-DE" dirty="0" smtClean="0"/>
          </a:p>
          <a:p>
            <a:r>
              <a:rPr lang="de-DE" dirty="0" err="1" smtClean="0"/>
              <a:t>Tourette</a:t>
            </a:r>
            <a:r>
              <a:rPr lang="de-DE" dirty="0"/>
              <a:t>-Syndrom (neuropsychiatrische Erkrankung, die durch Tics </a:t>
            </a:r>
            <a:r>
              <a:rPr lang="de-DE" dirty="0" smtClean="0"/>
              <a:t>charakterisiert ist)</a:t>
            </a:r>
          </a:p>
          <a:p>
            <a:r>
              <a:rPr lang="de-DE" dirty="0" smtClean="0"/>
              <a:t>Neuropathische </a:t>
            </a:r>
            <a:r>
              <a:rPr lang="de-DE" dirty="0"/>
              <a:t>Schmerzen bei HIV/AIDS </a:t>
            </a:r>
            <a:endParaRPr lang="de-DE" dirty="0" smtClean="0"/>
          </a:p>
          <a:p>
            <a:r>
              <a:rPr lang="de-DE" dirty="0" smtClean="0"/>
              <a:t>Glaukom </a:t>
            </a:r>
          </a:p>
          <a:p>
            <a:r>
              <a:rPr lang="de-DE" dirty="0" smtClean="0"/>
              <a:t>Schmerzen </a:t>
            </a:r>
            <a:r>
              <a:rPr lang="de-DE" dirty="0"/>
              <a:t>bei Rheumatoider </a:t>
            </a:r>
            <a:r>
              <a:rPr lang="de-DE" dirty="0" smtClean="0"/>
              <a:t>Arthritis</a:t>
            </a:r>
            <a:br>
              <a:rPr lang="de-DE" dirty="0" smtClean="0"/>
            </a:br>
            <a:r>
              <a:rPr lang="de-DE" dirty="0" smtClean="0"/>
              <a:t/>
            </a:r>
            <a:br>
              <a:rPr lang="de-DE" dirty="0" smtClean="0"/>
            </a:br>
            <a:r>
              <a:rPr lang="de-DE" dirty="0" smtClean="0">
                <a:solidFill>
                  <a:srgbClr val="C00000"/>
                </a:solidFill>
              </a:rPr>
              <a:t>Unterschiede zwischen der </a:t>
            </a:r>
            <a:r>
              <a:rPr lang="de-DE" dirty="0" err="1" smtClean="0">
                <a:solidFill>
                  <a:srgbClr val="C00000"/>
                </a:solidFill>
              </a:rPr>
              <a:t>subj</a:t>
            </a:r>
            <a:r>
              <a:rPr lang="de-DE" dirty="0" smtClean="0">
                <a:solidFill>
                  <a:srgbClr val="C00000"/>
                </a:solidFill>
              </a:rPr>
              <a:t>. festgestellten Verbesserung der Beschwerden und objektivierbaren Befunde. Pat. fühlen sich einfach besser.</a:t>
            </a:r>
            <a:endParaRPr lang="de-DE" dirty="0">
              <a:solidFill>
                <a:srgbClr val="C00000"/>
              </a:solidFill>
            </a:endParaRPr>
          </a:p>
        </p:txBody>
      </p:sp>
    </p:spTree>
    <p:extLst>
      <p:ext uri="{BB962C8B-B14F-4D97-AF65-F5344CB8AC3E}">
        <p14:creationId xmlns:p14="http://schemas.microsoft.com/office/powerpoint/2010/main" val="18572437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Anwendung</a:t>
            </a:r>
            <a:endParaRPr lang="de-DE" dirty="0"/>
          </a:p>
        </p:txBody>
      </p:sp>
      <p:sp>
        <p:nvSpPr>
          <p:cNvPr id="3" name="Inhaltsplatzhalter 2"/>
          <p:cNvSpPr>
            <a:spLocks noGrp="1"/>
          </p:cNvSpPr>
          <p:nvPr>
            <p:ph idx="1"/>
          </p:nvPr>
        </p:nvSpPr>
        <p:spPr/>
        <p:txBody>
          <a:bodyPr/>
          <a:lstStyle/>
          <a:p>
            <a:pPr marL="0" indent="0">
              <a:buNone/>
            </a:pPr>
            <a:r>
              <a:rPr lang="de-DE" dirty="0"/>
              <a:t>Durch nicht-randomisierte Studien (Evidenzlevel II), deskriptive Studien (Evidenzlevel III) oder durch Erfahrungsberichte (Evidenzlevel IV) belegt </a:t>
            </a:r>
            <a:endParaRPr lang="de-DE" dirty="0" smtClean="0"/>
          </a:p>
          <a:p>
            <a:r>
              <a:rPr lang="de-DE" dirty="0" smtClean="0"/>
              <a:t>M</a:t>
            </a:r>
            <a:r>
              <a:rPr lang="de-DE" dirty="0"/>
              <a:t>. Alzheimer (II) </a:t>
            </a:r>
            <a:endParaRPr lang="de-DE" dirty="0" smtClean="0"/>
          </a:p>
          <a:p>
            <a:r>
              <a:rPr lang="de-DE" dirty="0" smtClean="0"/>
              <a:t>M</a:t>
            </a:r>
            <a:r>
              <a:rPr lang="de-DE" dirty="0"/>
              <a:t>. Parkinson (II) </a:t>
            </a:r>
            <a:endParaRPr lang="de-DE" dirty="0" smtClean="0"/>
          </a:p>
          <a:p>
            <a:r>
              <a:rPr lang="de-DE" dirty="0" smtClean="0"/>
              <a:t>Wachstumshemmung </a:t>
            </a:r>
            <a:r>
              <a:rPr lang="de-DE" dirty="0"/>
              <a:t>bei </a:t>
            </a:r>
            <a:r>
              <a:rPr lang="de-DE" dirty="0" err="1"/>
              <a:t>Glioblastomen</a:t>
            </a:r>
            <a:r>
              <a:rPr lang="de-DE" dirty="0"/>
              <a:t> (II) </a:t>
            </a:r>
            <a:endParaRPr lang="de-DE" dirty="0" smtClean="0"/>
          </a:p>
          <a:p>
            <a:r>
              <a:rPr lang="de-DE" dirty="0" smtClean="0"/>
              <a:t>Morbus </a:t>
            </a:r>
            <a:r>
              <a:rPr lang="de-DE" dirty="0"/>
              <a:t>Crohn und andere entzündliche Darmerkrankungen (IV) </a:t>
            </a:r>
            <a:endParaRPr lang="de-DE" dirty="0" smtClean="0"/>
          </a:p>
          <a:p>
            <a:r>
              <a:rPr lang="de-DE" dirty="0" smtClean="0"/>
              <a:t>Chronischer </a:t>
            </a:r>
            <a:r>
              <a:rPr lang="de-DE" dirty="0"/>
              <a:t>Schmerz (IV) </a:t>
            </a:r>
            <a:endParaRPr lang="de-DE" dirty="0" smtClean="0"/>
          </a:p>
          <a:p>
            <a:r>
              <a:rPr lang="de-DE" dirty="0" smtClean="0"/>
              <a:t>Neuropathische </a:t>
            </a:r>
            <a:r>
              <a:rPr lang="de-DE" dirty="0"/>
              <a:t>Schmerzen (nicht MS- oder HIV-assoziiert) (III; IV) </a:t>
            </a:r>
            <a:endParaRPr lang="de-DE" dirty="0" smtClean="0"/>
          </a:p>
          <a:p>
            <a:r>
              <a:rPr lang="de-DE" dirty="0" smtClean="0"/>
              <a:t>Epilepsie </a:t>
            </a:r>
            <a:r>
              <a:rPr lang="de-DE" dirty="0"/>
              <a:t>(IV) </a:t>
            </a:r>
          </a:p>
          <a:p>
            <a:endParaRPr lang="de-DE" dirty="0"/>
          </a:p>
        </p:txBody>
      </p:sp>
    </p:spTree>
    <p:extLst>
      <p:ext uri="{BB962C8B-B14F-4D97-AF65-F5344CB8AC3E}">
        <p14:creationId xmlns:p14="http://schemas.microsoft.com/office/powerpoint/2010/main" val="11868393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Gegenanzeige</a:t>
            </a:r>
            <a:endParaRPr lang="de-DE" dirty="0"/>
          </a:p>
        </p:txBody>
      </p:sp>
      <p:sp>
        <p:nvSpPr>
          <p:cNvPr id="3" name="Inhaltsplatzhalter 2"/>
          <p:cNvSpPr>
            <a:spLocks noGrp="1"/>
          </p:cNvSpPr>
          <p:nvPr>
            <p:ph idx="1"/>
          </p:nvPr>
        </p:nvSpPr>
        <p:spPr/>
        <p:txBody>
          <a:bodyPr/>
          <a:lstStyle/>
          <a:p>
            <a:r>
              <a:rPr lang="de-DE" dirty="0" smtClean="0"/>
              <a:t>Alkohol- oder Medikamentenmissbrauch</a:t>
            </a:r>
          </a:p>
          <a:p>
            <a:r>
              <a:rPr lang="de-DE" dirty="0" smtClean="0"/>
              <a:t>Schizophrenie</a:t>
            </a:r>
          </a:p>
          <a:p>
            <a:r>
              <a:rPr lang="de-DE" dirty="0" smtClean="0"/>
              <a:t>Bipolare Störung</a:t>
            </a:r>
          </a:p>
          <a:p>
            <a:r>
              <a:rPr lang="de-DE" dirty="0" smtClean="0"/>
              <a:t>Depressionen</a:t>
            </a:r>
          </a:p>
          <a:p>
            <a:r>
              <a:rPr lang="de-DE" dirty="0" smtClean="0"/>
              <a:t>Schwere Persönlichkeitsstörungen</a:t>
            </a:r>
          </a:p>
          <a:p>
            <a:r>
              <a:rPr lang="de-DE" dirty="0" smtClean="0"/>
              <a:t>Andere psychiatrische Erkrankungen</a:t>
            </a:r>
          </a:p>
          <a:p>
            <a:r>
              <a:rPr lang="de-DE" dirty="0" smtClean="0"/>
              <a:t>Ältere Menschen mit art. Hypertonie und Herzerkrankungen</a:t>
            </a:r>
            <a:endParaRPr lang="de-DE" dirty="0"/>
          </a:p>
        </p:txBody>
      </p:sp>
    </p:spTree>
    <p:extLst>
      <p:ext uri="{BB962C8B-B14F-4D97-AF65-F5344CB8AC3E}">
        <p14:creationId xmlns:p14="http://schemas.microsoft.com/office/powerpoint/2010/main" val="35509255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Interaktionen</a:t>
            </a:r>
            <a:endParaRPr lang="de-DE" dirty="0"/>
          </a:p>
        </p:txBody>
      </p:sp>
      <p:sp>
        <p:nvSpPr>
          <p:cNvPr id="3" name="Inhaltsplatzhalter 2"/>
          <p:cNvSpPr>
            <a:spLocks noGrp="1"/>
          </p:cNvSpPr>
          <p:nvPr>
            <p:ph idx="1"/>
          </p:nvPr>
        </p:nvSpPr>
        <p:spPr/>
        <p:txBody>
          <a:bodyPr/>
          <a:lstStyle/>
          <a:p>
            <a:r>
              <a:rPr lang="de-DE" dirty="0" smtClean="0"/>
              <a:t>THC:</a:t>
            </a:r>
            <a:br>
              <a:rPr lang="de-DE" dirty="0" smtClean="0"/>
            </a:br>
            <a:r>
              <a:rPr lang="de-DE" dirty="0"/>
              <a:t>Amphetaminen, </a:t>
            </a:r>
            <a:r>
              <a:rPr lang="de-DE" dirty="0" err="1"/>
              <a:t>Antihistaminika</a:t>
            </a:r>
            <a:r>
              <a:rPr lang="de-DE" dirty="0"/>
              <a:t>, </a:t>
            </a:r>
            <a:r>
              <a:rPr lang="de-DE" dirty="0" err="1"/>
              <a:t>trizyklischen</a:t>
            </a:r>
            <a:r>
              <a:rPr lang="de-DE" dirty="0"/>
              <a:t> Antidepressiva, Barbituraten, Benzodiazepinen, Ethanol, Opiaten oder </a:t>
            </a:r>
            <a:r>
              <a:rPr lang="de-DE" dirty="0" err="1"/>
              <a:t>Muskelrelaxantien</a:t>
            </a:r>
            <a:r>
              <a:rPr lang="de-DE" dirty="0"/>
              <a:t>. Psychopharmaka und </a:t>
            </a:r>
            <a:r>
              <a:rPr lang="de-DE" dirty="0" err="1"/>
              <a:t>Dronabinol</a:t>
            </a:r>
            <a:r>
              <a:rPr lang="de-DE" dirty="0"/>
              <a:t> sollten nur bei strenger Indikation gleichzeitig eingesetzt </a:t>
            </a:r>
            <a:r>
              <a:rPr lang="de-DE" dirty="0" smtClean="0"/>
              <a:t>werden</a:t>
            </a:r>
          </a:p>
          <a:p>
            <a:r>
              <a:rPr lang="de-DE" dirty="0" smtClean="0"/>
              <a:t>CBD:</a:t>
            </a:r>
            <a:br>
              <a:rPr lang="de-DE" dirty="0" smtClean="0"/>
            </a:br>
            <a:r>
              <a:rPr lang="de-DE" dirty="0" err="1"/>
              <a:t>Pantoprazol</a:t>
            </a:r>
            <a:r>
              <a:rPr lang="de-DE" dirty="0"/>
              <a:t> und </a:t>
            </a:r>
            <a:r>
              <a:rPr lang="de-DE" dirty="0" err="1"/>
              <a:t>Omeprazol</a:t>
            </a:r>
            <a:r>
              <a:rPr lang="de-DE" dirty="0"/>
              <a:t>, Gerinnungshemmer </a:t>
            </a:r>
            <a:r>
              <a:rPr lang="de-DE" dirty="0" err="1"/>
              <a:t>Warfarin</a:t>
            </a:r>
            <a:r>
              <a:rPr lang="de-DE" dirty="0"/>
              <a:t>, </a:t>
            </a:r>
            <a:r>
              <a:rPr lang="de-DE" dirty="0" err="1"/>
              <a:t>Diclofenac</a:t>
            </a:r>
            <a:r>
              <a:rPr lang="de-DE" dirty="0"/>
              <a:t> und Neuroleptika wie </a:t>
            </a:r>
            <a:r>
              <a:rPr lang="de-DE" dirty="0" err="1"/>
              <a:t>Risperidon</a:t>
            </a:r>
            <a:r>
              <a:rPr lang="de-DE" dirty="0"/>
              <a:t> und </a:t>
            </a:r>
            <a:r>
              <a:rPr lang="de-DE" dirty="0" err="1"/>
              <a:t>Clobazam</a:t>
            </a:r>
            <a:endParaRPr lang="de-DE" dirty="0"/>
          </a:p>
        </p:txBody>
      </p:sp>
    </p:spTree>
    <p:extLst>
      <p:ext uri="{BB962C8B-B14F-4D97-AF65-F5344CB8AC3E}">
        <p14:creationId xmlns:p14="http://schemas.microsoft.com/office/powerpoint/2010/main" val="34783508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e-DE" dirty="0" smtClean="0"/>
              <a:t>Cannabispräparate im Einzelnen</a:t>
            </a:r>
            <a:endParaRPr lang="de-DE" dirty="0"/>
          </a:p>
        </p:txBody>
      </p:sp>
      <p:sp>
        <p:nvSpPr>
          <p:cNvPr id="5" name="Untertitel 4"/>
          <p:cNvSpPr>
            <a:spLocks noGrp="1"/>
          </p:cNvSpPr>
          <p:nvPr>
            <p:ph type="subTitle" idx="1"/>
          </p:nvPr>
        </p:nvSpPr>
        <p:spPr/>
        <p:txBody>
          <a:bodyPr/>
          <a:lstStyle/>
          <a:p>
            <a:endParaRPr lang="de-DE" dirty="0"/>
          </a:p>
        </p:txBody>
      </p:sp>
    </p:spTree>
    <p:extLst>
      <p:ext uri="{BB962C8B-B14F-4D97-AF65-F5344CB8AC3E}">
        <p14:creationId xmlns:p14="http://schemas.microsoft.com/office/powerpoint/2010/main" val="21454796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Sativex</a:t>
            </a:r>
            <a:r>
              <a:rPr lang="de-DE" dirty="0" smtClean="0"/>
              <a:t> (Cannabisextrakt)</a:t>
            </a:r>
            <a:endParaRPr lang="de-DE" dirty="0"/>
          </a:p>
        </p:txBody>
      </p:sp>
      <p:sp>
        <p:nvSpPr>
          <p:cNvPr id="3" name="Inhaltsplatzhalter 2"/>
          <p:cNvSpPr>
            <a:spLocks noGrp="1"/>
          </p:cNvSpPr>
          <p:nvPr>
            <p:ph idx="1"/>
          </p:nvPr>
        </p:nvSpPr>
        <p:spPr>
          <a:xfrm>
            <a:off x="677334" y="1512917"/>
            <a:ext cx="8596668" cy="5128952"/>
          </a:xfrm>
        </p:spPr>
        <p:txBody>
          <a:bodyPr>
            <a:normAutofit fontScale="77500" lnSpcReduction="20000"/>
          </a:bodyPr>
          <a:lstStyle/>
          <a:p>
            <a:r>
              <a:rPr lang="de-DE" dirty="0"/>
              <a:t>Indikation:</a:t>
            </a:r>
            <a:br>
              <a:rPr lang="de-DE" dirty="0"/>
            </a:br>
            <a:r>
              <a:rPr lang="de-DE" dirty="0"/>
              <a:t>Zur </a:t>
            </a:r>
            <a:r>
              <a:rPr lang="de-DE" dirty="0" smtClean="0"/>
              <a:t>Symptomverbesserung </a:t>
            </a:r>
            <a:r>
              <a:rPr lang="de-DE" dirty="0"/>
              <a:t>bei </a:t>
            </a:r>
            <a:r>
              <a:rPr lang="de-DE" dirty="0" smtClean="0"/>
              <a:t>erwachsenen </a:t>
            </a:r>
            <a:r>
              <a:rPr lang="de-DE" dirty="0"/>
              <a:t>Pat. </a:t>
            </a:r>
            <a:r>
              <a:rPr lang="de-DE" dirty="0" smtClean="0"/>
              <a:t>mit </a:t>
            </a:r>
            <a:r>
              <a:rPr lang="de-DE" b="1" dirty="0"/>
              <a:t>mittelschwerer bis schwerer Spastik </a:t>
            </a:r>
            <a:r>
              <a:rPr lang="de-DE" b="1" dirty="0" smtClean="0"/>
              <a:t>aufgrund </a:t>
            </a:r>
            <a:r>
              <a:rPr lang="de-DE" b="1" dirty="0"/>
              <a:t>v. Multipler Sklerose (MS)</a:t>
            </a:r>
            <a:r>
              <a:rPr lang="de-DE" dirty="0"/>
              <a:t>, die nicht angemessen auf eine </a:t>
            </a:r>
            <a:r>
              <a:rPr lang="de-DE" dirty="0" smtClean="0"/>
              <a:t>andere anti-spastische </a:t>
            </a:r>
            <a:r>
              <a:rPr lang="de-DE" dirty="0"/>
              <a:t>AM-</a:t>
            </a:r>
            <a:r>
              <a:rPr lang="de-DE" dirty="0" err="1"/>
              <a:t>Ther</a:t>
            </a:r>
            <a:r>
              <a:rPr lang="de-DE" dirty="0"/>
              <a:t>. </a:t>
            </a:r>
            <a:r>
              <a:rPr lang="de-DE" dirty="0" smtClean="0"/>
              <a:t>angesprochen </a:t>
            </a:r>
            <a:r>
              <a:rPr lang="de-DE" dirty="0"/>
              <a:t>haben u. die eine </a:t>
            </a:r>
            <a:r>
              <a:rPr lang="de-DE" dirty="0" smtClean="0"/>
              <a:t>klinische erhebliche Verbesserung </a:t>
            </a:r>
            <a:r>
              <a:rPr lang="de-DE" dirty="0"/>
              <a:t>v. </a:t>
            </a:r>
            <a:r>
              <a:rPr lang="de-DE" dirty="0" smtClean="0"/>
              <a:t>mit der </a:t>
            </a:r>
            <a:r>
              <a:rPr lang="de-DE" dirty="0"/>
              <a:t>Spastik verbundenen </a:t>
            </a:r>
            <a:r>
              <a:rPr lang="de-DE" dirty="0" smtClean="0"/>
              <a:t>Symptomen während </a:t>
            </a:r>
            <a:r>
              <a:rPr lang="de-DE" dirty="0"/>
              <a:t>eines </a:t>
            </a:r>
            <a:r>
              <a:rPr lang="de-DE" dirty="0" smtClean="0"/>
              <a:t>Anfangstherapieversuchs </a:t>
            </a:r>
            <a:r>
              <a:rPr lang="de-DE" dirty="0"/>
              <a:t>aufzeigen</a:t>
            </a:r>
            <a:r>
              <a:rPr lang="de-DE" dirty="0" smtClean="0"/>
              <a:t>.</a:t>
            </a:r>
          </a:p>
          <a:p>
            <a:r>
              <a:rPr lang="de-DE" dirty="0"/>
              <a:t>Gegenanzeige:</a:t>
            </a:r>
            <a:br>
              <a:rPr lang="de-DE" dirty="0"/>
            </a:br>
            <a:r>
              <a:rPr lang="de-DE" dirty="0"/>
              <a:t>Pat. m. einer </a:t>
            </a:r>
            <a:r>
              <a:rPr lang="de-DE" b="1" dirty="0" smtClean="0"/>
              <a:t>bekannten oder </a:t>
            </a:r>
            <a:r>
              <a:rPr lang="de-DE" b="1" dirty="0"/>
              <a:t>vermuteten Anamnese </a:t>
            </a:r>
            <a:r>
              <a:rPr lang="de-DE" b="1" dirty="0" smtClean="0"/>
              <a:t>oder </a:t>
            </a:r>
            <a:r>
              <a:rPr lang="de-DE" b="1" dirty="0"/>
              <a:t>Familienanamnese </a:t>
            </a:r>
            <a:r>
              <a:rPr lang="de-DE" b="1" dirty="0" smtClean="0"/>
              <a:t>von </a:t>
            </a:r>
            <a:r>
              <a:rPr lang="de-DE" b="1" dirty="0"/>
              <a:t>Schizophrenie </a:t>
            </a:r>
            <a:r>
              <a:rPr lang="de-DE" dirty="0" smtClean="0"/>
              <a:t>oder </a:t>
            </a:r>
            <a:r>
              <a:rPr lang="de-DE" dirty="0"/>
              <a:t>einer </a:t>
            </a:r>
            <a:r>
              <a:rPr lang="de-DE" dirty="0" smtClean="0"/>
              <a:t>anderen </a:t>
            </a:r>
            <a:r>
              <a:rPr lang="de-DE" b="1" dirty="0" smtClean="0"/>
              <a:t>psychotischen Krankh</a:t>
            </a:r>
            <a:r>
              <a:rPr lang="de-DE" dirty="0" smtClean="0"/>
              <a:t>eit; </a:t>
            </a:r>
            <a:r>
              <a:rPr lang="de-DE" dirty="0"/>
              <a:t>Anamnese v. </a:t>
            </a:r>
            <a:r>
              <a:rPr lang="de-DE" b="1" dirty="0" smtClean="0"/>
              <a:t>schwerer Persönlichkeitsstörung oder </a:t>
            </a:r>
            <a:r>
              <a:rPr lang="de-DE" b="1" dirty="0"/>
              <a:t>einer </a:t>
            </a:r>
            <a:r>
              <a:rPr lang="de-DE" b="1" dirty="0" smtClean="0"/>
              <a:t>anderen erheblichen psychiatrischen Störung</a:t>
            </a:r>
            <a:r>
              <a:rPr lang="de-DE" dirty="0" smtClean="0"/>
              <a:t> mit </a:t>
            </a:r>
            <a:r>
              <a:rPr lang="de-DE" dirty="0"/>
              <a:t>Ausnahme </a:t>
            </a:r>
            <a:r>
              <a:rPr lang="de-DE" dirty="0" smtClean="0"/>
              <a:t>von </a:t>
            </a:r>
            <a:r>
              <a:rPr lang="de-DE" dirty="0"/>
              <a:t>einer </a:t>
            </a:r>
            <a:r>
              <a:rPr lang="de-DE" dirty="0" smtClean="0"/>
              <a:t>Depression, </a:t>
            </a:r>
            <a:r>
              <a:rPr lang="de-DE" dirty="0"/>
              <a:t>die mit ihrem zugrunde </a:t>
            </a:r>
            <a:r>
              <a:rPr lang="de-DE" dirty="0" smtClean="0"/>
              <a:t>liegenden </a:t>
            </a:r>
            <a:r>
              <a:rPr lang="de-DE" dirty="0"/>
              <a:t>Zustand in </a:t>
            </a:r>
            <a:r>
              <a:rPr lang="de-DE" dirty="0" smtClean="0"/>
              <a:t>Verbindung </a:t>
            </a:r>
            <a:r>
              <a:rPr lang="de-DE" dirty="0"/>
              <a:t>steht</a:t>
            </a:r>
            <a:r>
              <a:rPr lang="de-DE" dirty="0" smtClean="0"/>
              <a:t>.</a:t>
            </a:r>
          </a:p>
          <a:p>
            <a:r>
              <a:rPr lang="de-DE" dirty="0" smtClean="0"/>
              <a:t>Nebenwirkungen:</a:t>
            </a:r>
            <a:r>
              <a:rPr lang="de-DE" dirty="0"/>
              <a:t/>
            </a:r>
            <a:br>
              <a:rPr lang="de-DE" dirty="0"/>
            </a:br>
            <a:r>
              <a:rPr lang="de-DE" u="sng" dirty="0"/>
              <a:t>Sehr häufig</a:t>
            </a:r>
            <a:r>
              <a:rPr lang="de-DE" dirty="0"/>
              <a:t>: Schwindelanfälle, </a:t>
            </a:r>
            <a:r>
              <a:rPr lang="de-DE" dirty="0" smtClean="0"/>
              <a:t>Müdigkeit </a:t>
            </a:r>
            <a:br>
              <a:rPr lang="de-DE" dirty="0" smtClean="0"/>
            </a:br>
            <a:r>
              <a:rPr lang="de-DE" u="sng" dirty="0" smtClean="0"/>
              <a:t>Häufig</a:t>
            </a:r>
            <a:r>
              <a:rPr lang="de-DE" dirty="0"/>
              <a:t>: Anorexie (einschließlich reduzierter Appetit), erhöhter Appetit, Depression, Desorientierung, Dissoziation, euphorische Stimmung, Amnesie, Gleichgewichtsstörung, Aufmerksamkeitsstörung, Dysarthrie, </a:t>
            </a:r>
            <a:r>
              <a:rPr lang="de-DE" dirty="0" err="1"/>
              <a:t>Dysgeusie</a:t>
            </a:r>
            <a:r>
              <a:rPr lang="de-DE" dirty="0"/>
              <a:t>, Lethargie, </a:t>
            </a:r>
            <a:r>
              <a:rPr lang="de-DE" dirty="0" smtClean="0"/>
              <a:t>Gedächtnisstörung</a:t>
            </a:r>
            <a:r>
              <a:rPr lang="de-DE" dirty="0"/>
              <a:t>, Schläfrigkeit, verschwommenes Sehen, </a:t>
            </a:r>
            <a:r>
              <a:rPr lang="de-DE" dirty="0" err="1"/>
              <a:t>Vertigo</a:t>
            </a:r>
            <a:r>
              <a:rPr lang="de-DE" dirty="0"/>
              <a:t>, Konstipation, Diarrhoe, Mundtrockenheit, </a:t>
            </a:r>
            <a:r>
              <a:rPr lang="de-DE" dirty="0" err="1"/>
              <a:t>Glossodynie</a:t>
            </a:r>
            <a:r>
              <a:rPr lang="de-DE" dirty="0"/>
              <a:t>, </a:t>
            </a:r>
            <a:r>
              <a:rPr lang="de-DE" dirty="0" err="1"/>
              <a:t>Mundschleimhautaphthen</a:t>
            </a:r>
            <a:r>
              <a:rPr lang="de-DE" dirty="0"/>
              <a:t>, Nausea, Unbehagen u. Schmerzen in der Mundhöhle, Erbrechen, Schmerzen an der Verwendungsstelle, Asthenie, Unbehagen, Trunkenheitsgefühl, Indisposition, Sturz. </a:t>
            </a:r>
            <a:r>
              <a:rPr lang="de-DE" dirty="0" smtClean="0"/>
              <a:t/>
            </a:r>
            <a:br>
              <a:rPr lang="de-DE" dirty="0" smtClean="0"/>
            </a:br>
            <a:r>
              <a:rPr lang="de-DE" u="sng" dirty="0" smtClean="0"/>
              <a:t>Gelegentlich</a:t>
            </a:r>
            <a:r>
              <a:rPr lang="de-DE" dirty="0" smtClean="0"/>
              <a:t>: </a:t>
            </a:r>
            <a:r>
              <a:rPr lang="de-DE" dirty="0"/>
              <a:t>Rachenkatarrh, Halluzination (unbestimmt, auditiv, visuell), Sinnestäuschungen, Paranoia, Suizidgedanken, Wahnvorstellungen, Synkope, </a:t>
            </a:r>
            <a:r>
              <a:rPr lang="de-DE" dirty="0" err="1"/>
              <a:t>Palpitationen</a:t>
            </a:r>
            <a:r>
              <a:rPr lang="de-DE" dirty="0"/>
              <a:t>, Tachykardie, Hypertonie, Hustenreiz, </a:t>
            </a:r>
            <a:r>
              <a:rPr lang="de-DE" dirty="0" err="1"/>
              <a:t>Abdominalschmerz</a:t>
            </a:r>
            <a:r>
              <a:rPr lang="de-DE" dirty="0"/>
              <a:t> (oben), Mundschleimhautverfärbung, Mundschleimhautstörung, </a:t>
            </a:r>
            <a:r>
              <a:rPr lang="de-DE" dirty="0" err="1"/>
              <a:t>Mundschleimhautexfoliation</a:t>
            </a:r>
            <a:r>
              <a:rPr lang="de-DE" dirty="0"/>
              <a:t>, Stomatitis, Zahnverfärbung, Reizung an der Verwendungsstelle. </a:t>
            </a:r>
            <a:endParaRPr lang="de-DE" dirty="0" smtClean="0"/>
          </a:p>
          <a:p>
            <a:r>
              <a:rPr lang="de-DE" dirty="0" smtClean="0"/>
              <a:t>Dosierung: max. 12 Sprühstöße (</a:t>
            </a:r>
            <a:r>
              <a:rPr lang="de-DE" dirty="0"/>
              <a:t>32 mg THC und 30mg </a:t>
            </a:r>
            <a:r>
              <a:rPr lang="de-DE" dirty="0" smtClean="0"/>
              <a:t>CBD) pro Tag</a:t>
            </a:r>
            <a:endParaRPr lang="de-DE" dirty="0"/>
          </a:p>
        </p:txBody>
      </p:sp>
    </p:spTree>
    <p:extLst>
      <p:ext uri="{BB962C8B-B14F-4D97-AF65-F5344CB8AC3E}">
        <p14:creationId xmlns:p14="http://schemas.microsoft.com/office/powerpoint/2010/main" val="18282477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Canemes</a:t>
            </a:r>
            <a:r>
              <a:rPr lang="de-DE" dirty="0" smtClean="0"/>
              <a:t> (synthetisches THC)</a:t>
            </a:r>
            <a:endParaRPr lang="de-DE" dirty="0"/>
          </a:p>
        </p:txBody>
      </p:sp>
      <p:sp>
        <p:nvSpPr>
          <p:cNvPr id="3" name="Inhaltsplatzhalter 2"/>
          <p:cNvSpPr>
            <a:spLocks noGrp="1"/>
          </p:cNvSpPr>
          <p:nvPr>
            <p:ph idx="1"/>
          </p:nvPr>
        </p:nvSpPr>
        <p:spPr>
          <a:xfrm>
            <a:off x="677334" y="1496291"/>
            <a:ext cx="8596668" cy="5245331"/>
          </a:xfrm>
        </p:spPr>
        <p:txBody>
          <a:bodyPr>
            <a:normAutofit fontScale="85000" lnSpcReduction="20000"/>
          </a:bodyPr>
          <a:lstStyle/>
          <a:p>
            <a:r>
              <a:rPr lang="de-DE" dirty="0"/>
              <a:t>Indikation:</a:t>
            </a:r>
            <a:br>
              <a:rPr lang="de-DE" dirty="0"/>
            </a:br>
            <a:r>
              <a:rPr lang="de-DE" dirty="0"/>
              <a:t>Behandlung von </a:t>
            </a:r>
            <a:r>
              <a:rPr lang="de-DE" b="1" dirty="0" err="1"/>
              <a:t>chemotherapiebedingter</a:t>
            </a:r>
            <a:r>
              <a:rPr lang="de-DE" b="1" dirty="0"/>
              <a:t> </a:t>
            </a:r>
            <a:r>
              <a:rPr lang="de-DE" b="1" dirty="0" err="1"/>
              <a:t>Emesis</a:t>
            </a:r>
            <a:r>
              <a:rPr lang="de-DE" b="1" dirty="0"/>
              <a:t> und Nausea bei Krebs-Patienten</a:t>
            </a:r>
            <a:r>
              <a:rPr lang="de-DE" dirty="0"/>
              <a:t>, die auf andere antiemetische Behandlungen nicht adäquat ansprechen</a:t>
            </a:r>
            <a:r>
              <a:rPr lang="de-DE" dirty="0" smtClean="0"/>
              <a:t>.</a:t>
            </a:r>
          </a:p>
          <a:p>
            <a:r>
              <a:rPr lang="de-DE" dirty="0"/>
              <a:t>Gegenanzeige:</a:t>
            </a:r>
            <a:br>
              <a:rPr lang="de-DE" dirty="0"/>
            </a:br>
            <a:r>
              <a:rPr lang="de-DE" dirty="0"/>
              <a:t>Überempfindlichkeit gegen </a:t>
            </a:r>
            <a:r>
              <a:rPr lang="de-DE" dirty="0" err="1"/>
              <a:t>Cannabinoide</a:t>
            </a:r>
            <a:r>
              <a:rPr lang="de-DE" dirty="0"/>
              <a:t>. Vorsicht bei Pat. mit Suchtmittel- oder Medikamentenmissbrauch einschließlich Alkoholmissbrauch oder Alkoholabhängigkeit. Vorsichtige </a:t>
            </a:r>
            <a:r>
              <a:rPr lang="de-DE" dirty="0" smtClean="0"/>
              <a:t>Anwendung </a:t>
            </a:r>
            <a:r>
              <a:rPr lang="de-DE" dirty="0"/>
              <a:t>bei älteren Pat. u. Pat. mit Hypertonie und Herzerkrankungen. Sollte nicht </a:t>
            </a:r>
            <a:r>
              <a:rPr lang="de-DE" dirty="0" smtClean="0"/>
              <a:t>bei </a:t>
            </a:r>
            <a:r>
              <a:rPr lang="de-DE" dirty="0"/>
              <a:t>Pat. mit psychischen </a:t>
            </a:r>
            <a:r>
              <a:rPr lang="de-DE" dirty="0" smtClean="0"/>
              <a:t>Erkrankungen einschließlich manisch-depressiver Erkrankung </a:t>
            </a:r>
            <a:r>
              <a:rPr lang="de-DE" dirty="0"/>
              <a:t>u. Depressionen </a:t>
            </a:r>
            <a:r>
              <a:rPr lang="de-DE" dirty="0" smtClean="0"/>
              <a:t>angewendet </a:t>
            </a:r>
            <a:r>
              <a:rPr lang="de-DE" dirty="0"/>
              <a:t>werden. </a:t>
            </a:r>
            <a:endParaRPr lang="de-DE" dirty="0" smtClean="0"/>
          </a:p>
          <a:p>
            <a:r>
              <a:rPr lang="de-DE" dirty="0" smtClean="0"/>
              <a:t>Nebenwirkung:</a:t>
            </a:r>
            <a:br>
              <a:rPr lang="de-DE" dirty="0" smtClean="0"/>
            </a:br>
            <a:r>
              <a:rPr lang="de-DE" u="sng" dirty="0"/>
              <a:t>Häufig</a:t>
            </a:r>
            <a:r>
              <a:rPr lang="de-DE" dirty="0"/>
              <a:t>: Somnolenz, Ataxie, Konzentrationsschwierigkeiten, </a:t>
            </a:r>
            <a:r>
              <a:rPr lang="de-DE" dirty="0" smtClean="0"/>
              <a:t>Kopfschmerzen, </a:t>
            </a:r>
            <a:r>
              <a:rPr lang="de-DE" dirty="0"/>
              <a:t>Euphorie, Schlafstör., Dysphorie, </a:t>
            </a:r>
            <a:r>
              <a:rPr lang="de-DE" dirty="0" smtClean="0"/>
              <a:t>Sehstörungen, </a:t>
            </a:r>
            <a:r>
              <a:rPr lang="de-DE" dirty="0" err="1"/>
              <a:t>Vertigo</a:t>
            </a:r>
            <a:r>
              <a:rPr lang="de-DE" dirty="0"/>
              <a:t>, Hypotonie, Mundtrockenheit, Nausea; </a:t>
            </a:r>
            <a:br>
              <a:rPr lang="de-DE" dirty="0"/>
            </a:br>
            <a:r>
              <a:rPr lang="de-DE" u="sng" dirty="0" smtClean="0"/>
              <a:t>Selten</a:t>
            </a:r>
            <a:r>
              <a:rPr lang="de-DE" dirty="0"/>
              <a:t>: Koordinationsschwierigkeiten, Tremor, Konfusion, Desorientierung, Halluzinationen, Psychosen, Depressionen, Angst, Depersonalisation, Appetitverlust, Tachykardie, </a:t>
            </a:r>
            <a:r>
              <a:rPr lang="de-DE" dirty="0" err="1"/>
              <a:t>Abdominalschmerzen</a:t>
            </a:r>
            <a:r>
              <a:rPr lang="de-DE" dirty="0"/>
              <a:t>; </a:t>
            </a:r>
            <a:br>
              <a:rPr lang="de-DE" dirty="0"/>
            </a:br>
            <a:r>
              <a:rPr lang="de-DE" dirty="0" smtClean="0"/>
              <a:t>In </a:t>
            </a:r>
            <a:r>
              <a:rPr lang="de-DE" dirty="0"/>
              <a:t>kontrollierten </a:t>
            </a:r>
            <a:r>
              <a:rPr lang="de-DE" dirty="0" err="1"/>
              <a:t>klin</a:t>
            </a:r>
            <a:r>
              <a:rPr lang="de-DE" dirty="0"/>
              <a:t>. Studien zeigten Pat. mind. eine </a:t>
            </a:r>
            <a:r>
              <a:rPr lang="de-DE" dirty="0" smtClean="0"/>
              <a:t>Nebenwirkung. </a:t>
            </a:r>
            <a:r>
              <a:rPr lang="de-DE" dirty="0"/>
              <a:t>Die Toleranz </a:t>
            </a:r>
            <a:r>
              <a:rPr lang="de-DE" dirty="0" smtClean="0"/>
              <a:t>hinsichtlich ZNS-Wirkung </a:t>
            </a:r>
            <a:r>
              <a:rPr lang="de-DE" dirty="0"/>
              <a:t>wie Relaxation, </a:t>
            </a:r>
            <a:r>
              <a:rPr lang="de-DE" dirty="0" smtClean="0"/>
              <a:t>Schläfrigkeit </a:t>
            </a:r>
            <a:r>
              <a:rPr lang="de-DE" dirty="0"/>
              <a:t>u. Euphorie entwickelt sich rasch u. ist reversibel. </a:t>
            </a:r>
            <a:r>
              <a:rPr lang="de-DE" dirty="0" err="1"/>
              <a:t>Nabilon</a:t>
            </a:r>
            <a:r>
              <a:rPr lang="de-DE" dirty="0"/>
              <a:t> ist - b. </a:t>
            </a:r>
            <a:r>
              <a:rPr lang="de-DE" dirty="0" err="1"/>
              <a:t>therapeut</a:t>
            </a:r>
            <a:r>
              <a:rPr lang="de-DE" dirty="0"/>
              <a:t>. </a:t>
            </a:r>
            <a:r>
              <a:rPr lang="de-DE" dirty="0" smtClean="0"/>
              <a:t>Dosierung </a:t>
            </a:r>
            <a:r>
              <a:rPr lang="de-DE" dirty="0"/>
              <a:t>- potentiell ein Suchtmittel mit </a:t>
            </a:r>
            <a:r>
              <a:rPr lang="de-DE" dirty="0" smtClean="0"/>
              <a:t>möglicher subjektiver Nebenwirkung </a:t>
            </a:r>
            <a:r>
              <a:rPr lang="de-DE" dirty="0"/>
              <a:t>wie Euphorie. </a:t>
            </a:r>
            <a:r>
              <a:rPr lang="de-DE" dirty="0" smtClean="0"/>
              <a:t/>
            </a:r>
            <a:br>
              <a:rPr lang="de-DE" dirty="0" smtClean="0"/>
            </a:br>
            <a:r>
              <a:rPr lang="de-DE" dirty="0" smtClean="0"/>
              <a:t>Verschreibungen </a:t>
            </a:r>
            <a:r>
              <a:rPr lang="de-DE" dirty="0"/>
              <a:t>sollten sich auf </a:t>
            </a:r>
            <a:r>
              <a:rPr lang="de-DE" dirty="0" smtClean="0"/>
              <a:t>notwendige </a:t>
            </a:r>
            <a:r>
              <a:rPr lang="de-DE" dirty="0"/>
              <a:t>Dauer (einige Tage) während d. Chemotherapie beschränken. Das physische </a:t>
            </a:r>
            <a:r>
              <a:rPr lang="de-DE" dirty="0" smtClean="0"/>
              <a:t>Abhängigkeitspotential </a:t>
            </a:r>
            <a:r>
              <a:rPr lang="de-DE" dirty="0"/>
              <a:t>ist unbekannt. Pat. in </a:t>
            </a:r>
            <a:r>
              <a:rPr lang="de-DE" dirty="0" smtClean="0"/>
              <a:t>klinischen </a:t>
            </a:r>
            <a:r>
              <a:rPr lang="de-DE" dirty="0"/>
              <a:t>Studien (die bis zu 5 Tage dauerten) zeigten keine Entzugserscheinungen nach Absetzen der </a:t>
            </a:r>
            <a:r>
              <a:rPr lang="de-DE" dirty="0" err="1"/>
              <a:t>Subst</a:t>
            </a:r>
            <a:r>
              <a:rPr lang="de-DE" dirty="0" smtClean="0"/>
              <a:t>.</a:t>
            </a:r>
          </a:p>
          <a:p>
            <a:r>
              <a:rPr lang="de-DE" dirty="0"/>
              <a:t>Dosierung:</a:t>
            </a:r>
            <a:br>
              <a:rPr lang="de-DE" dirty="0"/>
            </a:br>
            <a:r>
              <a:rPr lang="de-DE" dirty="0"/>
              <a:t>2-mal tgl. 1-2 mg; zur Vermeidung von </a:t>
            </a:r>
            <a:r>
              <a:rPr lang="de-DE" dirty="0" err="1"/>
              <a:t>Nebenwirk</a:t>
            </a:r>
            <a:r>
              <a:rPr lang="de-DE" dirty="0"/>
              <a:t>. mit 1 mg starten u. b. Bedarf steigern. Erste Dos. am Abend vor Beginn d. Chemotherapie, zweite </a:t>
            </a:r>
            <a:r>
              <a:rPr lang="de-DE" dirty="0" err="1"/>
              <a:t>Verabr</a:t>
            </a:r>
            <a:r>
              <a:rPr lang="de-DE" dirty="0"/>
              <a:t>. 1 bis 3 Stunden vor Gabe der ersten Chemotherapie; Max. 6 mg in 3 geteilten Dosierungen</a:t>
            </a:r>
          </a:p>
        </p:txBody>
      </p:sp>
    </p:spTree>
    <p:extLst>
      <p:ext uri="{BB962C8B-B14F-4D97-AF65-F5344CB8AC3E}">
        <p14:creationId xmlns:p14="http://schemas.microsoft.com/office/powerpoint/2010/main" val="27828874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Dronabinol</a:t>
            </a:r>
            <a:r>
              <a:rPr lang="de-DE" dirty="0" smtClean="0"/>
              <a:t> (THC)</a:t>
            </a:r>
            <a:endParaRPr lang="de-DE" dirty="0"/>
          </a:p>
        </p:txBody>
      </p:sp>
      <p:sp>
        <p:nvSpPr>
          <p:cNvPr id="3" name="Inhaltsplatzhalter 2"/>
          <p:cNvSpPr>
            <a:spLocks noGrp="1"/>
          </p:cNvSpPr>
          <p:nvPr>
            <p:ph idx="1"/>
          </p:nvPr>
        </p:nvSpPr>
        <p:spPr/>
        <p:txBody>
          <a:bodyPr>
            <a:normAutofit fontScale="85000" lnSpcReduction="10000"/>
          </a:bodyPr>
          <a:lstStyle/>
          <a:p>
            <a:r>
              <a:rPr lang="de-DE" dirty="0" smtClean="0"/>
              <a:t>Wirkung:</a:t>
            </a:r>
            <a:br>
              <a:rPr lang="de-DE" dirty="0" smtClean="0"/>
            </a:br>
            <a:r>
              <a:rPr lang="de-DE" dirty="0" smtClean="0"/>
              <a:t>Analgesie, Muskelrelaxation, Appetitsteigerung und </a:t>
            </a:r>
            <a:r>
              <a:rPr lang="de-DE" dirty="0" err="1" smtClean="0"/>
              <a:t>Antiemesis</a:t>
            </a:r>
            <a:r>
              <a:rPr lang="de-DE" dirty="0" smtClean="0"/>
              <a:t/>
            </a:r>
            <a:br>
              <a:rPr lang="de-DE" dirty="0" smtClean="0"/>
            </a:br>
            <a:r>
              <a:rPr lang="de-DE" dirty="0" smtClean="0"/>
              <a:t>Tumorkachexie, Schmerzen (wenn alles andere ausgeschöpft und als Ergänzung zu einer bestehenden Schmerztherapie), Demenz mit nächtlicher Unruhe und Aggressivität, </a:t>
            </a:r>
            <a:r>
              <a:rPr lang="de-DE" dirty="0" err="1" smtClean="0"/>
              <a:t>Muskelspastiken</a:t>
            </a:r>
            <a:r>
              <a:rPr lang="de-DE" dirty="0" smtClean="0"/>
              <a:t>, Tremor, Übelkeit und Erbrechen, Stimmungsaufhellung</a:t>
            </a:r>
          </a:p>
          <a:p>
            <a:r>
              <a:rPr lang="de-DE" dirty="0" smtClean="0"/>
              <a:t>Einsatzgebiete: Palliativmedizin</a:t>
            </a:r>
            <a:r>
              <a:rPr lang="de-DE" dirty="0"/>
              <a:t>, Onkologie, Multipler Sklerose und </a:t>
            </a:r>
            <a:r>
              <a:rPr lang="de-DE" dirty="0" smtClean="0"/>
              <a:t>Rückenmarksverletzungen</a:t>
            </a:r>
          </a:p>
          <a:p>
            <a:r>
              <a:rPr lang="de-DE" dirty="0"/>
              <a:t>Nebenwirkungen:</a:t>
            </a:r>
            <a:br>
              <a:rPr lang="de-DE" dirty="0"/>
            </a:br>
            <a:r>
              <a:rPr lang="de-DE" dirty="0"/>
              <a:t>Mundtrockenheit, gerötete Augen, Tachykardie oder </a:t>
            </a:r>
            <a:r>
              <a:rPr lang="de-DE" dirty="0" err="1"/>
              <a:t>orthostatische</a:t>
            </a:r>
            <a:r>
              <a:rPr lang="de-DE" dirty="0"/>
              <a:t> Dysregulation. </a:t>
            </a:r>
            <a:r>
              <a:rPr lang="de-DE" dirty="0" smtClean="0"/>
              <a:t>Psychotrope </a:t>
            </a:r>
            <a:r>
              <a:rPr lang="de-DE" dirty="0"/>
              <a:t>Effekte betreffen u.a. Stimmung, veränderte (Zeit-)Wahrnehmung, Erinnerung und Kognition. Diese können bei höheren Dosierungen an Stärke und Häufigkeit zunehmen. In seltenen Fällen treten Schwindel, Übelkeit und Erbrechen oder Verwirrtheit, Euphorie, Halluzinationen, paranoide Reaktionen oder Schläfrigkeit auf</a:t>
            </a:r>
            <a:r>
              <a:rPr lang="de-DE" dirty="0" smtClean="0"/>
              <a:t>.</a:t>
            </a:r>
          </a:p>
          <a:p>
            <a:r>
              <a:rPr lang="de-DE" dirty="0"/>
              <a:t>Interaktion:</a:t>
            </a:r>
            <a:br>
              <a:rPr lang="de-DE" dirty="0"/>
            </a:br>
            <a:r>
              <a:rPr lang="de-DE" dirty="0" smtClean="0"/>
              <a:t>mit </a:t>
            </a:r>
            <a:r>
              <a:rPr lang="de-DE" dirty="0"/>
              <a:t>Amphetaminen, </a:t>
            </a:r>
            <a:r>
              <a:rPr lang="de-DE" dirty="0" err="1"/>
              <a:t>Antihistaminika</a:t>
            </a:r>
            <a:r>
              <a:rPr lang="de-DE" dirty="0"/>
              <a:t>, </a:t>
            </a:r>
            <a:r>
              <a:rPr lang="de-DE" dirty="0" err="1"/>
              <a:t>trizyklischen</a:t>
            </a:r>
            <a:r>
              <a:rPr lang="de-DE" dirty="0"/>
              <a:t> Antidepressiva, Barbituraten, Benzodiazepinen, Ethanol, Opiaten oder </a:t>
            </a:r>
            <a:r>
              <a:rPr lang="de-DE" dirty="0" err="1" smtClean="0"/>
              <a:t>Muskelrelaxantien</a:t>
            </a:r>
            <a:r>
              <a:rPr lang="de-DE" dirty="0" smtClean="0"/>
              <a:t>. </a:t>
            </a:r>
            <a:r>
              <a:rPr lang="de-DE" dirty="0"/>
              <a:t>Psychopharmaka und </a:t>
            </a:r>
            <a:r>
              <a:rPr lang="de-DE" dirty="0" err="1"/>
              <a:t>Dronabinol</a:t>
            </a:r>
            <a:r>
              <a:rPr lang="de-DE" dirty="0"/>
              <a:t> sollten nur bei strenger Indikation gleichzeitig eingesetzt werden.</a:t>
            </a:r>
          </a:p>
          <a:p>
            <a:endParaRPr lang="de-DE" dirty="0"/>
          </a:p>
        </p:txBody>
      </p:sp>
    </p:spTree>
    <p:extLst>
      <p:ext uri="{BB962C8B-B14F-4D97-AF65-F5344CB8AC3E}">
        <p14:creationId xmlns:p14="http://schemas.microsoft.com/office/powerpoint/2010/main" val="18359096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Cannabidiol</a:t>
            </a:r>
            <a:r>
              <a:rPr lang="de-DE" dirty="0" smtClean="0"/>
              <a:t> (CBD)</a:t>
            </a:r>
            <a:endParaRPr lang="de-DE" dirty="0"/>
          </a:p>
        </p:txBody>
      </p:sp>
      <p:sp>
        <p:nvSpPr>
          <p:cNvPr id="3" name="Inhaltsplatzhalter 2"/>
          <p:cNvSpPr>
            <a:spLocks noGrp="1"/>
          </p:cNvSpPr>
          <p:nvPr>
            <p:ph idx="1"/>
          </p:nvPr>
        </p:nvSpPr>
        <p:spPr/>
        <p:txBody>
          <a:bodyPr>
            <a:normAutofit/>
          </a:bodyPr>
          <a:lstStyle/>
          <a:p>
            <a:r>
              <a:rPr lang="de-DE" dirty="0" smtClean="0"/>
              <a:t>Wirkung:</a:t>
            </a:r>
            <a:br>
              <a:rPr lang="de-DE" dirty="0" smtClean="0"/>
            </a:br>
            <a:r>
              <a:rPr lang="de-DE" dirty="0" err="1" smtClean="0"/>
              <a:t>antioxidativ</a:t>
            </a:r>
            <a:r>
              <a:rPr lang="de-DE" dirty="0" smtClean="0"/>
              <a:t>, entzündungshemmend </a:t>
            </a:r>
            <a:r>
              <a:rPr lang="de-DE" dirty="0"/>
              <a:t>und </a:t>
            </a:r>
            <a:r>
              <a:rPr lang="de-DE" dirty="0" smtClean="0"/>
              <a:t>immunmodulierend, </a:t>
            </a:r>
            <a:r>
              <a:rPr lang="de-DE" dirty="0" err="1" smtClean="0"/>
              <a:t>neuroprotektiv</a:t>
            </a:r>
            <a:r>
              <a:rPr lang="de-DE" dirty="0" smtClean="0"/>
              <a:t>, hemmt </a:t>
            </a:r>
            <a:r>
              <a:rPr lang="de-DE" dirty="0"/>
              <a:t>Tumorwachstum, Metastasierung, </a:t>
            </a:r>
            <a:r>
              <a:rPr lang="de-DE" dirty="0" err="1" smtClean="0"/>
              <a:t>Neoangiogenese</a:t>
            </a:r>
            <a:r>
              <a:rPr lang="de-DE" dirty="0" smtClean="0"/>
              <a:t>, wirkt </a:t>
            </a:r>
            <a:r>
              <a:rPr lang="de-DE" dirty="0"/>
              <a:t>akut anxiolytisch</a:t>
            </a:r>
          </a:p>
          <a:p>
            <a:pPr marL="0" indent="0">
              <a:buNone/>
            </a:pPr>
            <a:r>
              <a:rPr lang="de-DE" dirty="0"/>
              <a:t>kann im Tiermodell Blutgefäße und Organe vor Diabetes- bzw. </a:t>
            </a:r>
            <a:r>
              <a:rPr lang="de-DE" dirty="0" err="1"/>
              <a:t>Ischämieschaden</a:t>
            </a:r>
            <a:r>
              <a:rPr lang="de-DE" dirty="0"/>
              <a:t> </a:t>
            </a:r>
            <a:r>
              <a:rPr lang="de-DE" dirty="0" smtClean="0"/>
              <a:t>schützen</a:t>
            </a:r>
          </a:p>
          <a:p>
            <a:r>
              <a:rPr lang="de-DE" dirty="0"/>
              <a:t>Nebenwirkungen:</a:t>
            </a:r>
            <a:br>
              <a:rPr lang="de-DE" dirty="0"/>
            </a:br>
            <a:r>
              <a:rPr lang="de-DE" dirty="0"/>
              <a:t>Diarrhoe, Übelkeit, </a:t>
            </a:r>
            <a:r>
              <a:rPr lang="de-DE" dirty="0" smtClean="0"/>
              <a:t>Schläfrigkeit</a:t>
            </a:r>
          </a:p>
          <a:p>
            <a:r>
              <a:rPr lang="de-DE" dirty="0"/>
              <a:t>Interaktionen:</a:t>
            </a:r>
            <a:br>
              <a:rPr lang="de-DE" dirty="0"/>
            </a:br>
            <a:r>
              <a:rPr lang="de-DE" dirty="0" err="1" smtClean="0"/>
              <a:t>Pantoprazol</a:t>
            </a:r>
            <a:r>
              <a:rPr lang="de-DE" dirty="0" smtClean="0"/>
              <a:t> </a:t>
            </a:r>
            <a:r>
              <a:rPr lang="de-DE" dirty="0"/>
              <a:t>und </a:t>
            </a:r>
            <a:r>
              <a:rPr lang="de-DE" dirty="0" err="1" smtClean="0"/>
              <a:t>Omeprazol</a:t>
            </a:r>
            <a:r>
              <a:rPr lang="de-DE" dirty="0" smtClean="0"/>
              <a:t>, Gerinnungshemmer </a:t>
            </a:r>
            <a:r>
              <a:rPr lang="de-DE" dirty="0" err="1"/>
              <a:t>Warfarin</a:t>
            </a:r>
            <a:r>
              <a:rPr lang="de-DE" dirty="0" smtClean="0"/>
              <a:t>, </a:t>
            </a:r>
            <a:r>
              <a:rPr lang="de-DE" dirty="0" err="1" smtClean="0"/>
              <a:t>Diclofenac</a:t>
            </a:r>
            <a:r>
              <a:rPr lang="de-DE" dirty="0" smtClean="0"/>
              <a:t> und Neuroleptika wie </a:t>
            </a:r>
            <a:r>
              <a:rPr lang="de-DE" dirty="0" err="1"/>
              <a:t>Risperidon</a:t>
            </a:r>
            <a:r>
              <a:rPr lang="de-DE" dirty="0"/>
              <a:t> und </a:t>
            </a:r>
            <a:r>
              <a:rPr lang="de-DE" dirty="0" err="1"/>
              <a:t>Clobazam</a:t>
            </a:r>
            <a:r>
              <a:rPr lang="de-DE" dirty="0"/>
              <a:t>.</a:t>
            </a:r>
          </a:p>
          <a:p>
            <a:endParaRPr lang="de-DE" dirty="0"/>
          </a:p>
          <a:p>
            <a:endParaRPr lang="de-DE" dirty="0"/>
          </a:p>
        </p:txBody>
      </p:sp>
    </p:spTree>
    <p:extLst>
      <p:ext uri="{BB962C8B-B14F-4D97-AF65-F5344CB8AC3E}">
        <p14:creationId xmlns:p14="http://schemas.microsoft.com/office/powerpoint/2010/main" val="636340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Cannabilol</a:t>
            </a:r>
            <a:r>
              <a:rPr lang="de-DE" dirty="0" smtClean="0"/>
              <a:t> (CBN)</a:t>
            </a:r>
            <a:endParaRPr lang="de-DE" dirty="0"/>
          </a:p>
        </p:txBody>
      </p:sp>
      <p:sp>
        <p:nvSpPr>
          <p:cNvPr id="3" name="Inhaltsplatzhalter 2"/>
          <p:cNvSpPr>
            <a:spLocks noGrp="1"/>
          </p:cNvSpPr>
          <p:nvPr>
            <p:ph idx="1"/>
          </p:nvPr>
        </p:nvSpPr>
        <p:spPr/>
        <p:txBody>
          <a:bodyPr/>
          <a:lstStyle/>
          <a:p>
            <a:r>
              <a:rPr lang="de-DE" b="1" dirty="0" err="1"/>
              <a:t>Cannabinol</a:t>
            </a:r>
            <a:r>
              <a:rPr lang="de-DE" dirty="0"/>
              <a:t> (CBN) ist ein Vertreter der natürlich vorkommenden </a:t>
            </a:r>
            <a:r>
              <a:rPr lang="de-DE" dirty="0" err="1"/>
              <a:t>Cannabinoide</a:t>
            </a:r>
            <a:r>
              <a:rPr lang="de-DE" dirty="0"/>
              <a:t>. Es ist nicht psychoaktiv und bindet nur sehr schwach am Cannabinoid-1-Rezeptor. CBN ist ein Oxidationsprodukt von </a:t>
            </a:r>
            <a:r>
              <a:rPr lang="de-DE" dirty="0" err="1"/>
              <a:t>Tetrahydrocannabinol</a:t>
            </a:r>
            <a:r>
              <a:rPr lang="de-DE" dirty="0"/>
              <a:t> (THC) oder ein Dehydrierungsprodukt von </a:t>
            </a:r>
            <a:r>
              <a:rPr lang="de-DE" dirty="0" err="1"/>
              <a:t>Cannabidiol</a:t>
            </a:r>
            <a:r>
              <a:rPr lang="de-DE" dirty="0"/>
              <a:t> (CBD).</a:t>
            </a:r>
          </a:p>
        </p:txBody>
      </p:sp>
    </p:spTree>
    <p:extLst>
      <p:ext uri="{BB962C8B-B14F-4D97-AF65-F5344CB8AC3E}">
        <p14:creationId xmlns:p14="http://schemas.microsoft.com/office/powerpoint/2010/main" val="2965185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e-DE" dirty="0" smtClean="0"/>
              <a:t>Wie wird Cannabis verschrieben</a:t>
            </a:r>
            <a:endParaRPr lang="de-DE" dirty="0"/>
          </a:p>
        </p:txBody>
      </p:sp>
      <p:sp>
        <p:nvSpPr>
          <p:cNvPr id="5" name="Untertitel 4"/>
          <p:cNvSpPr>
            <a:spLocks noGrp="1"/>
          </p:cNvSpPr>
          <p:nvPr>
            <p:ph type="subTitle" idx="1"/>
          </p:nvPr>
        </p:nvSpPr>
        <p:spPr/>
        <p:txBody>
          <a:bodyPr/>
          <a:lstStyle/>
          <a:p>
            <a:endParaRPr lang="de-DE"/>
          </a:p>
        </p:txBody>
      </p:sp>
    </p:spTree>
    <p:extLst>
      <p:ext uri="{BB962C8B-B14F-4D97-AF65-F5344CB8AC3E}">
        <p14:creationId xmlns:p14="http://schemas.microsoft.com/office/powerpoint/2010/main" val="22514678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Verschreibung von med. Cannabis</a:t>
            </a:r>
            <a:endParaRPr lang="de-DE" dirty="0"/>
          </a:p>
        </p:txBody>
      </p:sp>
      <p:sp>
        <p:nvSpPr>
          <p:cNvPr id="4" name="Rectangle 1"/>
          <p:cNvSpPr>
            <a:spLocks noGrp="1" noChangeArrowheads="1"/>
          </p:cNvSpPr>
          <p:nvPr>
            <p:ph idx="1"/>
          </p:nvPr>
        </p:nvSpPr>
        <p:spPr bwMode="auto">
          <a:xfrm>
            <a:off x="677334" y="1428818"/>
            <a:ext cx="10804689"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buSzTx/>
            </a:pPr>
            <a:r>
              <a:rPr kumimoji="0" lang="de-DE" altLang="de-DE" sz="1800" b="0" i="0" u="none" strike="noStrike" cap="none" normalizeH="0" baseline="0" dirty="0" smtClean="0">
                <a:ln>
                  <a:noFill/>
                </a:ln>
                <a:solidFill>
                  <a:schemeClr val="tx1"/>
                </a:solidFill>
                <a:effectLst/>
                <a:latin typeface="Arial" panose="020B0604020202020204" pitchFamily="34" charset="0"/>
              </a:rPr>
              <a:t>Beabsichtigen Sie die zugelassenen Fertigarzneimittel </a:t>
            </a:r>
            <a:r>
              <a:rPr kumimoji="0" lang="de-DE" altLang="de-DE" sz="1800" b="0" i="0" u="none" strike="noStrike" cap="none" normalizeH="0" baseline="0" dirty="0" err="1" smtClean="0">
                <a:ln>
                  <a:noFill/>
                </a:ln>
                <a:solidFill>
                  <a:schemeClr val="tx1"/>
                </a:solidFill>
                <a:effectLst/>
                <a:latin typeface="Arial" panose="020B0604020202020204" pitchFamily="34" charset="0"/>
              </a:rPr>
              <a:t>Sativex</a:t>
            </a:r>
            <a:r>
              <a:rPr kumimoji="0" lang="de-DE" altLang="de-DE" sz="1800" b="0" i="0" u="none" strike="noStrike" cap="none" normalizeH="0" baseline="0" dirty="0" smtClean="0">
                <a:ln>
                  <a:noFill/>
                </a:ln>
                <a:solidFill>
                  <a:schemeClr val="tx1"/>
                </a:solidFill>
                <a:effectLst/>
                <a:latin typeface="Arial" panose="020B0604020202020204" pitchFamily="34" charset="0"/>
              </a:rPr>
              <a:t>® oder </a:t>
            </a:r>
            <a:r>
              <a:rPr kumimoji="0" lang="de-DE" altLang="de-DE" sz="1800" b="0" i="0" u="none" strike="noStrike" cap="none" normalizeH="0" baseline="0" dirty="0" err="1" smtClean="0">
                <a:ln>
                  <a:noFill/>
                </a:ln>
                <a:solidFill>
                  <a:schemeClr val="tx1"/>
                </a:solidFill>
                <a:effectLst/>
                <a:latin typeface="Arial" panose="020B0604020202020204" pitchFamily="34" charset="0"/>
              </a:rPr>
              <a:t>Canemes</a:t>
            </a:r>
            <a:r>
              <a:rPr kumimoji="0" lang="de-DE" altLang="de-DE"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außerhalb der zugelassenen Indikationen bzw. Cannabisblüten,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nicht als Fertigarzneimittel zugelassene Cannabisextrakte oder </a:t>
            </a:r>
            <a:r>
              <a:rPr kumimoji="0" lang="de-DE" altLang="de-DE" sz="1800" b="0" i="0" u="none" strike="noStrike" cap="none" normalizeH="0" baseline="0" dirty="0" err="1" smtClean="0">
                <a:ln>
                  <a:noFill/>
                </a:ln>
                <a:solidFill>
                  <a:schemeClr val="tx1"/>
                </a:solidFill>
                <a:effectLst/>
                <a:latin typeface="Arial" panose="020B0604020202020204" pitchFamily="34" charset="0"/>
              </a:rPr>
              <a:t>Dronabinol</a:t>
            </a:r>
            <a:r>
              <a:rPr kumimoji="0" lang="de-DE" altLang="de-DE" sz="1800" b="0" i="0" u="none" strike="noStrike" cap="none" normalizeH="0" baseline="0" dirty="0" smtClean="0">
                <a:ln>
                  <a:noFill/>
                </a:ln>
                <a:solidFill>
                  <a:schemeClr val="tx1"/>
                </a:solidFill>
                <a:effectLst/>
                <a:latin typeface="Arial" panose="020B0604020202020204" pitchFamily="34" charset="0"/>
              </a:rPr>
              <a:t> zu Lasten der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GKV zu verschreiben, so ist durch die Patientin bzw. den Patienten vor der ersten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Verschreibung ein Antrag auf Genehmigung der Kostenübernahme bei der zuständigen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Krankenkasse zu stellen.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In jedem der vorgenannten Fälle ist die Patientin bzw. der Patient über die Durchführung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einer Begleiterhebung zu informieren.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Beachten Sie hierzu bitte auch die Hinweise unter der Rubrik „Begleiterhebung“. </a:t>
            </a:r>
          </a:p>
          <a:p>
            <a:pPr defTabSz="914400" eaLnBrk="0" fontAlgn="base" hangingPunct="0">
              <a:spcBef>
                <a:spcPct val="0"/>
              </a:spcBef>
              <a:spcAft>
                <a:spcPct val="0"/>
              </a:spcAft>
              <a:buClrTx/>
              <a:buSzTx/>
            </a:pPr>
            <a:r>
              <a:rPr lang="de-DE" dirty="0"/>
              <a:t>Cannabisarzneimittel müssen auf einem Betäubungsmittelrezept verschrieben werden.</a:t>
            </a:r>
            <a:br>
              <a:rPr lang="de-DE" dirty="0"/>
            </a:br>
            <a:r>
              <a:rPr lang="de-DE" dirty="0"/>
              <a:t>Bei allen Cannabisarzneimitteln handelt es sich um Betäubungsmittel der Anlage III zu § 1 Absatz 1 </a:t>
            </a:r>
            <a:endParaRPr lang="de-DE" dirty="0" smtClean="0"/>
          </a:p>
          <a:p>
            <a:pPr marL="0" lvl="0" indent="0" defTabSz="914400" eaLnBrk="0" fontAlgn="base" hangingPunct="0">
              <a:spcBef>
                <a:spcPct val="0"/>
              </a:spcBef>
              <a:spcAft>
                <a:spcPct val="0"/>
              </a:spcAft>
              <a:buClrTx/>
              <a:buSzTx/>
              <a:buNone/>
            </a:pPr>
            <a:r>
              <a:rPr lang="de-DE" dirty="0" smtClean="0"/>
              <a:t>Betäubungsmittelgesetz</a:t>
            </a:r>
            <a:r>
              <a:rPr lang="de-DE" dirty="0"/>
              <a:t>. Betäubungsmittel der Anlage III müssen auf einem Betäubungsmittelrezept </a:t>
            </a:r>
            <a:endParaRPr lang="de-DE" dirty="0" smtClean="0"/>
          </a:p>
          <a:p>
            <a:pPr marL="0" lvl="0" indent="0" defTabSz="914400" eaLnBrk="0" fontAlgn="base" hangingPunct="0">
              <a:spcBef>
                <a:spcPct val="0"/>
              </a:spcBef>
              <a:spcAft>
                <a:spcPct val="0"/>
              </a:spcAft>
              <a:buClrTx/>
              <a:buSzTx/>
              <a:buNone/>
            </a:pPr>
            <a:r>
              <a:rPr lang="de-DE" dirty="0" smtClean="0"/>
              <a:t>verschrieben </a:t>
            </a:r>
            <a:r>
              <a:rPr lang="de-DE" dirty="0"/>
              <a:t>werden</a:t>
            </a:r>
            <a:r>
              <a:rPr lang="de-DE" dirty="0" smtClean="0"/>
              <a:t>.</a:t>
            </a:r>
          </a:p>
          <a:p>
            <a:pPr lvl="0" defTabSz="914400" eaLnBrk="0" fontAlgn="base" hangingPunct="0">
              <a:spcBef>
                <a:spcPct val="0"/>
              </a:spcBef>
              <a:spcAft>
                <a:spcPct val="0"/>
              </a:spcAft>
              <a:buClrTx/>
              <a:buSzTx/>
            </a:pPr>
            <a:r>
              <a:rPr lang="de-DE" altLang="de-DE" dirty="0">
                <a:solidFill>
                  <a:schemeClr val="tx1"/>
                </a:solidFill>
                <a:latin typeface="Arial" panose="020B0604020202020204" pitchFamily="34" charset="0"/>
              </a:rPr>
              <a:t>Die jeweiligen Sorten werden über ihren Namen eindeutig identifizierbar sein und über ihren </a:t>
            </a:r>
            <a:endParaRPr lang="de-DE" altLang="de-DE" dirty="0" smtClean="0">
              <a:solidFill>
                <a:schemeClr val="tx1"/>
              </a:solidFill>
              <a:latin typeface="Arial" panose="020B0604020202020204" pitchFamily="34" charset="0"/>
            </a:endParaRPr>
          </a:p>
          <a:p>
            <a:pPr marL="0" lvl="0" indent="0" defTabSz="914400" eaLnBrk="0" fontAlgn="base" hangingPunct="0">
              <a:spcBef>
                <a:spcPct val="0"/>
              </a:spcBef>
              <a:spcAft>
                <a:spcPct val="0"/>
              </a:spcAft>
              <a:buClrTx/>
              <a:buSzTx/>
              <a:buNone/>
            </a:pPr>
            <a:r>
              <a:rPr lang="de-DE" altLang="de-DE" dirty="0" smtClean="0">
                <a:solidFill>
                  <a:schemeClr val="tx1"/>
                </a:solidFill>
                <a:latin typeface="Arial" panose="020B0604020202020204" pitchFamily="34" charset="0"/>
              </a:rPr>
              <a:t>THC- </a:t>
            </a:r>
            <a:r>
              <a:rPr lang="de-DE" altLang="de-DE" dirty="0">
                <a:solidFill>
                  <a:schemeClr val="tx1"/>
                </a:solidFill>
                <a:latin typeface="Arial" panose="020B0604020202020204" pitchFamily="34" charset="0"/>
              </a:rPr>
              <a:t>und CBD-Gehalt definiert werden. </a:t>
            </a:r>
            <a:endParaRPr lang="de-DE" altLang="de-DE" dirty="0" smtClean="0">
              <a:solidFill>
                <a:schemeClr val="tx1"/>
              </a:solidFill>
              <a:latin typeface="Arial" panose="020B0604020202020204" pitchFamily="34" charset="0"/>
            </a:endParaRPr>
          </a:p>
          <a:p>
            <a:pPr defTabSz="914400" eaLnBrk="0" fontAlgn="base" hangingPunct="0">
              <a:spcBef>
                <a:spcPct val="0"/>
              </a:spcBef>
              <a:spcAft>
                <a:spcPct val="0"/>
              </a:spcAft>
              <a:buClrTx/>
              <a:buSzTx/>
            </a:pPr>
            <a:r>
              <a:rPr lang="de-DE" dirty="0" smtClean="0"/>
              <a:t>Fertigarzneimittel: </a:t>
            </a:r>
            <a:r>
              <a:rPr lang="de-DE" dirty="0" err="1"/>
              <a:t>Sativex</a:t>
            </a:r>
            <a:r>
              <a:rPr lang="de-DE" dirty="0"/>
              <a:t>® (Dickextrakte aus Cannabis), </a:t>
            </a:r>
            <a:r>
              <a:rPr lang="de-DE" dirty="0" err="1"/>
              <a:t>Marinol</a:t>
            </a:r>
            <a:r>
              <a:rPr lang="de-DE" dirty="0"/>
              <a:t>® (Wirkstoff: </a:t>
            </a:r>
            <a:r>
              <a:rPr lang="de-DE" dirty="0" err="1"/>
              <a:t>Dronabinol</a:t>
            </a:r>
            <a:r>
              <a:rPr lang="de-DE" dirty="0"/>
              <a:t>) und </a:t>
            </a:r>
            <a:endParaRPr lang="de-DE" dirty="0" smtClean="0"/>
          </a:p>
          <a:p>
            <a:pPr marL="0" lvl="0" indent="0" defTabSz="914400" eaLnBrk="0" fontAlgn="base" hangingPunct="0">
              <a:spcBef>
                <a:spcPct val="0"/>
              </a:spcBef>
              <a:spcAft>
                <a:spcPct val="0"/>
              </a:spcAft>
              <a:buClrTx/>
              <a:buSzTx/>
              <a:buNone/>
            </a:pPr>
            <a:r>
              <a:rPr lang="de-DE" dirty="0" err="1" smtClean="0"/>
              <a:t>Canemes</a:t>
            </a:r>
            <a:r>
              <a:rPr lang="de-DE" dirty="0"/>
              <a:t>® (Wirkstoff: </a:t>
            </a:r>
            <a:r>
              <a:rPr lang="de-DE" dirty="0" err="1"/>
              <a:t>Nabilon</a:t>
            </a:r>
            <a:r>
              <a:rPr lang="de-DE" dirty="0"/>
              <a:t>)</a:t>
            </a:r>
            <a:endParaRPr lang="de-DE" altLang="de-DE" dirty="0">
              <a:solidFill>
                <a:schemeClr val="tx1"/>
              </a:solidFill>
              <a:latin typeface="Arial" panose="020B0604020202020204" pitchFamily="34" charset="0"/>
            </a:endParaRPr>
          </a:p>
          <a:p>
            <a:pPr defTabSz="914400" eaLnBrk="0" fontAlgn="base" hangingPunct="0">
              <a:spcBef>
                <a:spcPct val="0"/>
              </a:spcBef>
              <a:spcAft>
                <a:spcPct val="0"/>
              </a:spcAft>
              <a:buClrTx/>
              <a:buSzTx/>
            </a:pPr>
            <a:endParaRPr kumimoji="0" lang="de-DE" altLang="de-DE"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5"/>
          <p:cNvSpPr>
            <a:spLocks noChangeArrowheads="1"/>
          </p:cNvSpPr>
          <p:nvPr/>
        </p:nvSpPr>
        <p:spPr bwMode="auto">
          <a:xfrm>
            <a:off x="45720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05449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Verschreibung von med. Cannabis</a:t>
            </a:r>
          </a:p>
        </p:txBody>
      </p:sp>
      <p:sp>
        <p:nvSpPr>
          <p:cNvPr id="3" name="Inhaltsplatzhalter 2"/>
          <p:cNvSpPr>
            <a:spLocks noGrp="1"/>
          </p:cNvSpPr>
          <p:nvPr>
            <p:ph idx="1"/>
          </p:nvPr>
        </p:nvSpPr>
        <p:spPr/>
        <p:txBody>
          <a:bodyPr>
            <a:normAutofit fontScale="92500" lnSpcReduction="10000"/>
          </a:bodyPr>
          <a:lstStyle/>
          <a:p>
            <a:r>
              <a:rPr lang="de-DE" dirty="0" smtClean="0"/>
              <a:t>Vor der ersten Verschreibung von Fertigpräparaten oder </a:t>
            </a:r>
            <a:r>
              <a:rPr lang="de-DE" altLang="de-DE" dirty="0" err="1" smtClean="0">
                <a:solidFill>
                  <a:schemeClr val="tx1"/>
                </a:solidFill>
                <a:latin typeface="Arial" panose="020B0604020202020204" pitchFamily="34" charset="0"/>
              </a:rPr>
              <a:t>Dronabinol</a:t>
            </a:r>
            <a:r>
              <a:rPr lang="de-DE" altLang="de-DE" dirty="0" smtClean="0">
                <a:solidFill>
                  <a:schemeClr val="tx1"/>
                </a:solidFill>
                <a:latin typeface="Arial" panose="020B0604020202020204" pitchFamily="34" charset="0"/>
              </a:rPr>
              <a:t> muss ein Antrag auf Kostenübernahme bei der Krankenkasse gestellt werden</a:t>
            </a:r>
          </a:p>
          <a:p>
            <a:r>
              <a:rPr lang="de-DE" dirty="0" smtClean="0">
                <a:solidFill>
                  <a:schemeClr val="tx1"/>
                </a:solidFill>
                <a:latin typeface="Arial" panose="020B0604020202020204" pitchFamily="34" charset="0"/>
              </a:rPr>
              <a:t>Der Patient muss mit der vorgeschriebenen Begleiterhebung einverstanden sein</a:t>
            </a:r>
          </a:p>
          <a:p>
            <a:r>
              <a:rPr lang="de-DE" dirty="0" smtClean="0">
                <a:solidFill>
                  <a:schemeClr val="tx1"/>
                </a:solidFill>
                <a:latin typeface="Arial" panose="020B0604020202020204" pitchFamily="34" charset="0"/>
              </a:rPr>
              <a:t>Cannabis muss auf einem BTM-Rezept rezeptiert werden unter Angabe des genauen Präparates bzw. der genauen Sorte, Menge in mg oder ml, der Menge Wirkstoff an THC/ CBD, der Zubereitungsform und der genauen Anwendung</a:t>
            </a:r>
          </a:p>
          <a:p>
            <a:r>
              <a:rPr lang="de-DE" dirty="0" smtClean="0">
                <a:solidFill>
                  <a:schemeClr val="tx1"/>
                </a:solidFill>
                <a:latin typeface="Arial" panose="020B0604020202020204" pitchFamily="34" charset="0"/>
              </a:rPr>
              <a:t>Verschrieben werden kann für 30 Tage: 1000 mg THC, 500 mg CBD, getrocknete Blüten 100.000 mg</a:t>
            </a:r>
          </a:p>
          <a:p>
            <a:pPr marL="0" indent="0" defTabSz="914400" eaLnBrk="0" fontAlgn="base" hangingPunct="0">
              <a:spcBef>
                <a:spcPct val="0"/>
              </a:spcBef>
              <a:spcAft>
                <a:spcPct val="0"/>
              </a:spcAft>
              <a:buClrTx/>
              <a:buSzTx/>
              <a:buNone/>
            </a:pPr>
            <a:endParaRPr lang="de-DE" dirty="0" smtClean="0">
              <a:solidFill>
                <a:schemeClr val="tx1"/>
              </a:solidFill>
              <a:latin typeface="Arial" panose="020B0604020202020204" pitchFamily="34" charset="0"/>
            </a:endParaRPr>
          </a:p>
          <a:p>
            <a:pPr marL="0" indent="0" defTabSz="914400" eaLnBrk="0" fontAlgn="base" hangingPunct="0">
              <a:spcBef>
                <a:spcPct val="0"/>
              </a:spcBef>
              <a:spcAft>
                <a:spcPct val="0"/>
              </a:spcAft>
              <a:buClrTx/>
              <a:buSzTx/>
              <a:buNone/>
            </a:pPr>
            <a:endParaRPr lang="de-DE" altLang="de-DE" dirty="0">
              <a:solidFill>
                <a:schemeClr val="tx1"/>
              </a:solidFill>
              <a:latin typeface="Arial" panose="020B0604020202020204" pitchFamily="34" charset="0"/>
            </a:endParaRPr>
          </a:p>
          <a:p>
            <a:pPr marL="0" indent="0" defTabSz="914400" eaLnBrk="0" fontAlgn="base" hangingPunct="0">
              <a:spcBef>
                <a:spcPct val="0"/>
              </a:spcBef>
              <a:spcAft>
                <a:spcPct val="0"/>
              </a:spcAft>
              <a:buClrTx/>
              <a:buSzTx/>
              <a:buNone/>
            </a:pPr>
            <a:r>
              <a:rPr lang="de-DE" dirty="0">
                <a:solidFill>
                  <a:schemeClr val="tx1"/>
                </a:solidFill>
                <a:latin typeface="Arial" panose="020B0604020202020204" pitchFamily="34" charset="0"/>
              </a:rPr>
              <a:t>Zugelassen sind: </a:t>
            </a:r>
            <a:r>
              <a:rPr lang="de-DE" dirty="0" err="1"/>
              <a:t>Sativex</a:t>
            </a:r>
            <a:r>
              <a:rPr lang="de-DE" dirty="0"/>
              <a:t>® (Dickextrakte aus Cannabis), </a:t>
            </a:r>
          </a:p>
          <a:p>
            <a:pPr marL="0" indent="0" defTabSz="914400" eaLnBrk="0" fontAlgn="base" hangingPunct="0">
              <a:spcBef>
                <a:spcPct val="0"/>
              </a:spcBef>
              <a:spcAft>
                <a:spcPct val="0"/>
              </a:spcAft>
              <a:buClrTx/>
              <a:buSzTx/>
              <a:buNone/>
            </a:pPr>
            <a:r>
              <a:rPr lang="de-DE" dirty="0" err="1"/>
              <a:t>Marinol</a:t>
            </a:r>
            <a:r>
              <a:rPr lang="de-DE" dirty="0"/>
              <a:t>® (Wirkstoff: </a:t>
            </a:r>
            <a:r>
              <a:rPr lang="de-DE" dirty="0" err="1"/>
              <a:t>Dronabinol</a:t>
            </a:r>
            <a:r>
              <a:rPr lang="de-DE" dirty="0"/>
              <a:t> =THC) und </a:t>
            </a:r>
          </a:p>
          <a:p>
            <a:pPr marL="0" lvl="0" indent="0" defTabSz="914400" eaLnBrk="0" fontAlgn="base" hangingPunct="0">
              <a:spcBef>
                <a:spcPct val="0"/>
              </a:spcBef>
              <a:spcAft>
                <a:spcPct val="0"/>
              </a:spcAft>
              <a:buClrTx/>
              <a:buSzTx/>
              <a:buNone/>
            </a:pPr>
            <a:r>
              <a:rPr lang="de-DE" dirty="0" err="1"/>
              <a:t>Canemes</a:t>
            </a:r>
            <a:r>
              <a:rPr lang="de-DE" dirty="0"/>
              <a:t>® (Wirkstoff: </a:t>
            </a:r>
            <a:r>
              <a:rPr lang="de-DE" dirty="0" err="1"/>
              <a:t>Nabilon</a:t>
            </a:r>
            <a:r>
              <a:rPr lang="de-DE" dirty="0"/>
              <a:t>= synthetisches THC)</a:t>
            </a:r>
          </a:p>
          <a:p>
            <a:pPr marL="0" lvl="0" indent="0" defTabSz="914400" eaLnBrk="0" fontAlgn="base" hangingPunct="0">
              <a:spcBef>
                <a:spcPct val="0"/>
              </a:spcBef>
              <a:spcAft>
                <a:spcPct val="0"/>
              </a:spcAft>
              <a:buClrTx/>
              <a:buSzTx/>
              <a:buNone/>
            </a:pPr>
            <a:r>
              <a:rPr lang="de-DE" altLang="de-DE" dirty="0" err="1">
                <a:solidFill>
                  <a:schemeClr val="tx1"/>
                </a:solidFill>
                <a:latin typeface="Arial" panose="020B0604020202020204" pitchFamily="34" charset="0"/>
              </a:rPr>
              <a:t>Cannabidiol</a:t>
            </a:r>
            <a:r>
              <a:rPr lang="de-DE" altLang="de-DE" dirty="0">
                <a:solidFill>
                  <a:schemeClr val="tx1"/>
                </a:solidFill>
                <a:latin typeface="Arial" panose="020B0604020202020204" pitchFamily="34" charset="0"/>
              </a:rPr>
              <a:t> =CBD</a:t>
            </a:r>
            <a:r>
              <a:rPr lang="de-DE" dirty="0" smtClean="0">
                <a:solidFill>
                  <a:schemeClr val="tx1"/>
                </a:solidFill>
                <a:latin typeface="Arial" panose="020B0604020202020204" pitchFamily="34" charset="0"/>
              </a:rPr>
              <a:t> </a:t>
            </a:r>
            <a:endParaRPr lang="de-DE" dirty="0"/>
          </a:p>
        </p:txBody>
      </p:sp>
    </p:spTree>
    <p:extLst>
      <p:ext uri="{BB962C8B-B14F-4D97-AF65-F5344CB8AC3E}">
        <p14:creationId xmlns:p14="http://schemas.microsoft.com/office/powerpoint/2010/main" val="29524501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r>
              <a:rPr lang="de-DE" dirty="0"/>
              <a:t>Die Inhaltsstoffe der Cannabisblüten können über spezielle </a:t>
            </a:r>
            <a:r>
              <a:rPr lang="de-DE" dirty="0" err="1"/>
              <a:t>Vaporisatoren</a:t>
            </a:r>
            <a:r>
              <a:rPr lang="de-DE" dirty="0"/>
              <a:t> inhaliert werden. Weniger effizient ist die Zubereitung als Tee. Das </a:t>
            </a:r>
            <a:r>
              <a:rPr lang="de-DE" dirty="0" err="1"/>
              <a:t>Verbacken</a:t>
            </a:r>
            <a:r>
              <a:rPr lang="de-DE" dirty="0"/>
              <a:t> in Gebäck ist möglich, allerdings ist die Therapie mit den Produkten schwer steuerbar. Die Inhalation nach Verbrennung als Joint kann wegen möglicher Gesundheitsschäden nicht empfohlen werden</a:t>
            </a:r>
            <a:r>
              <a:rPr lang="de-DE" dirty="0" smtClean="0"/>
              <a:t>.</a:t>
            </a:r>
          </a:p>
          <a:p>
            <a:r>
              <a:rPr lang="de-DE" dirty="0"/>
              <a:t>Insbesondere zu Beginn der Therapie sowie in der Findungsphase für die richtige Dosierung ist von einer aktiven Teilnahme am Straßenverkehr abzuraten. Ob bei stabiler Dosierung die Teilnahme am Straßenverkehr möglich ist, muss in jedem Einzelfall nach Rücksprache mit den Patientinnen und Patienten entschieden werden</a:t>
            </a:r>
            <a:r>
              <a:rPr lang="de-DE" dirty="0" smtClean="0"/>
              <a:t>.</a:t>
            </a:r>
          </a:p>
          <a:p>
            <a:endParaRPr lang="de-DE" dirty="0"/>
          </a:p>
        </p:txBody>
      </p:sp>
    </p:spTree>
    <p:extLst>
      <p:ext uri="{BB962C8B-B14F-4D97-AF65-F5344CB8AC3E}">
        <p14:creationId xmlns:p14="http://schemas.microsoft.com/office/powerpoint/2010/main" val="39861016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4" name="Rectangle 1"/>
          <p:cNvSpPr>
            <a:spLocks noGrp="1" noChangeArrowheads="1"/>
          </p:cNvSpPr>
          <p:nvPr>
            <p:ph idx="1"/>
          </p:nvPr>
        </p:nvSpPr>
        <p:spPr bwMode="auto">
          <a:xfrm>
            <a:off x="677334" y="1838823"/>
            <a:ext cx="1071318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buSzTx/>
            </a:pPr>
            <a:r>
              <a:rPr kumimoji="0" lang="de-DE" altLang="de-DE" sz="1800" b="0" i="0" u="none" strike="noStrike" cap="none" normalizeH="0" baseline="0" dirty="0" smtClean="0">
                <a:ln>
                  <a:noFill/>
                </a:ln>
                <a:solidFill>
                  <a:schemeClr val="tx1"/>
                </a:solidFill>
                <a:effectLst/>
                <a:latin typeface="Arial" panose="020B0604020202020204" pitchFamily="34" charset="0"/>
              </a:rPr>
              <a:t>Auf dem Betäubungsmittelrezept muss die betreffende Sorte zur Spezifizierung vermerkt sein. </a:t>
            </a:r>
          </a:p>
          <a:p>
            <a:pPr defTabSz="914400" eaLnBrk="0" fontAlgn="base" hangingPunct="0">
              <a:spcBef>
                <a:spcPct val="0"/>
              </a:spcBef>
              <a:spcAft>
                <a:spcPct val="0"/>
              </a:spcAft>
              <a:buClrTx/>
              <a:buSzTx/>
            </a:pPr>
            <a:r>
              <a:rPr kumimoji="0" lang="de-DE" altLang="de-DE" sz="1800" b="0" i="0" u="none" strike="noStrike" cap="none" normalizeH="0" baseline="0" dirty="0" smtClean="0">
                <a:ln>
                  <a:noFill/>
                </a:ln>
                <a:solidFill>
                  <a:schemeClr val="tx1"/>
                </a:solidFill>
                <a:effectLst/>
                <a:latin typeface="Arial" panose="020B0604020202020204" pitchFamily="34" charset="0"/>
              </a:rPr>
              <a:t>Die Angabe „Cannabis“ oder „Cannabisblüten“ ist alleine nicht ausreichend. </a:t>
            </a:r>
          </a:p>
          <a:p>
            <a:pPr defTabSz="914400" eaLnBrk="0" fontAlgn="base" hangingPunct="0">
              <a:spcBef>
                <a:spcPct val="0"/>
              </a:spcBef>
              <a:spcAft>
                <a:spcPct val="0"/>
              </a:spcAft>
              <a:buClrTx/>
              <a:buSzTx/>
            </a:pPr>
            <a:r>
              <a:rPr kumimoji="0" lang="de-DE" altLang="de-DE" sz="1800" b="0" i="0" u="none" strike="noStrike" cap="none" normalizeH="0" baseline="0" dirty="0" smtClean="0">
                <a:ln>
                  <a:noFill/>
                </a:ln>
                <a:solidFill>
                  <a:schemeClr val="tx1"/>
                </a:solidFill>
                <a:effectLst/>
                <a:latin typeface="Arial" panose="020B0604020202020204" pitchFamily="34" charset="0"/>
              </a:rPr>
              <a:t>Bei medizinischer Notwendigkeit besteht im Einzelfall die Möglichkeit, </a:t>
            </a:r>
          </a:p>
          <a:p>
            <a:pPr marL="0" indent="0" defTabSz="914400" eaLnBrk="0" fontAlgn="base" hangingPunct="0">
              <a:spcBef>
                <a:spcPct val="0"/>
              </a:spcBef>
              <a:spcAft>
                <a:spcPct val="0"/>
              </a:spcAft>
              <a:buClrTx/>
              <a:buSzTx/>
              <a:buNone/>
            </a:pPr>
            <a:r>
              <a:rPr lang="de-DE" altLang="de-DE" dirty="0">
                <a:solidFill>
                  <a:schemeClr val="tx1"/>
                </a:solidFill>
                <a:latin typeface="Arial" panose="020B0604020202020204" pitchFamily="34" charset="0"/>
              </a:rPr>
              <a:t> </a:t>
            </a:r>
            <a:r>
              <a:rPr lang="de-DE" altLang="de-DE" dirty="0" smtClean="0">
                <a:solidFill>
                  <a:schemeClr val="tx1"/>
                </a:solidFill>
                <a:latin typeface="Arial" panose="020B0604020202020204" pitchFamily="34" charset="0"/>
              </a:rPr>
              <a:t>    </a:t>
            </a:r>
            <a:r>
              <a:rPr kumimoji="0" lang="de-DE" altLang="de-DE" sz="1800" b="0" i="0" u="none" strike="noStrike" cap="none" normalizeH="0" baseline="0" dirty="0" smtClean="0">
                <a:ln>
                  <a:noFill/>
                </a:ln>
                <a:solidFill>
                  <a:schemeClr val="tx1"/>
                </a:solidFill>
                <a:effectLst/>
                <a:latin typeface="Arial" panose="020B0604020202020204" pitchFamily="34" charset="0"/>
              </a:rPr>
              <a:t>auf einem </a:t>
            </a:r>
            <a:r>
              <a:rPr kumimoji="0" lang="de-DE" altLang="de-DE" sz="1800" b="0" i="0" u="none" strike="noStrike" cap="none" normalizeH="0" baseline="0" dirty="0" err="1" smtClean="0">
                <a:ln>
                  <a:noFill/>
                </a:ln>
                <a:solidFill>
                  <a:schemeClr val="tx1"/>
                </a:solidFill>
                <a:effectLst/>
                <a:latin typeface="Arial" panose="020B0604020202020204" pitchFamily="34" charset="0"/>
              </a:rPr>
              <a:t>BtM</a:t>
            </a:r>
            <a:r>
              <a:rPr kumimoji="0" lang="de-DE" altLang="de-DE" sz="1800" b="0" i="0" u="none" strike="noStrike" cap="none" normalizeH="0" baseline="0" dirty="0" smtClean="0">
                <a:ln>
                  <a:noFill/>
                </a:ln>
                <a:solidFill>
                  <a:schemeClr val="tx1"/>
                </a:solidFill>
                <a:effectLst/>
                <a:latin typeface="Arial" panose="020B0604020202020204" pitchFamily="34" charset="0"/>
              </a:rPr>
              <a:t>-Rezept auch verschiedene Cannabis-Sorten parallel zu verschreiben. </a:t>
            </a:r>
          </a:p>
          <a:p>
            <a:pPr defTabSz="914400" eaLnBrk="0" fontAlgn="base" hangingPunct="0">
              <a:spcBef>
                <a:spcPct val="0"/>
              </a:spcBef>
              <a:spcAft>
                <a:spcPct val="0"/>
              </a:spcAft>
              <a:buClrTx/>
              <a:buSzTx/>
            </a:pPr>
            <a:r>
              <a:rPr kumimoji="0" lang="de-DE" altLang="de-DE" sz="1800" b="0" i="0" u="none" strike="noStrike" cap="none" normalizeH="0" baseline="0" dirty="0" smtClean="0">
                <a:ln>
                  <a:noFill/>
                </a:ln>
                <a:solidFill>
                  <a:schemeClr val="tx1"/>
                </a:solidFill>
                <a:effectLst/>
                <a:latin typeface="Arial" panose="020B0604020202020204" pitchFamily="34" charset="0"/>
              </a:rPr>
              <a:t>Die Angabe der Darreichungsform basiert auf der Gebrauchsanweisung der verordnenden </a:t>
            </a:r>
          </a:p>
          <a:p>
            <a:pPr marL="0" indent="0" defTabSz="914400" eaLnBrk="0" fontAlgn="base" hangingPunct="0">
              <a:spcBef>
                <a:spcPct val="0"/>
              </a:spcBef>
              <a:spcAft>
                <a:spcPct val="0"/>
              </a:spcAft>
              <a:buClrTx/>
              <a:buSzTx/>
              <a:buNone/>
            </a:pPr>
            <a:r>
              <a:rPr kumimoji="0" lang="de-DE" altLang="de-DE" sz="1800" b="0" i="0" u="none" strike="noStrike" cap="none" normalizeH="0" baseline="0" dirty="0" smtClean="0">
                <a:ln>
                  <a:noFill/>
                </a:ln>
                <a:solidFill>
                  <a:schemeClr val="tx1"/>
                </a:solidFill>
                <a:effectLst/>
                <a:latin typeface="Arial" panose="020B0604020202020204" pitchFamily="34" charset="0"/>
              </a:rPr>
              <a:t>     Ärztin bzw. des verordnenden Arztes. </a:t>
            </a:r>
          </a:p>
          <a:p>
            <a:pPr defTabSz="914400" eaLnBrk="0" fontAlgn="base" hangingPunct="0">
              <a:spcBef>
                <a:spcPct val="0"/>
              </a:spcBef>
              <a:spcAft>
                <a:spcPct val="0"/>
              </a:spcAft>
              <a:buClrTx/>
              <a:buSzTx/>
            </a:pPr>
            <a:r>
              <a:rPr kumimoji="0" lang="de-DE" altLang="de-DE" sz="1800" b="0" i="0" u="none" strike="noStrike" cap="none" normalizeH="0" baseline="0" dirty="0" smtClean="0">
                <a:ln>
                  <a:noFill/>
                </a:ln>
                <a:solidFill>
                  <a:schemeClr val="tx1"/>
                </a:solidFill>
                <a:effectLst/>
                <a:latin typeface="Arial" panose="020B0604020202020204" pitchFamily="34" charset="0"/>
              </a:rPr>
              <a:t>Die Menge des verschriebenen Cannabisarzneimittels ist in Gramm bzw. Milliliter </a:t>
            </a:r>
            <a:br>
              <a:rPr kumimoji="0" lang="de-DE" altLang="de-DE" sz="1800" b="0" i="0" u="none" strike="noStrike" cap="none" normalizeH="0" baseline="0" dirty="0" smtClean="0">
                <a:ln>
                  <a:noFill/>
                </a:ln>
                <a:solidFill>
                  <a:schemeClr val="tx1"/>
                </a:solidFill>
                <a:effectLst/>
                <a:latin typeface="Arial" panose="020B0604020202020204" pitchFamily="34" charset="0"/>
              </a:rPr>
            </a:br>
            <a:r>
              <a:rPr kumimoji="0" lang="de-DE" altLang="de-DE" sz="1800" b="0" i="0" u="none" strike="noStrike" cap="none" normalizeH="0" baseline="0" dirty="0" smtClean="0">
                <a:ln>
                  <a:noFill/>
                </a:ln>
                <a:solidFill>
                  <a:schemeClr val="tx1"/>
                </a:solidFill>
                <a:effectLst/>
                <a:latin typeface="Arial" panose="020B0604020202020204" pitchFamily="34" charset="0"/>
              </a:rPr>
              <a:t>und - sofern zutreffend - der Stückzahl der abgeteilten Form anzugeben. </a:t>
            </a:r>
          </a:p>
          <a:p>
            <a:pPr defTabSz="914400" eaLnBrk="0" fontAlgn="base" hangingPunct="0">
              <a:spcBef>
                <a:spcPct val="0"/>
              </a:spcBef>
              <a:spcAft>
                <a:spcPct val="0"/>
              </a:spcAft>
              <a:buClrTx/>
              <a:buSzTx/>
            </a:pPr>
            <a:r>
              <a:rPr lang="de-DE" altLang="de-DE" dirty="0">
                <a:solidFill>
                  <a:schemeClr val="tx1"/>
                </a:solidFill>
                <a:latin typeface="Arial" panose="020B0604020202020204" pitchFamily="34" charset="0"/>
              </a:rPr>
              <a:t>Die Höchstmengen für Verschreibungen innerhalb von 30 Tagen sind in der jeweils aktuellen </a:t>
            </a:r>
            <a:r>
              <a:rPr lang="de-DE" altLang="de-DE" dirty="0" smtClean="0">
                <a:solidFill>
                  <a:schemeClr val="tx1"/>
                </a:solidFill>
                <a:latin typeface="Arial" panose="020B0604020202020204" pitchFamily="34" charset="0"/>
              </a:rPr>
              <a:t/>
            </a:r>
            <a:br>
              <a:rPr lang="de-DE" altLang="de-DE" dirty="0" smtClean="0">
                <a:solidFill>
                  <a:schemeClr val="tx1"/>
                </a:solidFill>
                <a:latin typeface="Arial" panose="020B0604020202020204" pitchFamily="34" charset="0"/>
              </a:rPr>
            </a:br>
            <a:r>
              <a:rPr lang="de-DE" altLang="de-DE" dirty="0" smtClean="0">
                <a:solidFill>
                  <a:schemeClr val="tx1"/>
                </a:solidFill>
                <a:latin typeface="Arial" panose="020B0604020202020204" pitchFamily="34" charset="0"/>
              </a:rPr>
              <a:t>Fassung </a:t>
            </a:r>
            <a:r>
              <a:rPr lang="de-DE" altLang="de-DE" dirty="0">
                <a:solidFill>
                  <a:schemeClr val="tx1"/>
                </a:solidFill>
                <a:latin typeface="Arial" panose="020B0604020202020204" pitchFamily="34" charset="0"/>
              </a:rPr>
              <a:t>des § 2 der Betäubungsmittel-Verschreibungsverordnung (</a:t>
            </a:r>
            <a:r>
              <a:rPr lang="de-DE" altLang="de-DE" dirty="0" err="1">
                <a:solidFill>
                  <a:schemeClr val="tx1"/>
                </a:solidFill>
                <a:latin typeface="Arial" panose="020B0604020202020204" pitchFamily="34" charset="0"/>
              </a:rPr>
              <a:t>BtMVV</a:t>
            </a:r>
            <a:r>
              <a:rPr lang="de-DE" altLang="de-DE" dirty="0">
                <a:solidFill>
                  <a:schemeClr val="tx1"/>
                </a:solidFill>
                <a:latin typeface="Arial" panose="020B0604020202020204" pitchFamily="34" charset="0"/>
              </a:rPr>
              <a:t>) zu finden</a:t>
            </a:r>
            <a:r>
              <a:rPr lang="de-DE" altLang="de-DE" dirty="0" smtClean="0">
                <a:solidFill>
                  <a:schemeClr val="tx1"/>
                </a:solidFill>
                <a:latin typeface="Arial" panose="020B0604020202020204" pitchFamily="34" charset="0"/>
              </a:rPr>
              <a:t>.</a:t>
            </a:r>
            <a:r>
              <a:rPr lang="de-DE" altLang="de-DE" dirty="0">
                <a:solidFill>
                  <a:schemeClr val="tx1"/>
                </a:solidFill>
                <a:latin typeface="Arial" panose="020B0604020202020204" pitchFamily="34" charset="0"/>
              </a:rPr>
              <a:t/>
            </a:r>
            <a:br>
              <a:rPr lang="de-DE" altLang="de-DE" dirty="0">
                <a:solidFill>
                  <a:schemeClr val="tx1"/>
                </a:solidFill>
                <a:latin typeface="Arial" panose="020B0604020202020204" pitchFamily="34" charset="0"/>
              </a:rPr>
            </a:br>
            <a:r>
              <a:rPr lang="de-DE" altLang="de-DE" dirty="0">
                <a:solidFill>
                  <a:schemeClr val="tx1"/>
                </a:solidFill>
                <a:latin typeface="Arial" panose="020B0604020202020204" pitchFamily="34" charset="0"/>
              </a:rPr>
              <a:t>Die Verschreibungshöchstmenge von Cannabisextrakt in pharmazeutischer Qualität </a:t>
            </a:r>
            <a:r>
              <a:rPr lang="de-DE" altLang="de-DE" dirty="0" smtClean="0">
                <a:solidFill>
                  <a:schemeClr val="tx1"/>
                </a:solidFill>
                <a:latin typeface="Arial" panose="020B0604020202020204" pitchFamily="34" charset="0"/>
              </a:rPr>
              <a:t/>
            </a:r>
            <a:br>
              <a:rPr lang="de-DE" altLang="de-DE" dirty="0" smtClean="0">
                <a:solidFill>
                  <a:schemeClr val="tx1"/>
                </a:solidFill>
                <a:latin typeface="Arial" panose="020B0604020202020204" pitchFamily="34" charset="0"/>
              </a:rPr>
            </a:br>
            <a:r>
              <a:rPr lang="de-DE" altLang="de-DE" dirty="0" smtClean="0">
                <a:solidFill>
                  <a:schemeClr val="tx1"/>
                </a:solidFill>
                <a:latin typeface="Arial" panose="020B0604020202020204" pitchFamily="34" charset="0"/>
              </a:rPr>
              <a:t>(</a:t>
            </a:r>
            <a:r>
              <a:rPr lang="de-DE" altLang="de-DE" dirty="0">
                <a:solidFill>
                  <a:schemeClr val="tx1"/>
                </a:solidFill>
                <a:latin typeface="Arial" panose="020B0604020202020204" pitchFamily="34" charset="0"/>
              </a:rPr>
              <a:t>z.B. als Fertigarzneimittel </a:t>
            </a:r>
            <a:r>
              <a:rPr lang="de-DE" altLang="de-DE" dirty="0" err="1">
                <a:solidFill>
                  <a:schemeClr val="tx1"/>
                </a:solidFill>
                <a:latin typeface="Arial" panose="020B0604020202020204" pitchFamily="34" charset="0"/>
              </a:rPr>
              <a:t>Sativex</a:t>
            </a:r>
            <a:r>
              <a:rPr lang="de-DE" altLang="de-DE" dirty="0">
                <a:solidFill>
                  <a:schemeClr val="tx1"/>
                </a:solidFill>
                <a:latin typeface="Arial" panose="020B0604020202020204" pitchFamily="34" charset="0"/>
              </a:rPr>
              <a:t>® verfügbar) liegt bei 1000 mg (bezogen auf den THC-Gehalt) </a:t>
            </a:r>
            <a:r>
              <a:rPr lang="de-DE" altLang="de-DE" dirty="0" smtClean="0">
                <a:solidFill>
                  <a:schemeClr val="tx1"/>
                </a:solidFill>
                <a:latin typeface="Arial" panose="020B0604020202020204" pitchFamily="34" charset="0"/>
              </a:rPr>
              <a:t/>
            </a:r>
            <a:br>
              <a:rPr lang="de-DE" altLang="de-DE" dirty="0" smtClean="0">
                <a:solidFill>
                  <a:schemeClr val="tx1"/>
                </a:solidFill>
                <a:latin typeface="Arial" panose="020B0604020202020204" pitchFamily="34" charset="0"/>
              </a:rPr>
            </a:br>
            <a:r>
              <a:rPr lang="de-DE" altLang="de-DE" dirty="0" smtClean="0">
                <a:solidFill>
                  <a:schemeClr val="tx1"/>
                </a:solidFill>
                <a:latin typeface="Arial" panose="020B0604020202020204" pitchFamily="34" charset="0"/>
              </a:rPr>
              <a:t>und </a:t>
            </a:r>
            <a:r>
              <a:rPr lang="de-DE" altLang="de-DE" dirty="0">
                <a:solidFill>
                  <a:schemeClr val="tx1"/>
                </a:solidFill>
                <a:latin typeface="Arial" panose="020B0604020202020204" pitchFamily="34" charset="0"/>
              </a:rPr>
              <a:t>für </a:t>
            </a:r>
            <a:r>
              <a:rPr lang="de-DE" altLang="de-DE" dirty="0" err="1">
                <a:solidFill>
                  <a:schemeClr val="tx1"/>
                </a:solidFill>
                <a:latin typeface="Arial" panose="020B0604020202020204" pitchFamily="34" charset="0"/>
              </a:rPr>
              <a:t>Dronabinol</a:t>
            </a:r>
            <a:r>
              <a:rPr lang="de-DE" altLang="de-DE" dirty="0">
                <a:solidFill>
                  <a:schemeClr val="tx1"/>
                </a:solidFill>
                <a:latin typeface="Arial" panose="020B0604020202020204" pitchFamily="34" charset="0"/>
              </a:rPr>
              <a:t> bei 500 mg. </a:t>
            </a:r>
            <a:r>
              <a:rPr lang="de-DE" altLang="de-DE" dirty="0" smtClean="0">
                <a:solidFill>
                  <a:schemeClr val="tx1"/>
                </a:solidFill>
                <a:latin typeface="Arial" panose="020B0604020202020204" pitchFamily="34" charset="0"/>
              </a:rPr>
              <a:t/>
            </a:r>
            <a:br>
              <a:rPr lang="de-DE" altLang="de-DE" dirty="0" smtClean="0">
                <a:solidFill>
                  <a:schemeClr val="tx1"/>
                </a:solidFill>
                <a:latin typeface="Arial" panose="020B0604020202020204" pitchFamily="34" charset="0"/>
              </a:rPr>
            </a:br>
            <a:r>
              <a:rPr lang="de-DE" altLang="de-DE" dirty="0" smtClean="0">
                <a:solidFill>
                  <a:schemeClr val="tx1"/>
                </a:solidFill>
                <a:latin typeface="Arial" panose="020B0604020202020204" pitchFamily="34" charset="0"/>
              </a:rPr>
              <a:t>Für </a:t>
            </a:r>
            <a:r>
              <a:rPr lang="de-DE" altLang="de-DE" dirty="0">
                <a:solidFill>
                  <a:schemeClr val="tx1"/>
                </a:solidFill>
                <a:latin typeface="Arial" panose="020B0604020202020204" pitchFamily="34" charset="0"/>
              </a:rPr>
              <a:t>Cannabis in Form von getrockneten Blüten ist eine Höchstmenge von 100 000 mg vorgesehen. </a:t>
            </a:r>
            <a:r>
              <a:rPr lang="de-DE" altLang="de-DE" dirty="0" smtClean="0">
                <a:solidFill>
                  <a:schemeClr val="tx1"/>
                </a:solidFill>
                <a:latin typeface="Arial" panose="020B0604020202020204" pitchFamily="34" charset="0"/>
              </a:rPr>
              <a:t/>
            </a:r>
            <a:br>
              <a:rPr lang="de-DE" altLang="de-DE" dirty="0" smtClean="0">
                <a:solidFill>
                  <a:schemeClr val="tx1"/>
                </a:solidFill>
                <a:latin typeface="Arial" panose="020B0604020202020204" pitchFamily="34" charset="0"/>
              </a:rPr>
            </a:br>
            <a:r>
              <a:rPr lang="de-DE" altLang="de-DE" dirty="0" smtClean="0">
                <a:solidFill>
                  <a:schemeClr val="tx1"/>
                </a:solidFill>
                <a:latin typeface="Arial" panose="020B0604020202020204" pitchFamily="34" charset="0"/>
              </a:rPr>
              <a:t>Für </a:t>
            </a:r>
            <a:r>
              <a:rPr lang="de-DE" altLang="de-DE" dirty="0" err="1">
                <a:solidFill>
                  <a:schemeClr val="tx1"/>
                </a:solidFill>
                <a:latin typeface="Arial" panose="020B0604020202020204" pitchFamily="34" charset="0"/>
              </a:rPr>
              <a:t>Nabilon</a:t>
            </a:r>
            <a:r>
              <a:rPr lang="de-DE" altLang="de-DE" dirty="0">
                <a:solidFill>
                  <a:schemeClr val="tx1"/>
                </a:solidFill>
                <a:latin typeface="Arial" panose="020B0604020202020204" pitchFamily="34" charset="0"/>
              </a:rPr>
              <a:t> (in Deutschland seit 01.01.2017 als Fertigarzneimittel </a:t>
            </a:r>
            <a:r>
              <a:rPr lang="de-DE" altLang="de-DE" dirty="0" err="1">
                <a:solidFill>
                  <a:schemeClr val="tx1"/>
                </a:solidFill>
                <a:latin typeface="Arial" panose="020B0604020202020204" pitchFamily="34" charset="0"/>
              </a:rPr>
              <a:t>Canemes</a:t>
            </a:r>
            <a:r>
              <a:rPr lang="de-DE" altLang="de-DE" dirty="0">
                <a:solidFill>
                  <a:schemeClr val="tx1"/>
                </a:solidFill>
                <a:latin typeface="Arial" panose="020B0604020202020204" pitchFamily="34" charset="0"/>
              </a:rPr>
              <a:t>® erhältlich) </a:t>
            </a:r>
            <a:r>
              <a:rPr lang="de-DE" altLang="de-DE" dirty="0" smtClean="0">
                <a:solidFill>
                  <a:schemeClr val="tx1"/>
                </a:solidFill>
                <a:latin typeface="Arial" panose="020B0604020202020204" pitchFamily="34" charset="0"/>
              </a:rPr>
              <a:t/>
            </a:r>
            <a:br>
              <a:rPr lang="de-DE" altLang="de-DE" dirty="0" smtClean="0">
                <a:solidFill>
                  <a:schemeClr val="tx1"/>
                </a:solidFill>
                <a:latin typeface="Arial" panose="020B0604020202020204" pitchFamily="34" charset="0"/>
              </a:rPr>
            </a:br>
            <a:r>
              <a:rPr lang="de-DE" altLang="de-DE" dirty="0" smtClean="0">
                <a:solidFill>
                  <a:schemeClr val="tx1"/>
                </a:solidFill>
                <a:latin typeface="Arial" panose="020B0604020202020204" pitchFamily="34" charset="0"/>
              </a:rPr>
              <a:t>ist </a:t>
            </a:r>
            <a:r>
              <a:rPr lang="de-DE" altLang="de-DE" dirty="0">
                <a:solidFill>
                  <a:schemeClr val="tx1"/>
                </a:solidFill>
                <a:latin typeface="Arial" panose="020B0604020202020204" pitchFamily="34" charset="0"/>
              </a:rPr>
              <a:t>bisher keine Höchstverschreibungsmenge in der </a:t>
            </a:r>
            <a:r>
              <a:rPr lang="de-DE" altLang="de-DE" dirty="0" err="1">
                <a:solidFill>
                  <a:schemeClr val="tx1"/>
                </a:solidFill>
                <a:latin typeface="Arial" panose="020B0604020202020204" pitchFamily="34" charset="0"/>
              </a:rPr>
              <a:t>BtMVV</a:t>
            </a:r>
            <a:r>
              <a:rPr lang="de-DE" altLang="de-DE" dirty="0">
                <a:solidFill>
                  <a:schemeClr val="tx1"/>
                </a:solidFill>
                <a:latin typeface="Arial" panose="020B0604020202020204" pitchFamily="34" charset="0"/>
              </a:rPr>
              <a:t> festgelegt.</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smtClean="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1369908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Antrag beim MDK</a:t>
            </a:r>
            <a:endParaRPr lang="de-DE" dirty="0"/>
          </a:p>
        </p:txBody>
      </p:sp>
      <p:sp>
        <p:nvSpPr>
          <p:cNvPr id="3" name="Inhaltsplatzhalter 2"/>
          <p:cNvSpPr>
            <a:spLocks noGrp="1"/>
          </p:cNvSpPr>
          <p:nvPr>
            <p:ph idx="1"/>
          </p:nvPr>
        </p:nvSpPr>
        <p:spPr/>
        <p:txBody>
          <a:bodyPr/>
          <a:lstStyle/>
          <a:p>
            <a:r>
              <a:rPr lang="de-DE" dirty="0" smtClean="0"/>
              <a:t>Es muss dokumentiert werden, </a:t>
            </a:r>
            <a:r>
              <a:rPr lang="de-DE" dirty="0"/>
              <a:t>dass es sich um eine schwerwiegende Erkrankung handelt, für die a. dargelegt wird, dass eine allgemein anerkannte, dem medizinischen Standard entsprechende Leistung nicht zur Verfügung steht oder b. nach begründender Einschätzung dargelegt wird, dass im Einzelfall unter Abwägung der zu erwartenden Nebenwirkungen und unter Berücksichtigung des Krankheitszustandes des Patienten eine allgemein anerkannte, dem </a:t>
            </a:r>
          </a:p>
          <a:p>
            <a:r>
              <a:rPr lang="de-DE" dirty="0"/>
              <a:t>3 medizinischen Standard entsprechende Leistung nicht zur Anwendung kommen kann, 2. dargelegt wird, dass durch die Verordnung von Cannabisblüten oder Extrakten oder cannabishaltigen Arzneimitteln eine nicht ganz entfernt liegende Aussicht auf eine spürbare positive Einwirkung auf den Krankheitsverlauf oder auf schwerwiegende Symptome besteht. (vgl. § 31 Abs. 6 SGB V)</a:t>
            </a:r>
          </a:p>
        </p:txBody>
      </p:sp>
    </p:spTree>
    <p:extLst>
      <p:ext uri="{BB962C8B-B14F-4D97-AF65-F5344CB8AC3E}">
        <p14:creationId xmlns:p14="http://schemas.microsoft.com/office/powerpoint/2010/main" val="39602592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Begleiterhebung des </a:t>
            </a:r>
            <a:r>
              <a:rPr lang="de-DE" dirty="0" err="1"/>
              <a:t>BfArM</a:t>
            </a:r>
            <a:endParaRPr lang="de-DE" dirty="0"/>
          </a:p>
        </p:txBody>
      </p:sp>
      <p:sp>
        <p:nvSpPr>
          <p:cNvPr id="3" name="Inhaltsplatzhalter 2"/>
          <p:cNvSpPr>
            <a:spLocks noGrp="1"/>
          </p:cNvSpPr>
          <p:nvPr>
            <p:ph idx="1"/>
          </p:nvPr>
        </p:nvSpPr>
        <p:spPr>
          <a:xfrm>
            <a:off x="677334" y="1504604"/>
            <a:ext cx="8596668" cy="5104013"/>
          </a:xfrm>
        </p:spPr>
        <p:txBody>
          <a:bodyPr>
            <a:normAutofit fontScale="62500" lnSpcReduction="20000"/>
          </a:bodyPr>
          <a:lstStyle/>
          <a:p>
            <a:r>
              <a:rPr lang="de-DE" dirty="0" smtClean="0"/>
              <a:t>Gemäß </a:t>
            </a:r>
            <a:r>
              <a:rPr lang="de-DE" dirty="0"/>
              <a:t>§ 1 Cannabis-Begleiterhebungs-Verordnung (</a:t>
            </a:r>
            <a:r>
              <a:rPr lang="de-DE" dirty="0" err="1"/>
              <a:t>CanBV</a:t>
            </a:r>
            <a:r>
              <a:rPr lang="de-DE" dirty="0"/>
              <a:t>) sind folgende Daten an das </a:t>
            </a:r>
            <a:r>
              <a:rPr lang="de-DE" dirty="0" err="1"/>
              <a:t>BfArM</a:t>
            </a:r>
            <a:r>
              <a:rPr lang="de-DE" dirty="0"/>
              <a:t> zu übermitteln: </a:t>
            </a:r>
            <a:endParaRPr lang="de-DE" dirty="0" smtClean="0"/>
          </a:p>
          <a:p>
            <a:r>
              <a:rPr lang="de-DE" dirty="0" smtClean="0"/>
              <a:t>1</a:t>
            </a:r>
            <a:r>
              <a:rPr lang="de-DE" dirty="0"/>
              <a:t>. Alter zum Zeitpunkt des Therapiebeginns und Geschlecht der oder des Versicherten, </a:t>
            </a:r>
            <a:endParaRPr lang="de-DE" dirty="0" smtClean="0"/>
          </a:p>
          <a:p>
            <a:r>
              <a:rPr lang="de-DE" dirty="0" smtClean="0"/>
              <a:t>2</a:t>
            </a:r>
            <a:r>
              <a:rPr lang="de-DE" dirty="0"/>
              <a:t>. Diagnose gemäß dem Diagnoseschlüssel ICD-10, die die Verordnung der Leistung nach § 31 Absatz 6 Satz 1 des Fünften Buches Sozialgesetzbuch begründet, sowie alle weiteren Diagnosen gemäß dem Diagnoseschlüssel ICD-10, </a:t>
            </a:r>
            <a:endParaRPr lang="de-DE" dirty="0" smtClean="0"/>
          </a:p>
          <a:p>
            <a:r>
              <a:rPr lang="de-DE" dirty="0" smtClean="0"/>
              <a:t>3</a:t>
            </a:r>
            <a:r>
              <a:rPr lang="de-DE" dirty="0"/>
              <a:t>. Dauer der Erkrankung oder Symptomatik, die die Verordnung der Leistung nach § 31 Absatz 6 Satz 1 des Fünften Buches Sozialgesetzbuch begründet, </a:t>
            </a:r>
            <a:endParaRPr lang="de-DE" dirty="0" smtClean="0"/>
          </a:p>
          <a:p>
            <a:r>
              <a:rPr lang="de-DE" dirty="0" smtClean="0"/>
              <a:t>4</a:t>
            </a:r>
            <a:r>
              <a:rPr lang="de-DE" dirty="0"/>
              <a:t>. Angaben zu vorherigen Therapien, einschließlich der Beendigungsgründe wie mangelnder Therapieerfolg, unverhältnismäßige Nebenwirkungen, Kontraindikation, </a:t>
            </a:r>
            <a:endParaRPr lang="de-DE" dirty="0" smtClean="0"/>
          </a:p>
          <a:p>
            <a:r>
              <a:rPr lang="de-DE" dirty="0" smtClean="0"/>
              <a:t>5</a:t>
            </a:r>
            <a:r>
              <a:rPr lang="de-DE" dirty="0"/>
              <a:t>. Angaben, ob eine Erlaubnis nach § 3 Absatz 2 des Betäubungsmittelgesetzes zur ärztlich begleiteten Selbsttherapie mit Cannabis vorlag und ob von dieser Erlaubnis Gebrauch gemacht wurde, </a:t>
            </a:r>
          </a:p>
          <a:p>
            <a:r>
              <a:rPr lang="de-DE" dirty="0" smtClean="0"/>
              <a:t>6</a:t>
            </a:r>
            <a:r>
              <a:rPr lang="de-DE" dirty="0"/>
              <a:t>. Fachrichtung der verordnenden Vertragsärztin oder des verordnenden Vertragsarztes, </a:t>
            </a:r>
            <a:endParaRPr lang="de-DE" dirty="0" smtClean="0"/>
          </a:p>
          <a:p>
            <a:r>
              <a:rPr lang="de-DE" dirty="0" smtClean="0"/>
              <a:t>7</a:t>
            </a:r>
            <a:r>
              <a:rPr lang="de-DE" dirty="0"/>
              <a:t>. genaue Bezeichnung der verordneten Leistung nach § 31 Absatz 6 Satz 1 des Fünften Buches Sozialgesetzbuch, </a:t>
            </a:r>
            <a:endParaRPr lang="de-DE" dirty="0" smtClean="0"/>
          </a:p>
          <a:p>
            <a:r>
              <a:rPr lang="de-DE" dirty="0" smtClean="0"/>
              <a:t>8</a:t>
            </a:r>
            <a:r>
              <a:rPr lang="de-DE" dirty="0"/>
              <a:t>. Dosierung, einschließlich Dosisanpassungen, und Art der Anwendung der verordneten Leistung nach § 31 Absatz 6 Satz 1 des Fünften Buches Sozialgesetzbuch, </a:t>
            </a:r>
            <a:endParaRPr lang="de-DE" dirty="0" smtClean="0"/>
          </a:p>
          <a:p>
            <a:r>
              <a:rPr lang="de-DE" dirty="0" smtClean="0"/>
              <a:t>9</a:t>
            </a:r>
            <a:r>
              <a:rPr lang="de-DE" dirty="0"/>
              <a:t>. Therapiedauer mit der verordneten Leistung nach § 31 Absatz 6 Satz 1 des Fünften Buches Sozialgesetzbuch, </a:t>
            </a:r>
            <a:endParaRPr lang="de-DE" dirty="0" smtClean="0"/>
          </a:p>
          <a:p>
            <a:r>
              <a:rPr lang="de-DE" dirty="0" smtClean="0"/>
              <a:t>10</a:t>
            </a:r>
            <a:r>
              <a:rPr lang="de-DE" dirty="0"/>
              <a:t>. Angabe parallel verordneter Leistungen wie Arzneimittel nach Wirkstoffen oder physikalische Therapien, </a:t>
            </a:r>
            <a:endParaRPr lang="de-DE" dirty="0" smtClean="0"/>
          </a:p>
          <a:p>
            <a:r>
              <a:rPr lang="de-DE" dirty="0" smtClean="0"/>
              <a:t>11</a:t>
            </a:r>
            <a:r>
              <a:rPr lang="de-DE" dirty="0"/>
              <a:t>. Auswirkung der Therapie auf den Krankheits- oder Symptomverlauf, </a:t>
            </a:r>
            <a:endParaRPr lang="de-DE" dirty="0" smtClean="0"/>
          </a:p>
          <a:p>
            <a:r>
              <a:rPr lang="de-DE" dirty="0" smtClean="0"/>
              <a:t>12</a:t>
            </a:r>
            <a:r>
              <a:rPr lang="de-DE" dirty="0"/>
              <a:t>. Angaben zu Nebenwirkungen, die während der Therapie mit verordneten Leistungen nach § 31 Absatz 6 Satz 1 des Fünften Buches Sozialgesetzbuch auftraten, </a:t>
            </a:r>
            <a:endParaRPr lang="de-DE" dirty="0" smtClean="0"/>
          </a:p>
          <a:p>
            <a:r>
              <a:rPr lang="de-DE" dirty="0" smtClean="0"/>
              <a:t>13</a:t>
            </a:r>
            <a:r>
              <a:rPr lang="de-DE" dirty="0"/>
              <a:t>. gegebenenfalls Angabe von Gründen, die zur Beendigung der Therapie geführt </a:t>
            </a:r>
            <a:r>
              <a:rPr lang="de-DE" dirty="0" smtClean="0"/>
              <a:t>haben</a:t>
            </a:r>
            <a:r>
              <a:rPr lang="de-DE" dirty="0"/>
              <a:t>,</a:t>
            </a:r>
            <a:r>
              <a:rPr lang="de-DE" dirty="0" smtClean="0"/>
              <a:t> </a:t>
            </a:r>
          </a:p>
          <a:p>
            <a:r>
              <a:rPr lang="de-DE" dirty="0" smtClean="0"/>
              <a:t>14</a:t>
            </a:r>
            <a:r>
              <a:rPr lang="de-DE" dirty="0"/>
              <a:t>. Angaben zur Entwicklung der Lebensqualität der oder des Versicherten. </a:t>
            </a:r>
          </a:p>
        </p:txBody>
      </p:sp>
    </p:spTree>
    <p:extLst>
      <p:ext uri="{BB962C8B-B14F-4D97-AF65-F5344CB8AC3E}">
        <p14:creationId xmlns:p14="http://schemas.microsoft.com/office/powerpoint/2010/main" val="3372711848"/>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3283</Words>
  <Application>Microsoft Office PowerPoint</Application>
  <PresentationFormat>Breitbild</PresentationFormat>
  <Paragraphs>468</Paragraphs>
  <Slides>58</Slides>
  <Notes>2</Notes>
  <HiddenSlides>7</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58</vt:i4>
      </vt:variant>
    </vt:vector>
  </HeadingPairs>
  <TitlesOfParts>
    <vt:vector size="67" baseType="lpstr">
      <vt:lpstr>Arial</vt:lpstr>
      <vt:lpstr>Arial Unicode MS</vt:lpstr>
      <vt:lpstr>Calibri</vt:lpstr>
      <vt:lpstr>Tahoma</vt:lpstr>
      <vt:lpstr>Times New Roman</vt:lpstr>
      <vt:lpstr>Trebuchet MS</vt:lpstr>
      <vt:lpstr>Wingdings</vt:lpstr>
      <vt:lpstr>Wingdings 3</vt:lpstr>
      <vt:lpstr>Facette</vt:lpstr>
      <vt:lpstr>Schmerztherapie</vt:lpstr>
      <vt:lpstr>Wo kann man beim Schmerz ansetzen</vt:lpstr>
      <vt:lpstr>Therapieprinzipien</vt:lpstr>
      <vt:lpstr>Was muss man in der Therapie beachten</vt:lpstr>
      <vt:lpstr>Erhöhte Schmerzempfindlichkeit durch Stress</vt:lpstr>
      <vt:lpstr>Schlafprobleme</vt:lpstr>
      <vt:lpstr>PowerPoint-Präsentation</vt:lpstr>
      <vt:lpstr>PowerPoint-Präsentation</vt:lpstr>
      <vt:lpstr>Wann nimmt man was</vt:lpstr>
      <vt:lpstr>Cannabinoide</vt:lpstr>
      <vt:lpstr>Wo wirkt Cannabis</vt:lpstr>
      <vt:lpstr>Stellung von Cannabis</vt:lpstr>
      <vt:lpstr>Praxisleitlinie der DGS</vt:lpstr>
      <vt:lpstr>PowerPoint-Präsentation</vt:lpstr>
      <vt:lpstr>keine oder eine zu dürftige Studienlage</vt:lpstr>
      <vt:lpstr>Stufenschema der WHO zur Akutschmerztherapie in Entwicklungsländern</vt:lpstr>
      <vt:lpstr>Medikamentöse Schmerztehrapie</vt:lpstr>
      <vt:lpstr>Problem Abhängigkeit/Sucht</vt:lpstr>
      <vt:lpstr>Problem schädlicher Gebrauch</vt:lpstr>
      <vt:lpstr>Weitere Probleme</vt:lpstr>
      <vt:lpstr>Cannabis</vt:lpstr>
      <vt:lpstr>Cannabinoide</vt:lpstr>
      <vt:lpstr>Cannabinoide</vt:lpstr>
      <vt:lpstr>Gegenanzeige</vt:lpstr>
      <vt:lpstr>Abhängigkeit</vt:lpstr>
      <vt:lpstr>Schädlicher Gebrauch</vt:lpstr>
      <vt:lpstr>Interaktionen</vt:lpstr>
      <vt:lpstr>PowerPoint-Präsentation</vt:lpstr>
      <vt:lpstr>Studie der WHO zu Cannabisgebrauch</vt:lpstr>
      <vt:lpstr>Studie der WHO zu Cannabisgebrauch</vt:lpstr>
      <vt:lpstr>Studie der WHO zu Cannabisgebrauch</vt:lpstr>
      <vt:lpstr>Cannabis als neue Substanz in der Schmerztherapie</vt:lpstr>
      <vt:lpstr>Cannabinoide</vt:lpstr>
      <vt:lpstr>Wo wirkt Cannabis</vt:lpstr>
      <vt:lpstr>Cannabis</vt:lpstr>
      <vt:lpstr>Studie der WHO zu Cannabisgebrauch</vt:lpstr>
      <vt:lpstr>Studie der WHO zu Cannabisgebrauch</vt:lpstr>
      <vt:lpstr>Studie der WHO zu Cannabisgebrauch</vt:lpstr>
      <vt:lpstr>Cannabinoide</vt:lpstr>
      <vt:lpstr>Cannabinoide</vt:lpstr>
      <vt:lpstr>Cannabis</vt:lpstr>
      <vt:lpstr>Anwendung</vt:lpstr>
      <vt:lpstr>Anwendung</vt:lpstr>
      <vt:lpstr>Gegenanzeige</vt:lpstr>
      <vt:lpstr>Interaktionen</vt:lpstr>
      <vt:lpstr>Cannabispräparate im Einzelnen</vt:lpstr>
      <vt:lpstr>Sativex (Cannabisextrakt)</vt:lpstr>
      <vt:lpstr>Canemes (synthetisches THC)</vt:lpstr>
      <vt:lpstr>Dronabinol (THC)</vt:lpstr>
      <vt:lpstr>Cannabidiol (CBD)</vt:lpstr>
      <vt:lpstr>Cannabilol (CBN)</vt:lpstr>
      <vt:lpstr>Wie wird Cannabis verschrieben</vt:lpstr>
      <vt:lpstr>Verschreibung von med. Cannabis</vt:lpstr>
      <vt:lpstr>Verschreibung von med. Cannabis</vt:lpstr>
      <vt:lpstr>PowerPoint-Präsentation</vt:lpstr>
      <vt:lpstr>PowerPoint-Präsentation</vt:lpstr>
      <vt:lpstr>Antrag beim MDK</vt:lpstr>
      <vt:lpstr>Begleiterhebung des BfArM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Cannabis</dc:title>
  <dc:creator>Horbach</dc:creator>
  <cp:lastModifiedBy>Horbach</cp:lastModifiedBy>
  <cp:revision>74</cp:revision>
  <dcterms:created xsi:type="dcterms:W3CDTF">2019-02-11T08:53:45Z</dcterms:created>
  <dcterms:modified xsi:type="dcterms:W3CDTF">2019-11-04T11:46:46Z</dcterms:modified>
</cp:coreProperties>
</file>